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charts/chart1.xml" ContentType="application/vnd.openxmlformats-officedocument.drawingml.char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3"/>
    <p:sldMasterId id="2147483653" r:id="rId4"/>
    <p:sldMasterId id="2147483919" r:id="rId5"/>
  </p:sldMasterIdLst>
  <p:notesMasterIdLst>
    <p:notesMasterId r:id="rId77"/>
  </p:notesMasterIdLst>
  <p:handoutMasterIdLst>
    <p:handoutMasterId r:id="rId78"/>
  </p:handoutMasterIdLst>
  <p:sldIdLst>
    <p:sldId id="1261" r:id="rId6"/>
    <p:sldId id="1262" r:id="rId7"/>
    <p:sldId id="1263" r:id="rId8"/>
    <p:sldId id="1264" r:id="rId9"/>
    <p:sldId id="1265" r:id="rId10"/>
    <p:sldId id="1266" r:id="rId11"/>
    <p:sldId id="1268" r:id="rId12"/>
    <p:sldId id="1269" r:id="rId13"/>
    <p:sldId id="1270" r:id="rId14"/>
    <p:sldId id="1395" r:id="rId15"/>
    <p:sldId id="1272" r:id="rId16"/>
    <p:sldId id="1273" r:id="rId17"/>
    <p:sldId id="1274" r:id="rId18"/>
    <p:sldId id="1357" r:id="rId19"/>
    <p:sldId id="1276" r:id="rId20"/>
    <p:sldId id="1277" r:id="rId21"/>
    <p:sldId id="1279" r:id="rId22"/>
    <p:sldId id="1278" r:id="rId23"/>
    <p:sldId id="1280" r:id="rId24"/>
    <p:sldId id="1281" r:id="rId25"/>
    <p:sldId id="1283" r:id="rId26"/>
    <p:sldId id="1377" r:id="rId27"/>
    <p:sldId id="1282" r:id="rId28"/>
    <p:sldId id="1234" r:id="rId29"/>
    <p:sldId id="1235" r:id="rId30"/>
    <p:sldId id="1236" r:id="rId31"/>
    <p:sldId id="1382" r:id="rId32"/>
    <p:sldId id="1239" r:id="rId33"/>
    <p:sldId id="1240" r:id="rId34"/>
    <p:sldId id="1242" r:id="rId35"/>
    <p:sldId id="1243" r:id="rId36"/>
    <p:sldId id="1246" r:id="rId37"/>
    <p:sldId id="1325" r:id="rId38"/>
    <p:sldId id="1244" r:id="rId39"/>
    <p:sldId id="1245" r:id="rId40"/>
    <p:sldId id="1326" r:id="rId41"/>
    <p:sldId id="1333" r:id="rId42"/>
    <p:sldId id="1249" r:id="rId43"/>
    <p:sldId id="1248" r:id="rId44"/>
    <p:sldId id="1363" r:id="rId45"/>
    <p:sldId id="1289" r:id="rId46"/>
    <p:sldId id="1322" r:id="rId47"/>
    <p:sldId id="1317" r:id="rId48"/>
    <p:sldId id="1318" r:id="rId49"/>
    <p:sldId id="1320" r:id="rId50"/>
    <p:sldId id="1323" r:id="rId51"/>
    <p:sldId id="1321" r:id="rId52"/>
    <p:sldId id="1324" r:id="rId53"/>
    <p:sldId id="1314" r:id="rId54"/>
    <p:sldId id="1348" r:id="rId55"/>
    <p:sldId id="1352" r:id="rId56"/>
    <p:sldId id="1349" r:id="rId57"/>
    <p:sldId id="1297" r:id="rId58"/>
    <p:sldId id="1364" r:id="rId59"/>
    <p:sldId id="1350" r:id="rId60"/>
    <p:sldId id="1298" r:id="rId61"/>
    <p:sldId id="1373" r:id="rId62"/>
    <p:sldId id="1299" r:id="rId63"/>
    <p:sldId id="1300" r:id="rId64"/>
    <p:sldId id="1301" r:id="rId65"/>
    <p:sldId id="1302" r:id="rId66"/>
    <p:sldId id="1310" r:id="rId67"/>
    <p:sldId id="1338" r:id="rId68"/>
    <p:sldId id="1311" r:id="rId69"/>
    <p:sldId id="1312" r:id="rId70"/>
    <p:sldId id="1351" r:id="rId71"/>
    <p:sldId id="1339" r:id="rId72"/>
    <p:sldId id="1340" r:id="rId73"/>
    <p:sldId id="1341" r:id="rId74"/>
    <p:sldId id="1342" r:id="rId75"/>
    <p:sldId id="1343" r:id="rId76"/>
  </p:sldIdLst>
  <p:sldSz cx="9144000" cy="6858000" type="screen4x3"/>
  <p:notesSz cx="7010400" cy="9236075"/>
  <p:custDataLst>
    <p:tags r:id="rId7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2518"/>
    <a:srgbClr val="005BA9"/>
    <a:srgbClr val="B7B9BC"/>
    <a:srgbClr val="C9CBCD"/>
    <a:srgbClr val="E5EFF9"/>
    <a:srgbClr val="1083DB"/>
    <a:srgbClr val="FCEA10"/>
    <a:srgbClr val="64C4F3"/>
    <a:srgbClr val="6CB4E6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35" autoAdjust="0"/>
    <p:restoredTop sz="83228" autoAdjust="0"/>
  </p:normalViewPr>
  <p:slideViewPr>
    <p:cSldViewPr>
      <p:cViewPr varScale="1">
        <p:scale>
          <a:sx n="89" d="100"/>
          <a:sy n="89" d="100"/>
        </p:scale>
        <p:origin x="130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135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704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tags" Target="tags/tag1.xml"/><Relationship Id="rId5" Type="http://schemas.openxmlformats.org/officeDocument/2006/relationships/slideMaster" Target="slideMasters/slideMaster3.xml"/><Relationship Id="rId61" Type="http://schemas.openxmlformats.org/officeDocument/2006/relationships/slide" Target="slides/slide56.xml"/><Relationship Id="rId82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DE-4CDE-A6E2-8B124D834A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DE-4CDE-A6E2-8B124D834A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DE-4CDE-A6E2-8B124D834A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213918176"/>
        <c:axId val="1213922352"/>
        <c:axId val="1213926672"/>
      </c:bar3DChart>
      <c:catAx>
        <c:axId val="12139181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213922352"/>
        <c:crosses val="autoZero"/>
        <c:auto val="1"/>
        <c:lblAlgn val="ctr"/>
        <c:lblOffset val="100"/>
        <c:noMultiLvlLbl val="0"/>
      </c:catAx>
      <c:valAx>
        <c:axId val="12139223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13918176"/>
        <c:crosses val="autoZero"/>
        <c:crossBetween val="between"/>
      </c:valAx>
      <c:serAx>
        <c:axId val="1213926672"/>
        <c:scaling>
          <c:orientation val="minMax"/>
        </c:scaling>
        <c:delete val="0"/>
        <c:axPos val="b"/>
        <c:majorTickMark val="out"/>
        <c:minorTickMark val="none"/>
        <c:tickLblPos val="nextTo"/>
        <c:crossAx val="1213922352"/>
        <c:crosses val="autoZero"/>
      </c:ser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2" Type="http://schemas.openxmlformats.org/officeDocument/2006/relationships/image" Target="../media/image28.wmf"/><Relationship Id="rId1" Type="http://schemas.openxmlformats.org/officeDocument/2006/relationships/image" Target="../media/image21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9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21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4.emf"/><Relationship Id="rId1" Type="http://schemas.openxmlformats.org/officeDocument/2006/relationships/image" Target="../media/image21.wmf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emf"/><Relationship Id="rId5" Type="http://schemas.openxmlformats.org/officeDocument/2006/relationships/image" Target="../media/image55.emf"/><Relationship Id="rId4" Type="http://schemas.openxmlformats.org/officeDocument/2006/relationships/image" Target="../media/image54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2" Type="http://schemas.openxmlformats.org/officeDocument/2006/relationships/image" Target="../media/image58.wmf"/><Relationship Id="rId1" Type="http://schemas.openxmlformats.org/officeDocument/2006/relationships/image" Target="../media/image50.w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Relationship Id="rId9" Type="http://schemas.openxmlformats.org/officeDocument/2006/relationships/image" Target="../media/image6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4" Type="http://schemas.openxmlformats.org/officeDocument/2006/relationships/image" Target="../media/image7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3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image" Target="../media/image73.wmf"/><Relationship Id="rId7" Type="http://schemas.openxmlformats.org/officeDocument/2006/relationships/image" Target="../media/image77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image" Target="../media/image85.wmf"/><Relationship Id="rId7" Type="http://schemas.openxmlformats.org/officeDocument/2006/relationships/image" Target="../media/image89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6" Type="http://schemas.openxmlformats.org/officeDocument/2006/relationships/image" Target="../media/image88.wmf"/><Relationship Id="rId5" Type="http://schemas.openxmlformats.org/officeDocument/2006/relationships/image" Target="../media/image87.wmf"/><Relationship Id="rId4" Type="http://schemas.openxmlformats.org/officeDocument/2006/relationships/image" Target="../media/image86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emf"/><Relationship Id="rId1" Type="http://schemas.openxmlformats.org/officeDocument/2006/relationships/image" Target="../media/image95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7" Type="http://schemas.openxmlformats.org/officeDocument/2006/relationships/image" Target="../media/image104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6" Type="http://schemas.openxmlformats.org/officeDocument/2006/relationships/image" Target="../media/image103.wmf"/><Relationship Id="rId5" Type="http://schemas.openxmlformats.org/officeDocument/2006/relationships/image" Target="../media/image102.wmf"/><Relationship Id="rId4" Type="http://schemas.openxmlformats.org/officeDocument/2006/relationships/image" Target="../media/image101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image" Target="../media/image106.wmf"/><Relationship Id="rId7" Type="http://schemas.openxmlformats.org/officeDocument/2006/relationships/image" Target="../media/image110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Relationship Id="rId6" Type="http://schemas.openxmlformats.org/officeDocument/2006/relationships/image" Target="../media/image109.wmf"/><Relationship Id="rId5" Type="http://schemas.openxmlformats.org/officeDocument/2006/relationships/image" Target="../media/image108.wmf"/><Relationship Id="rId10" Type="http://schemas.openxmlformats.org/officeDocument/2006/relationships/image" Target="../media/image113.wmf"/><Relationship Id="rId4" Type="http://schemas.openxmlformats.org/officeDocument/2006/relationships/image" Target="../media/image107.wmf"/><Relationship Id="rId9" Type="http://schemas.openxmlformats.org/officeDocument/2006/relationships/image" Target="../media/image112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image" Target="../media/image114.wmf"/><Relationship Id="rId7" Type="http://schemas.openxmlformats.org/officeDocument/2006/relationships/image" Target="../media/image118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6" Type="http://schemas.openxmlformats.org/officeDocument/2006/relationships/image" Target="../media/image117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6" Type="http://schemas.openxmlformats.org/officeDocument/2006/relationships/image" Target="../media/image125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3" Type="http://schemas.openxmlformats.org/officeDocument/2006/relationships/image" Target="../media/image127.wmf"/><Relationship Id="rId7" Type="http://schemas.openxmlformats.org/officeDocument/2006/relationships/image" Target="../media/image133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Relationship Id="rId6" Type="http://schemas.openxmlformats.org/officeDocument/2006/relationships/image" Target="../media/image132.wmf"/><Relationship Id="rId5" Type="http://schemas.openxmlformats.org/officeDocument/2006/relationships/image" Target="../media/image129.wmf"/><Relationship Id="rId4" Type="http://schemas.openxmlformats.org/officeDocument/2006/relationships/image" Target="../media/image128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Relationship Id="rId4" Type="http://schemas.openxmlformats.org/officeDocument/2006/relationships/image" Target="../media/image138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wmf"/><Relationship Id="rId1" Type="http://schemas.openxmlformats.org/officeDocument/2006/relationships/image" Target="../media/image135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wmf"/><Relationship Id="rId1" Type="http://schemas.openxmlformats.org/officeDocument/2006/relationships/image" Target="../media/image135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3" Type="http://schemas.openxmlformats.org/officeDocument/2006/relationships/image" Target="../media/image142.wmf"/><Relationship Id="rId7" Type="http://schemas.openxmlformats.org/officeDocument/2006/relationships/image" Target="../media/image146.wmf"/><Relationship Id="rId12" Type="http://schemas.openxmlformats.org/officeDocument/2006/relationships/image" Target="../media/image151.emf"/><Relationship Id="rId2" Type="http://schemas.openxmlformats.org/officeDocument/2006/relationships/image" Target="../media/image141.wmf"/><Relationship Id="rId1" Type="http://schemas.openxmlformats.org/officeDocument/2006/relationships/image" Target="../media/image136.wmf"/><Relationship Id="rId6" Type="http://schemas.openxmlformats.org/officeDocument/2006/relationships/image" Target="../media/image145.emf"/><Relationship Id="rId11" Type="http://schemas.openxmlformats.org/officeDocument/2006/relationships/image" Target="../media/image150.emf"/><Relationship Id="rId5" Type="http://schemas.openxmlformats.org/officeDocument/2006/relationships/image" Target="../media/image144.wmf"/><Relationship Id="rId10" Type="http://schemas.openxmlformats.org/officeDocument/2006/relationships/image" Target="../media/image149.emf"/><Relationship Id="rId4" Type="http://schemas.openxmlformats.org/officeDocument/2006/relationships/image" Target="../media/image143.wmf"/><Relationship Id="rId9" Type="http://schemas.openxmlformats.org/officeDocument/2006/relationships/image" Target="../media/image148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7" Type="http://schemas.openxmlformats.org/officeDocument/2006/relationships/image" Target="../media/image158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155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3" Type="http://schemas.openxmlformats.org/officeDocument/2006/relationships/image" Target="../media/image161.wmf"/><Relationship Id="rId7" Type="http://schemas.openxmlformats.org/officeDocument/2006/relationships/image" Target="../media/image165.wmf"/><Relationship Id="rId2" Type="http://schemas.openxmlformats.org/officeDocument/2006/relationships/image" Target="../media/image160.wmf"/><Relationship Id="rId1" Type="http://schemas.openxmlformats.org/officeDocument/2006/relationships/image" Target="../media/image159.wmf"/><Relationship Id="rId6" Type="http://schemas.openxmlformats.org/officeDocument/2006/relationships/image" Target="../media/image164.wmf"/><Relationship Id="rId5" Type="http://schemas.openxmlformats.org/officeDocument/2006/relationships/image" Target="../media/image163.wmf"/><Relationship Id="rId4" Type="http://schemas.openxmlformats.org/officeDocument/2006/relationships/image" Target="../media/image162.wmf"/><Relationship Id="rId9" Type="http://schemas.openxmlformats.org/officeDocument/2006/relationships/image" Target="../media/image167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wmf"/><Relationship Id="rId2" Type="http://schemas.openxmlformats.org/officeDocument/2006/relationships/image" Target="../media/image170.wmf"/><Relationship Id="rId1" Type="http://schemas.openxmlformats.org/officeDocument/2006/relationships/image" Target="../media/image169.wmf"/><Relationship Id="rId6" Type="http://schemas.openxmlformats.org/officeDocument/2006/relationships/image" Target="../media/image174.wmf"/><Relationship Id="rId5" Type="http://schemas.openxmlformats.org/officeDocument/2006/relationships/image" Target="../media/image173.wmf"/><Relationship Id="rId4" Type="http://schemas.openxmlformats.org/officeDocument/2006/relationships/image" Target="../media/image172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wmf"/><Relationship Id="rId2" Type="http://schemas.openxmlformats.org/officeDocument/2006/relationships/image" Target="../media/image176.wmf"/><Relationship Id="rId1" Type="http://schemas.openxmlformats.org/officeDocument/2006/relationships/image" Target="../media/image175.wmf"/><Relationship Id="rId5" Type="http://schemas.openxmlformats.org/officeDocument/2006/relationships/image" Target="../media/image179.wmf"/><Relationship Id="rId4" Type="http://schemas.openxmlformats.org/officeDocument/2006/relationships/image" Target="../media/image178.w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/><Relationship Id="rId3" Type="http://schemas.openxmlformats.org/officeDocument/2006/relationships/image" Target="../media/image182.wmf"/><Relationship Id="rId7" Type="http://schemas.openxmlformats.org/officeDocument/2006/relationships/image" Target="../media/image186.wmf"/><Relationship Id="rId2" Type="http://schemas.openxmlformats.org/officeDocument/2006/relationships/image" Target="../media/image181.wmf"/><Relationship Id="rId1" Type="http://schemas.openxmlformats.org/officeDocument/2006/relationships/image" Target="../media/image180.wmf"/><Relationship Id="rId6" Type="http://schemas.openxmlformats.org/officeDocument/2006/relationships/image" Target="../media/image185.wmf"/><Relationship Id="rId5" Type="http://schemas.openxmlformats.org/officeDocument/2006/relationships/image" Target="../media/image184.wmf"/><Relationship Id="rId4" Type="http://schemas.openxmlformats.org/officeDocument/2006/relationships/image" Target="../media/image183.wmf"/><Relationship Id="rId9" Type="http://schemas.openxmlformats.org/officeDocument/2006/relationships/image" Target="../media/image188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wmf"/><Relationship Id="rId2" Type="http://schemas.openxmlformats.org/officeDocument/2006/relationships/image" Target="../media/image190.wmf"/><Relationship Id="rId1" Type="http://schemas.openxmlformats.org/officeDocument/2006/relationships/image" Target="../media/image153.wmf"/><Relationship Id="rId4" Type="http://schemas.openxmlformats.org/officeDocument/2006/relationships/image" Target="../media/image19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 smtClean="0"/>
            </a:lvl1pPr>
          </a:lstStyle>
          <a:p>
            <a:pPr>
              <a:defRPr/>
            </a:pPr>
            <a:fld id="{224E5E46-9DA5-4C3F-A151-DF66C95BF23C}" type="datetimeFigureOut">
              <a:rPr lang="en-US"/>
              <a:pPr>
                <a:defRPr/>
              </a:pPr>
              <a:t>3/9/20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24E538A4-7FF2-489D-A48A-F1922C783B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509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17:31:27.0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1 817 24575,'66'0'0,"-40"0"0,32 0 0,-51 0 0,0 0 0,-1 0 0,1 0 0,0 0 0,0 0 0,0 0 0,0 0 0,0 0 0,0 0 0,0 0 0,0 0 0,-1 0 0,-2-3 0,2 2 0,-2-2 0,-1 0 0,4 2 0,-4-5 0,4 5 0,0-2 0,0 3 0,0-3 0,0 2 0,0-2 0,-1 3 0,1 0 0,0 0 0,-1 0 0,1 0 0,-1 0 0,1 0 0,0 0 0,-1 0 0,1 0 0,0 0 0,-1 0 0,-5 0 0,-5-6 0,-4 1 0,2-5 0,-1 3 0,3-1 0,0 1 0,-3-4 0,3 3 0,0-7 0,-3 7 0,7-7 0,-7 3 0,6 0 0,-3-3 0,1 7 0,-1-7 0,0 7 0,-3-3 0,6 3 0,-5 1 0,5 0 0,-5 0 0,5-1 0,-2 1 0,-1 3 0,4-2 0,-4 2 0,4-3 0,0-1 0,0-2 0,0 2 0,0-3 0,0 4 0,0 0 0,0 0 0,0 0 0,0 0 0,0-4 0,0 2 0,0-2 0,0 4 0,0 0 0,0 0 0,0 0 0,0 0 0,0 0 0,-3 3 0,2-2 0,-2 2 0,3-4 0,0 1 0,0 0 0,0 0 0,-3-1 0,2 1 0,-2 0 0,3 0 0,0 0 0,0 0 0,0 0 0,0 0 0,0 0 0,0-1 0,0 1 0,0 0 0,0 0 0,0-1 0,0 1 0,0 0 0,0-4 0,0-1 0,0 0 0,0-3 0,0 7 0,0-7 0,0 7 0,-3-3 0,-1 7 0,-3 1 0,1 3 0,-1 0 0,1 3 0,2 1 0,1 2 0,0 1 0,2 0 0,-2 0 0,3 0 0,-4 1 0,4 3 0,-7 5 0,6 5 0,-3 5 0,0-4 0,3 2 0,-2-7 0,3 3 0,0-4 0,0-4 0,0 3 0,0-7 0,0 3 0,0-4 0,0 4 0,0-3 0,0 7 0,0-7 0,0 7 0,0-3 0,0 0 0,0-1 0,0-1 0,0-1 0,-4 1 0,4-2 0,-4-1 0,4 0 0,0 0 0,0-6 0,0-13 0,-3-6 0,-2-6 0,0-1 0,-2 4 0,2-5 0,-4-6 0,4 5 0,-3-4 0,7 5 0,-3 0 0,4 4 0,0 2 0,0 4 0,0 0 0,0 4 0,0 1 0,0 4 0,0 0 0,0 0 0,0 0 0,0 0 0,0 0 0,0 0 0,0 1 0,0 5 0,0 12 0,-4 7 0,3 6 0,-3 1 0,0-4 0,3 5 0,-2-5 0,3 4 0,0-3 0,-4-1 0,3-1 0,-2-4 0,3 0 0,0-1 0,0-3 0,0 3 0,0-7 0,0 3 0,0-4 0,0 0 0,0 1 0,0-1 0,-4 0 0,4 0 0,-4 0 0,4 0 0,0 0 0,0 0 0,-3 0 0,2 0 0,-2 0 0,3 0 0,-3-4 0,0 0 0,-1-6 0,-3-9 0,6-6 0,-7-13 0,7-7 0,-7 4 0,7-8 0,-7 14 0,7-3 0,-3 10 0,4 0 0,0 9 0,0-3 0,0 7 0,0-3 0,0 4 0,0 0 0,0 0 0,0 0 0,0-1 0,0 1 0,0 0 0,0 0 0,0 0 0,0 0 0,0 0 0,0 0 0,0 0 0,0 0 0,0 0 0,0 0 0,0-1 0,0 1 0,0 0 0,0 0 0,0-4 0,0 2 0,0-6 0,0 7 0,0-7 0,0 7 0,0-3 0,0 0 0,0 3 0,0-3 0,3 7 0,-2 5 0,5 3 0,-2-1 0,3 4 0,0-3 0,0 3 0,0 0 0,0 0 0,1 0 0,-1 4 0,-3-3 0,3 3 0,-3 0 0,0-3 0,3 3 0,-7 0 0,4-3 0,-4 3 0,0-4 0,0 4 0,0-3 0,0 7 0,3-7 0,-2 3 0,2 0 0,-3-3 0,0 3 0,0-4 0,0 0 0,3 4 0,-2-3 0,3 3 0,-4 0 0,0-3 0,0 3 0,0 0 0,0-3 0,0 7 0,0-7 0,0 3 0,0 0 0,0-3 0,0 3 0,0 3 0,0-5 0,0 5 0,0-3 0,0 1 0,0 4 0,0 0 0,0-1 0,0-3 0,0 3 0,0-3 0,0 4 0,0-4 0,0 2 0,0-6 0,0 7 0,0-7 0,0 3 0,0-4 0,0 1 0,0 2 0,0-1 0,0 5 0,0-6 0,0 2 0,0-3 0,0 0 0,0 0 0,0 0 0,0 0 0,0 1 0,0-1 0,0 0 0,0 0 0,0 0 0,0 0 0,0 0 0,0 0 0,0 0 0,0 0 0,0 0 0,0 0 0,0 1 0,0-1 0,0 4 0,0-3 0,0 6 0,-4-5 0,4 2 0,-4-4 0,4 4 0,0-3 0,-3 3 0,2-4 0,-2 0 0,3 0 0,0 0 0,-3 0 0,2 0 0,-2 0 0,3 1 0,0-1 0,0 0 0,0 0 0,0 0 0,0 0 0,0 0 0,-3 0 0,2 0 0,-2 0 0,3 0 0,0 0 0,0 1 0,0-1 0,0 0 0,0 4 0,0-3 0,0 7 0,0-7 0,0 3 0,0-4 0,0 0 0,0 0 0,0 0 0,0 0 0,0 0 0,0 0 0,0 0 0,-4 0 0,4 0 0,-4 0 0,4 0 0,0 0 0,0 0 0,0 1 0,0-1 0,0 0 0,0 0 0,0 0 0,0 0 0,0 0 0,0-1 0,0 1 0,0 0 0,0-1 0,0 1 0,0 0 0,0 1 0,0 3 0,0-3 0,0 3 0,-3-4 0,2 4 0,-2-3 0,3 6 0,0-5 0,-3 2 0,2-1 0,-2-1 0,3 5 0,0-6 0,-3 3 0,2-4 0,-2 1 0,3-1 0,0 0 0,0-1 0,-3-2 0,2 2 0,-2-2 0,3 3 0,-4 0 0,4 1 0,-4 3 0,1-3 0,2 6 0,-2-6 0,3 7 0,-3-7 0,2 7 0,-2-7 0,3 3 0,0-4 0,0 4 0,0-3 0,-3 3 0,2-4 0,-2 0 0,3 1 0,-4-1 0,4 0 0,-4 0 0,1-4 0,0 0 0,-1-6 0,1-1 0,3-3 0,0-4 0,-3-1 0,2 0 0,-3 1 0,4 0 0,0 3 0,0-3 0,0 0 0,0 2 0,0-2 0,0 4 0,0-4 0,0 3 0,0-3 0,0 4 0,0-1 0,0 1 0,0 0 0,0 0 0,0 0 0,0 0 0,0 0 0,0-1 0,0 1 0,0 0 0,0 0 0,0-1 0,0 1 0,0 0 0,0 0 0,0 0 0,0 0 0,0 0 0,0 0 0,0 0 0,3 0 0,-2 0 0,2 0 0,0 0 0,-2 0 0,5 0 0,-5 0 0,2 0 0,-3 0 0,3 3 0,-2-2 0,2 2 0,0 0 0,-2-3 0,2 3 0,0-3 0,-2 0 0,2 0 0,-3 0 0,3 0 0,-2 0 0,2 0 0,-3 0 0,3-1 0,-2 1 0,2 0 0,-3 0 0,3 0 0,-2 0 0,2-1 0,-3 1 0,0 0 0,4 0 0,-4 0 0,4-1 0,-4 1 0,0 0 0,3 3 0,-3-2 0,7 2 0,-6-3 0,5-1 0,-5-3 0,5 3 0,-5-3 0,5 4 0,-5 0 0,2 0 0,0 0 0,-2 0 0,5 3 0,-6-2 0,6 6 0,-2-3 0,2 5 0,1 2 0,-3 3 0,2 0 0,-5 4 0,6 1 0,-7 8 0,4-3 0,-4 8 0,0-4 0,0 5 0,0 0 0,0 0 0,0-5 0,0 4 0,0-12 0,0 7 0,0-12 0,0 3 0,0-4 0,0 0 0,0 0 0,0 0 0,-3 0 0,2 0 0,-6 0 0,7 0 0,-7-3 0,3-1 0,-2-3 0,2-7 0,-3-2 0,7-3 0,-7-3 0,2 3 0,1-3 0,-3-1 0,6 4 0,-3-3 0,1 7 0,2-3 0,-2 0 0,3 2 0,0-2 0,0 4 0,-3 0 0,2 0 0,-2 0 0,3 0 0,-3-1 0,2 1 0,-5 0 0,5 0 0,-2 0 0,0 0 0,2 0 0,-5 0 0,3 0 0,-1 1 0,1-1 0,0 3 0,2 4 0,-2 7 0,3 4 0,0 9 0,0-3 0,0 7 0,0-2 0,0 4 0,0-5 0,0 3 0,0-11 0,0 6 0,0-7 0,0 0 0,0-1 0,0-4 0,0 0 0,0 0 0,0 0 0,0 0 0,-7-3 0,8-1 0,2-3 0,6 0 0,4 0 0,-6 0 0,0 0 0,1 0 0,-1 0 0,0 3 0,0-2 0,0 2 0,0 0 0,0 1 0,-3 3 0,2 0 0,-2 0 0,0 0 0,2 0 0,-5 4 0,2 5 0,-3 1 0,4 8 0,-3-8 0,3 3 0,-4-4 0,0 0 0,0-1 0,0-3 0,3-1 0,-2-4 0,2 0 0,-3 1 0,0-1 0,0 0 0,3-4 0,-3-12 0,3-1 0,-3-12 0,0 6 0,0 1 0,0-1 0,4-5 0,1 0 0,0-5 0,2 0 0,-2 0 0,0 4 0,2 2 0,-6 4 0,6 4 0,-6-3 0,2 7 0,0-3 0,-2 4 0,2 0 0,-3 0 0,3-1 0,-2 2 0,2-1 0,0 3 0,1 1 0,0 6 0,-1 5 0,0 3 0,-2 9 0,2-3 0,1 4 0,-3-1 0,2-3 0,-3 3 0,0-4 0,0-1 0,0-3 0,0 3 0,0-3 0,0 0 0,0 3 0,0-7 0,0 3 0,0-4 0,0 0 0,0 4 0,0-3 0,0 3 0,0-4 0,0 0 0,0 0 0,0 0 0,0 0 0,0-23 0,0 3 0,0-17 0,0 13 0,0 2 0,0 3 0,0-3 0,-3 3 0,2-3 0,-2 3 0,3 0 0,0-3 0,0 7 0,0-7 0,-3 6 0,2-2 0,-2 4 0,3 0 0,0 0 0,0 0 0,0 0 0,0 0 0,0 0 0,0 0 0,0 0 0,0 0 0,0 0 0,0 0 0,0 0 0,0 0 0,0 0 0,0-1 0,0 1 0,0 0 0,0 0 0,0-4 0,0 2 0,0-2 0,0 0 0,0-1 0,0 0 0,0 1 0,0 0 0,0 3 0,0-3 0,0 4 0,-3 3 0,2-3 0,-2 3 0,3-3 0,-4 0 0,4 0 0,-4 0 0,1 0 0,3 0 0,-3 0 0,3-1 0,0 1 0,0 0 0,-4 0 0,4 0 0,-4-4 0,4 3 0,-3-2 0,2 3 0,-2-4 0,3 3 0,0-4 0,0 1 0,0 3 0,0-7 0,0 7 0,0-3 0,0 4 0,0-4 0,0 3 0,0-7 0,0 3 0,0-4 0,0 0 0,0 0 0,0-4 0,0 3 0,4-4 0,0 6 0,0-1 0,3 4 0,-6-3 0,5 3 0,-5 0 0,6-3 0,-6 7 0,3-3 0,-1 0 0,-2 2 0,3-5 0,-1 5 0,-2-6 0,2 3 0,0 0 0,-2-2 0,2 5 0,-3-2 0,0 1 0,3 2 0,-2-2 0,2 3 0,0 0 0,-2 0 0,2 0 0,0 3 0,-2-2 0,5 5 0,-6-5 0,3 5 0,-3-2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17:46:55.5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24575,'0'17'0,"0"8"0,0 1 0,0 5 0,0-6 0,0-6 0,0 4 0,0-5 0,0 6 0,0-6 0,0-2 0,0-5 0,0 0 0,0 0 0,0 0 0,0 0 0,0 0 0,0 0 0,0 0 0,0 0 0,0 0 0,0 0 0,0 0 0,0 0 0,0 0 0,0 0 0,0 0 0,0 0 0,0 0 0,0 0 0,0 0 0,0 0 0,0-5 0,0-2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17:46:58.5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24575,'29'0'0,"2"0"0,9 0 0,0 0 0,1 0 0,-8 0 0,6 0 0,-19 0 0,10 0 0,-11 0 0,4 0 0,-4 0 0,-3 0 0,-5 0 0,0 0 0,0 0 0,-1 0 0,1 0 0,-1 0 0,0 0 0,0 0 0,-4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17:47:00.8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24575,'0'22'0,"0"7"0,0-9 0,0 4 0,0-12 0,0-1 0,0 0 0,0 0 0,0 5 0,0-4 0,0 4 0,0-5 0,0-1 0,0 1 0,0 0 0,0 0 0,0 0 0,0 0 0,0-1 0,0 0 0,0 1 0,0-1 0,0 1 0,0-1 0,0 0 0,0 0 0,0 1 0,0-1 0,0 2 0,0-1 0,0 0 0,0 0 0,0 0 0,0 0 0,0 0 0,0-5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17:47:02.5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24575,'6'0'0,"18"0"0,29 0 0,17 0 0,9 0 0,-9 0 0,18 0 0,-15 0 0,26 0 0,-26 0 0,5 0 0,-27 0 0,5 0 0,-13 0 0,-2 0 0,-15 0 0,-9 0 0,-6 0 0,0 0 0,0 0 0,0 0 0,0 0 0,-5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17:47:03.9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24575,'34'0'0,"10"0"0,7 0 0,-1 0 0,7 0 0,-15 0 0,7 0 0,-9 0 0,0 0 0,-6 0 0,-3 0 0,-6 0 0,0 0 0,-1 0 0,1 0 0,-7 0 0,5 0 0,-4 0 0,-1 0 0,5 0 0,-10 0 0,4 0 0,-6 0 0,6 0 0,-4 0 0,4 0 0,-6 0 0,0 0 0,0 0 0,0 0 0,0 0 0,0 0 0,0 0 0,0 0 0,0 0 0,-1 0 0,0 5 0,-4-4 0,-2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17:47:06.9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24575,'24'0'0,"20"0"0,0 0 0,32 0 0,-24 0 0,16 0 0,-9 7 0,9 16 0,-15-6 0,15 27 0,-31-15 0,22 18 0,-20-4 0,15 11 0,-8 1 0,2 9 0,-15-3 0,11 2 0,-20-3 0,14 0 0,-9-1 0,0 0 0,0-1 0,1 1 0,0 9 0,0-7 0,0 7 0,7 0 0,-5-7 0,6 16 0,0-14 0,-6 5 0,6-7 0,-9-2 0,-1-8 0,-5 5 0,-4-20 0,1 10 0,-6-12 0,12 32 0,-11-19 0,5 19 0,-7-25 0,1-1 0,-1 0 0,0-6 0,1 4 0,-7-11 0,5 11 0,-11-11 0,11 11 0,-4 4 0,6 0 0,0 15 0,0-7 0,1 9 0,-1 0 0,1-9 0,-1-1 0,-1-9 0,0 0 0,0-6 0,-5-3 0,-3-6 0,-5-1 0,0 8 0,0-6 0,6 6 0,-5 0 0,4-6 0,-5 5 0,6-6 0,-5 0 0,5-1 0,-6-5 0,5-2 0,-4 0 0,9 0 0,-4 8 0,1-2 0,3-4 0,-3 4 0,-1-5 0,5 7 0,-10-7 0,10 6 0,-9-12 0,8 5 0,-9 0 0,9-4 0,-4 4 0,1 0 0,2-4 0,-7 10 0,7-11 0,-2 11 0,-1-4 0,5 16 0,-4-7 0,0 7 0,4-10 0,-10 6 0,10-4 0,-3 11 0,-2-5 0,6 1 0,-5 4 0,6-11 0,-1 4 0,1-6 0,-1-1 0,0 1 0,1 0 0,4-1 0,-4-5 0,5-2 0,-7 0 0,0-5 0,1 5 0,4-1 0,-4-3 0,-1 3 0,-6-5 0,0-5 0,-4 3 0,4-3 0,-1 0 0,2-1 0,5-5 0,5-11 0,3-3 0,7-18 0,-1-1 0,2-8 0,-1 8 0,0 1 0,-7 7 0,-2 6 0,-5 2 0,-1 6 0,0 0 0,-9 13 0,-11 13 0,-18 18 0,-2 8 0,-15 11 0,16-16 0,-16 15 0,23-24 0,-11 0 0,13-3 0,0-11 0,2 4 0,5-6 0,1-5 0,0 4 0,0-4 0,0 0 0,0 3 0,1-8 0,4 8 0,-3-8 0,3 4 0,-5-5 0,-5 0 0,-3 0 0,-13 0 0,-1 0 0,-8-12 0,1-3 0,-9-13 0,6 0 0,-16-9 0,8 7 0,-2-7 0,12 10 0,9 7 0,7 2 0,6 6 0,2 0 0,6 1 0,0 5 0,6 1 0,0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17:31:48.2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130 174 24575,'14'0'0,"16"0"0,-14 0 0,11 0 0,-20 0 0,0 0 0,0 0 0,0 0 0,0 0 0,4 0 0,-3 0 0,3 0 0,0 0 0,-3 0 0,3 0 0,-4 0 0,0 0 0,0 0 0,1 0 0,-1 0 0,0 0 0,0 0 0,0 0 0,0 0 0,0 0 0,0 0 0,1 0 0,-1 0 0,0 0 0,0 0 0,0 0 0,0 0 0,0 0 0,0 0 0,0 0 0,0 0 0,0 0 0,0 0 0,0 0 0,0 0 0,0 0 0,0 0 0,1 0 0,-1 0 0,0 0 0,0 0 0,0 0 0,0 0 0,0 0 0,0 0 0,0 0 0,0 0 0,0 0 0,4 0 0,-3 0 0,3 0 0,-4 0 0,1 0 0,-1 0 0,0 0 0,0 0 0,0 0 0,0 0 0,0 0 0,0 0 0,-1 0 0,-5 3 0,-8-2 0,-1 2 0,-5-3 0,6 0 0,0 0 0,0 0 0,0 0 0,0 0 0,0 0 0,1 0 0,-1 0 0,0 0 0,0 0 0,0 0 0,1 0 0,-1 0 0,0 0 0,1 0 0,-1 0 0,0 0 0,0 0 0,1 0 0,-1 0 0,1 0 0,-1 0 0,1 0 0,-1 0 0,1 0 0,-1 0 0,0 0 0,1 0 0,-1 0 0,-2 0 0,2 0 0,-3 0 0,4 0 0,-1 0 0,1 0 0,-1 0 0,1 0 0,-1 0 0,1 0 0,-1 0 0,4-3 0,-6 2 0,7-5 0,-6 5 0,7-5 0,-2 3 0,3-4 0,0 1 0,0-1 0,0 0 0,0-2 0,0 2 0,0-3 0,0 4 0,0-1 0,-3 4 0,2-3 0,-2 2 0,3-3 0,0 0 0,0 1 0,0-1 0,0 1 0,-3 2 0,2-2 0,-5 5 0,5-4 0,-5 4 0,5-5 0,-6 5 0,7-5 0,-7 2 0,4-3 0,-4 0 0,3 6 0,1 2 0,3 6 0,0-1 0,0 1 0,0-1 0,0 1 0,0 0 0,0-1 0,3-2 0,-2 2 0,2-2 0,-3 2 0,3-2 0,-2 2 0,2-2 0,-6 0 0,-1-4 0,0-4 0,-2 0 0,5-3 0,-5 7 0,6-7 0,-6 6 0,5-5 0,-5 5 0,2-2 0,0 0 0,-2 2 0,5-5 0,-4 5 0,1-2 0,0 6 0,1-5 0,0 4 0,2-8 0,-5 2 0,5-3 0,-5 4 0,5-3 0,-5 5 0,5-6 0,-5 6 0,6-5 0,-3 8 0,3 2 0,0 3 0,0 3 0,0-3 0,0-1 0,0 1 0,0-1 0,0 1 0,0-6 0,-7 1 0,5-8 0,-5 2 0,4-2 0,2-1 0,-5 3 0,5-2 0,-2 2 0,0 0 0,2-2 0,-5 5 0,2-2 0,0 1 0,-2 1 0,5 1 0,-2 3 0,3 4 0,0 0 0,0 0 0,0 0 0,0 0 0,0-1 0,0 1 0,-3-4 0,0 0 0,-4-3 0,0 0 0,1 0 0,-1 0 0,0-3 0,3 0 0,-2-1 0,2 1 0,0 0 0,-2 2 0,2-2 0,-3 3 0,1 0 0,-1 0 0,3 2 0,1 2 0,3 3 0,0 0 0,0 0 0,0-1 0,0 1 0,3-3 0,-2 2 0,2-3 0,0 4 0,-2 0 0,2 0 0,0-1 0,-3 1 0,3 0 0,0 0 0,-2-1 0,2 1 0,0 0 0,-2 0 0,2 0 0,0 0 0,1 0 0,0 0 0,2 0 0,-5 0 0,5 0 0,-5 0 0,2 0 0,-3 1 0,3-2 0,-2 2 0,2-2 0,0 1 0,-3 0 0,4 0 0,-1 0 0,-2 0 0,2 0 0,0 0 0,-2 1 0,2-1 0,-3 0 0,3 0 0,-2 0 0,2 0 0,-3 0 0,3 0 0,-2 0 0,2 1 0,-3-1 0,3 0 0,-2 0 0,2 0 0,-3 0 0,0 0 0,0 0 0,0 0 0,0 0 0,3 0 0,-2 0 0,2 0 0,-3 0 0,0 0 0,0 0 0,0 0 0,0 0 0,0-1 0,0 1 0,0 0 0,0 0 0,0 0 0,0 0 0,0 0 0,0-1 0,0 1 0,0 0 0,0-1 0,0 1 0,0 0 0,0-1 0,0 1 0,0 0 0,0 0 0,0 0 0,0 0 0,0 0 0,0 0 0,0 0 0,0 0 0,-3-3 0,2 2 0,-2-2 0,3 3 0,0 0 0,-3 0 0,2 0 0,-2-1 0,0 1 0,3-6 0,-3-9 0,3 0 0,0-10 0,0 6 0,3-9 0,-2 4 0,7-3 0,-4 4 0,0-4 0,3 3 0,-2-3 0,-1 4 0,3 0 0,-6 4 0,6-3 0,-6 7 0,5-3 0,-5 3 0,6 1 0,-7 0 0,7 3 0,-4 1 0,4 3 0,-1 0 0,-2 3 0,-1 1 0,0 3 0,-2 0 0,5 0 0,-6 0 0,3 0 0,1 0 0,-4 0 0,4 4 0,-4-3 0,3 3 0,-2 0 0,2-3 0,0 7 0,-2-3 0,3 3 0,-4-3 0,0 3 0,0-3 0,0 8 0,3-3 0,-2 3 0,2-4 0,-3 0 0,0-4 0,0 3 0,0-7 0,0 6 0,0-6 0,0 3 0,0-3 0,0-1 0,0 0 0,0 4 0,0-3 0,0 3 0,0 0 0,0-3 0,0 3 0,0-4 0,0 0 0,0 0 0,0 0 0,0 0 0,0-21 0,0 1 0,0-24 0,5 5 0,0-6 0,9-6 0,1 5 0,0-5 0,2 12 0,-7 2 0,2 5 0,-4 5 0,0 0 0,-1 7 0,1 2 0,-4 4 0,2 3 0,-3 1 0,4 3 0,-1 0 0,1 0 0,-1 0 0,-2 4 0,2 0 0,-2 6 0,4 2 0,0 4 0,-1-1 0,1 1 0,-4 4 0,3-3 0,-6 3 0,3 0 0,-4-3 0,0 4 0,0-1 0,0-3 0,0 7 0,0-7 0,0 4 0,0-1 0,0-3 0,0 3 0,0-4 0,0-4 0,0 2 0,0-2 0,0 0 0,0 3 0,0-7 0,-4 7 0,3-7 0,-6 3 0,7 0 0,-4-3 0,1 3 0,2-4 0,-5 0 0,5 0 0,-2 0 0,0 0 0,-1 0 0,0 0 0,-2-3 0,5 2 0,-5-5 0,2 2 0,-3-3 0,1 0 0,-1 0 0,0 0 0,0 0 0,-1 0 0,1 0 0,0 0 0,0 0 0,0 0 0,0-3 0,3-1 0,1-3 0,3 0 0,0 0 0,0 0 0,0-4 0,0 3 0,0-2 0,0-1 0,0-1 0,0-4 0,0 0 0,0 0 0,0 4 0,3 1 0,-2 0 0,6-1 0,-6 0 0,5 1 0,-1 0 0,-1-1 0,2 0 0,-2 1 0,4 0 0,-4 3 0,2-3 0,-2 3 0,0 1 0,3 0 0,-4 0 0,4 0 0,-3 0 0,2 4 0,-2 0 0,0 11 0,-1 11 0,-8 10 0,0 4 0,-4 3 0,-4-9 0,3 5 0,-2-7 0,3-3 0,1-2 0,0-4 0,0-4 0,4 2 0,-2-5 0,2 2 0,0-4 0,-3 0 0,3 0 0,-3 0 0,0 0 0,0 0 0,-1 0 0,1 0 0,3 1 0,-2-1 0,2-3 0,-3 2 0,0-5 0,0 5 0,0-6 0,-1 4 0,-3-4 0,3 3 0,-3-2 0,4 5 0,0-5 0,-1 2 0,1-3 0,0 0 0,1 0 0,2-3 0,1-5 0,3 0 0,0-7 0,0 3 0,0-4 0,0 1 0,0-6 0,0 4 0,0-8 0,0 8 0,4-7 0,1 2 0,3-4 0,1 0 0,-4 0 0,2 0 0,-2 5 0,3 0 0,0 5 0,-4 4 0,3-2 0,-3 5 0,1-2 0,-2 4 0,-3 6 0,0 12 0,-3-1 0,-5 11 0,-1-9 0,-6 3 0,6 1 0,-6 0 0,7 0 0,-8 4 0,3-3 0,0 3 0,2-8 0,0 3 0,2-3 0,-2-1 0,4 0 0,3 0 0,-3-3 0,3 3 0,0-3 0,-2-1 0,5 0 0,-6 0 0,7 0 0,-7 0 0,3 0 0,0 0 0,-2 0 0,1 4 0,1-3 0,-2 3 0,2-3 0,0-1 0,-3 0 0,3 0 0,0 0 0,-2 0 0,5 0 0,-6 0 0,7 0 0,-7 1 0,6-2 0,-5-2 0,5-4 0,1-6 0,4 1 0,3-4 0,-3 5 0,2-3 0,-2-4 0,3 3 0,1-3 0,-1 4 0,0-4 0,0 3 0,1-7 0,-1 7 0,1-3 0,-1-1 0,0 4 0,1-3 0,-1 4 0,0 3 0,0-2 0,-3 2 0,2 0 0,-5-2 0,5 5 0,-2-5 0,3 6 0,-1-3 0,1 3 0,-4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17:31:56.3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275 1 24575,'-3'3'0,"-7"5"0,4 4 0,-5 0 0,3 7 0,-3-6 0,2 7 0,-3 1 0,-1 0 0,4 5 0,-8 0 0,4 0 0,0-5 0,0 4 0,5-8 0,0 3 0,0-4 0,0-1 0,3-3 0,-2 3 0,6-7 0,-6 7 0,3 1 0,-1 1 0,-3 8 0,3 1 0,-4 2 0,0 3 0,0-5 0,5-1 0,-4 1 0,7-4 0,-7-2 0,8-4 0,-4-1 0,4 1 0,0 0 0,0 4 0,0 2 0,0 3 0,0 7 0,4 11 0,1-7 0,8 6 0,-4-16 0,4-4 0,-5-2 0,0-4 0,-1-1 0,1 1 0,4 4 0,-3-3 0,4 8 0,-2-8 0,-1 8 0,1-9 0,-3 5 0,0-6 0,0 1 0,0 0 0,0 0 0,-1-4 0,1 2 0,3 5 0,1-2 0,0 2 0,-1-4 0,-4-7 0,0 3 0,0-4 0,1 0 0,-1 0 0,-3 0 0,2 0 0,-5 0 0,5 1 0,-5-1 0,5-3 0,-5 2 0,5-5 0,-5 5 0,5-5 0,-5 5 0,6-5 0,-7 5 0,7-5 0,-7 5 0,7-2 0,-3 0 0,-1 2 0,3-5 0,-5 5 0,2-5 0,-3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17:31:58.5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24575,'14'0'0,"1"0"0,5 0 0,-3 3 0,8 2 0,-9 7 0,1-4 0,-2 4 0,-3-1 0,3 1 0,1 0 0,-4 3 0,0-3 0,-1 0 0,-2 3 0,2-2 0,-3 2 0,0 5 0,0 2 0,1-1 0,-1 4 0,0-8 0,1 7 0,-1-7 0,0 4 0,0-6 0,0 1 0,-1-4 0,1 3 0,0 1 0,0 1 0,0 8 0,0-8 0,1 7 0,-1-2 0,0-1 0,1 11 0,-1-13 0,-3 8 0,2-11 0,-7-1 0,8 6 0,-7-5 0,6 9 0,-6-8 0,3 8 0,-4-8 0,4 7 0,-3-2 0,3-1 0,-4-1 0,0 1 0,0-4 0,0 3 0,0 0 0,0-3 0,0 8 0,0-4 0,0 17 0,0-14 0,0 12 0,0-15 0,0 1 0,-4-2 0,0-4 0,-4 0 0,0-1 0,0-3 0,-3 3 0,2-3 0,-6 4 0,3-4 0,0-1 0,1 0 0,3-3 0,1 3 0,-1-4 0,4 0 0,-2 1 0,2-2 0,0 1 0,-2 0 0,6 0 0,-7 0 0,6 0 0,-5 0 0,5 0 0,-5-3 0,5 2 0,-5-2 0,5 0 0,-2-1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17:32:01.0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24575,'14'0'0,"11"0"0,-7 0 0,12 0 0,-13 0 0,3 0 0,-4 0 0,-1 0 0,-3 0 0,-1 0 0,-4 0 0,0 0 0,1 0 0,-1 0 0,0 0 0,0 0 0,0 0 0,0 0 0,0 3 0,0-2 0,-3 5 0,3-5 0,-7 5 0,7-2 0,-3 3 0,0 0 0,2 0 0,-2 0 0,3 1 0,0-1 0,0 0 0,-3 4 0,3 1 0,-3 3 0,1 1 0,2 0 0,-6 0 0,2 4 0,-3-3 0,0 3 0,0 0 0,0-3 0,0 3 0,0-4 0,0 0 0,0-4 0,0 3 0,0-7 0,0 3 0,0-4 0,0 3 0,-3-2 0,-1 2 0,-3-3 0,-1-3 0,1-1 0,0-3 0,0 0 0,-1 0 0,1 0 0,0 0 0,-4 0 0,3 0 0,-7 0 0,7 0 0,-7 0 0,7 0 0,-3 0 0,3 0 0,1 0 0,0 0 0,0 0 0,0 0 0,4-2 0,-3 1 0,5-5 0,-2 2 0,3-4 0,0 1 0,0 0 0,0 0 0,0 0 0,0 0 0,0 0 0,0 0 0,3 3 0,0 1 0,4 0 0,0 2 0,4-5 0,1 5 0,0-3 0,3 4 0,-7 0 0,7-3 0,-7 2 0,7-3 0,-7 4 0,3 0 0,-4 0 0,0 0 0,4 0 0,-3 0 0,3 0 0,0 0 0,-3 0 0,7 4 0,-7 0 0,7 4 0,-7-4 0,6 3 0,-5-3 0,2 3 0,-4 0 0,0-3 0,0 2 0,0-2 0,0 0 0,0 3 0,0-7 0,0 7 0,1-3 0,-1 0 0,0 2 0,0-2 0,0 0 0,-4 2 0,3-5 0,-5 5 0,2-6 0,-3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17:32:03.9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24575,'10'0'0,"-2"0"0,3 0 0,-4 0 0,0 0 0,0 0 0,0 0 0,1 0 0,-1 0 0,0 0 0,0 0 0,0 3 0,0 1 0,0 0 0,-3 2 0,2-5 0,-2 5 0,4-5 0,-4 5 0,2-5 0,-5 5 0,5-2 0,-5 3 0,5 0 0,-2 0 0,0 0 0,2 0 0,-6 0 0,3 0 0,-3 0 0,4 0 0,-4 0 0,4 0 0,-1 0 0,-3 0 0,4 1 0,-1-1 0,-2 0 0,5 4 0,-5-3 0,3 3 0,-4-4 0,0 0 0,0 0 0,0 0 0,0 4 0,0-3 0,0 3 0,0 0 0,0-3 0,0 7 0,0-3 0,0 0 0,0 3 0,0-7 0,0 6 0,-4-2 0,0 0 0,-8 0 0,4-5 0,-3 0 0,4 0 0,0 0 0,-4 1 0,3-4 0,-4-1 0,5-3 0,-4 0 0,3 0 0,-3 0 0,4 0 0,0 0 0,-1 0 0,1 0 0,1 0 0,2-3 0,1-1 0,3-3 0,0 0 0,0 0 0,0 0 0,0 0 0,0 0 0,0 0 0,0 0 0,3 3 0,1 1 0,2 3 0,2 0 0,3 0 0,0 0 0,5 0 0,0 0 0,4 0 0,-3 4 0,3-4 0,-8 7 0,3-6 0,-7 5 0,3-5 0,-4 5 0,0-5 0,0 2 0,0 0 0,1-2 0,-1 5 0,0-5 0,0 6 0,0-7 0,0 7 0,0-7 0,0 7 0,0-3 0,1 0 0,-1 2 0,0-5 0,0 2 0,0 0 0,0-2 0,0 5 0,0-5 0,-3 5 0,-1-6 0,-3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17:46:49.3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24575,'0'16'0,"0"-4"0,0 18 0,0-15 0,0 15 0,0-18 0,0 6 0,0-1 0,0-5 0,0 5 0,0-6 0,0 0 0,0 0 0,0 0 0,0 0 0,0 0 0,0 0 0,0 0 0,0 0 0,0 1 0,0-1 0,0 0 0,0 0 0,0 0 0,0 0 0,0 0 0,0 0 0,0 6 0,0-4 0,0 4 0,0-6 0,0 0 0,0 0 0,0 0 0,0 0 0,0 0 0,0-5 0,0-2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17:46:51.3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24575,'0'29'0,"0"2"0,0 10 0,0-1 0,0 0 0,0-6 0,0-3 0,0-6 0,0-7 0,0 5 0,0-10 0,0 10 0,0-11 0,0 5 0,0-6 0,0-1 0,0 0 0,0 1 0,0-1 0,0 8 0,0 7 0,0 1 0,0 6 0,0-7 0,0-1 0,5-5 0,-4-2 0,9-6 0,-9 0 0,9-5 0,-4-1 0,0-5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17:46:52.4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24575,'35'0'0,"0"0"0,14 0 0,-7 0 0,24 0 0,-21 0 0,21 0 0,-16 0 0,1 0 0,-3 0 0,-7 0 0,-1 0 0,-7 0 0,-1 0 0,-14 0 0,-1 0 0,-5 0 0,-1 0 0,0 0 0,-1 0 0,1 0 0,-1 0 0,0 0 0,1 0 0,-6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1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2150"/>
            <a:ext cx="46196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668"/>
            <a:ext cx="3037840" cy="461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772668"/>
            <a:ext cx="3037840" cy="461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D0E29EA-A76F-4854-BC1E-941D268FE0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6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8ECAB06-11E0-4E8E-8199-94A53D84CF26}" type="slidenum">
              <a:rPr lang="en-US" smtClean="0">
                <a:solidFill>
                  <a:srgbClr val="000000"/>
                </a:solidFill>
                <a:latin typeface="Times" pitchFamily="18" charset="0"/>
                <a:ea typeface="ＭＳ Ｐゴシック" charset="-128"/>
              </a:rPr>
              <a:pPr/>
              <a:t>2</a:t>
            </a:fld>
            <a:endParaRPr lang="en-US">
              <a:solidFill>
                <a:srgbClr val="000000"/>
              </a:solidFill>
              <a:latin typeface="Times" pitchFamily="18" charset="0"/>
              <a:ea typeface="ＭＳ Ｐゴシック" charset="-128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728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bigger Kc means reaction happens more, and smaller Kc means reaction happens 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0E29EA-A76F-4854-BC1E-941D268FE04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50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1AEACA5-7733-4EB5-B6B4-166F22358695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14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703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876857B-72F2-4174-BF70-C06EB331D67C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15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90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876857B-72F2-4174-BF70-C06EB331D67C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16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latin typeface="Helvetica" pitchFamily="34" charset="0"/>
              </a:rPr>
              <a:t>Focus mostly on the last equation, the rest is just how to get that equation</a:t>
            </a:r>
          </a:p>
        </p:txBody>
      </p:sp>
    </p:spTree>
    <p:extLst>
      <p:ext uri="{BB962C8B-B14F-4D97-AF65-F5344CB8AC3E}">
        <p14:creationId xmlns:p14="http://schemas.microsoft.com/office/powerpoint/2010/main" val="49370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1AEACA5-7733-4EB5-B6B4-166F22358695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17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latin typeface="Helvetica" pitchFamily="34" charset="0"/>
              </a:rPr>
              <a:t>The coefficients are all 1</a:t>
            </a:r>
          </a:p>
        </p:txBody>
      </p:sp>
    </p:spTree>
    <p:extLst>
      <p:ext uri="{BB962C8B-B14F-4D97-AF65-F5344CB8AC3E}">
        <p14:creationId xmlns:p14="http://schemas.microsoft.com/office/powerpoint/2010/main" val="862402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0AB1F6E-1684-43CA-9FD4-BEE5F014446B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18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776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0E29EA-A76F-4854-BC1E-941D268FE04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8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0E29EA-A76F-4854-BC1E-941D268FE04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61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2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baseline="-25000" dirty="0">
                <a:latin typeface="Helvetica" pitchFamily="34" charset="0"/>
              </a:rPr>
              <a:t>When adding reactions, intermediates that need to be canceled out need to be on opposite sides</a:t>
            </a:r>
          </a:p>
          <a:p>
            <a:r>
              <a:rPr lang="en-US" baseline="-25000" dirty="0">
                <a:latin typeface="Helvetica" pitchFamily="34" charset="0"/>
              </a:rPr>
              <a:t>e.g. </a:t>
            </a:r>
          </a:p>
          <a:p>
            <a:r>
              <a:rPr lang="en-US" baseline="-25000" dirty="0">
                <a:latin typeface="Helvetica" pitchFamily="34" charset="0"/>
              </a:rPr>
              <a:t>   A+B-&gt;C</a:t>
            </a:r>
          </a:p>
          <a:p>
            <a:r>
              <a:rPr lang="en-US" baseline="-25000" dirty="0">
                <a:latin typeface="Helvetica" pitchFamily="34" charset="0"/>
              </a:rPr>
              <a:t>+C-&gt;D+E</a:t>
            </a:r>
          </a:p>
          <a:p>
            <a:r>
              <a:rPr lang="en-US" baseline="-25000" dirty="0">
                <a:latin typeface="Helvetica" pitchFamily="34" charset="0"/>
              </a:rPr>
              <a:t>  A+B-&gt;D+E</a:t>
            </a:r>
          </a:p>
        </p:txBody>
      </p:sp>
      <p:sp>
        <p:nvSpPr>
          <p:cNvPr id="1433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477AB05-DEAD-43B4-B77C-7FE5DB3347DF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21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2304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2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baseline="-25000" dirty="0">
              <a:latin typeface="Helvetica" pitchFamily="34" charset="0"/>
            </a:endParaRPr>
          </a:p>
        </p:txBody>
      </p:sp>
      <p:sp>
        <p:nvSpPr>
          <p:cNvPr id="1433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477AB05-DEAD-43B4-B77C-7FE5DB3347DF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22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499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9106F6C-CDD1-458A-B351-4D25B554F3E1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3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latin typeface="Helvetica" pitchFamily="34" charset="0"/>
              </a:rPr>
              <a:t>Rate of forward reaction = rate of backward reaction</a:t>
            </a:r>
          </a:p>
        </p:txBody>
      </p:sp>
    </p:spTree>
    <p:extLst>
      <p:ext uri="{BB962C8B-B14F-4D97-AF65-F5344CB8AC3E}">
        <p14:creationId xmlns:p14="http://schemas.microsoft.com/office/powerpoint/2010/main" val="3351656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2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baseline="-25000" dirty="0">
              <a:latin typeface="Helvetica" pitchFamily="34" charset="0"/>
            </a:endParaRPr>
          </a:p>
        </p:txBody>
      </p:sp>
      <p:sp>
        <p:nvSpPr>
          <p:cNvPr id="1433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477AB05-DEAD-43B4-B77C-7FE5DB3347DF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23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3433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6E250BC-7F50-4888-B496-E0C766EAB5FB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24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975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C063599-E2AF-43D5-8C6F-3BD16C997E3E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25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latin typeface="Helvetica" pitchFamily="34" charset="0"/>
              </a:rPr>
              <a:t>Smaller q = forward reaction</a:t>
            </a:r>
          </a:p>
          <a:p>
            <a:pPr eaLnBrk="1" hangingPunct="1"/>
            <a:r>
              <a:rPr lang="en-US" dirty="0">
                <a:latin typeface="Helvetica" pitchFamily="34" charset="0"/>
              </a:rPr>
              <a:t>Equal q = equilibrium</a:t>
            </a:r>
          </a:p>
          <a:p>
            <a:pPr eaLnBrk="1" hangingPunct="1"/>
            <a:r>
              <a:rPr lang="en-US" dirty="0">
                <a:latin typeface="Helvetica" pitchFamily="34" charset="0"/>
              </a:rPr>
              <a:t>Larger q = backward reaction</a:t>
            </a:r>
          </a:p>
          <a:p>
            <a:pPr eaLnBrk="1" hangingPunct="1"/>
            <a:r>
              <a:rPr lang="en-US" dirty="0">
                <a:latin typeface="Helvetica" pitchFamily="34" charset="0"/>
              </a:rPr>
              <a:t>think products over reactants, if reactants is too big q would be smaller (forward reaction), if products is too big q would be bigger (backward reaction)</a:t>
            </a:r>
          </a:p>
        </p:txBody>
      </p:sp>
    </p:spTree>
    <p:extLst>
      <p:ext uri="{BB962C8B-B14F-4D97-AF65-F5344CB8AC3E}">
        <p14:creationId xmlns:p14="http://schemas.microsoft.com/office/powerpoint/2010/main" val="780849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66705B6-8A7C-47F5-84C8-56AB60F32228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26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latin typeface="Helvetica" pitchFamily="34" charset="0"/>
              </a:rPr>
              <a:t>Make sure Kc is in M, if not then it has to be changed to M</a:t>
            </a:r>
          </a:p>
        </p:txBody>
      </p:sp>
    </p:spTree>
    <p:extLst>
      <p:ext uri="{BB962C8B-B14F-4D97-AF65-F5344CB8AC3E}">
        <p14:creationId xmlns:p14="http://schemas.microsoft.com/office/powerpoint/2010/main" val="3375563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C11DED9-9E5B-4B24-930E-A565E97D3AD0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27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 solids don’t change, their concentration is constant and can be expressed as a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0E29EA-A76F-4854-BC1E-941D268FE04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05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BC23ECF-A959-4514-B903-44A1BB2FB243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30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latin typeface="Helvetica" pitchFamily="34" charset="0"/>
              </a:rPr>
              <a:t>Basically: the reaction will always go towards K (equilibrium)</a:t>
            </a:r>
          </a:p>
        </p:txBody>
      </p:sp>
    </p:spTree>
    <p:extLst>
      <p:ext uri="{BB962C8B-B14F-4D97-AF65-F5344CB8AC3E}">
        <p14:creationId xmlns:p14="http://schemas.microsoft.com/office/powerpoint/2010/main" val="2121902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A48294C-B939-4B59-9AEA-871D2B954F66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31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119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Increasing heat = adding energy</a:t>
            </a:r>
          </a:p>
          <a:p>
            <a:r>
              <a:rPr lang="en-US" dirty="0"/>
              <a:t>To figure out how it will change, figure out ∆</a:t>
            </a:r>
            <a:r>
              <a:rPr lang="en-US" dirty="0" err="1"/>
              <a:t>Hrxn</a:t>
            </a:r>
            <a:r>
              <a:rPr lang="en-US" dirty="0"/>
              <a:t> to see if it is exothermic or endothermic (where energy is)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0E29EA-A76F-4854-BC1E-941D268FE04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96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Concentration:</a:t>
            </a:r>
          </a:p>
          <a:p>
            <a:r>
              <a:rPr lang="en-US" dirty="0"/>
              <a:t>	increasing concentration on one side causes it to go in the other direction</a:t>
            </a:r>
          </a:p>
          <a:p>
            <a:r>
              <a:rPr lang="en-US" dirty="0"/>
              <a:t>	decreasing concentration on one side causes the reaction to go in its direction</a:t>
            </a:r>
          </a:p>
          <a:p>
            <a:r>
              <a:rPr lang="en-US" dirty="0"/>
              <a:t>Temperature:</a:t>
            </a:r>
          </a:p>
          <a:p>
            <a:r>
              <a:rPr lang="en-US" dirty="0"/>
              <a:t>	increasing temperature will cause it to go away from the side with the energy term</a:t>
            </a:r>
          </a:p>
          <a:p>
            <a:r>
              <a:rPr lang="en-US" dirty="0"/>
              <a:t>	decreasing temperature will cause it to go towards the side with the energy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0E29EA-A76F-4854-BC1E-941D268FE04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35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A630E52-2328-447A-963B-D706C27354EE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4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3917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Pressure was doubled, reaction moves forward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0E29EA-A76F-4854-BC1E-941D268FE04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671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D0F1AB2-391D-413F-BD80-2EA7EBBFE667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38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latin typeface="Helvetica" pitchFamily="34" charset="0"/>
              </a:rPr>
              <a:t>Catalyzing something only speeds up the rate the reaction moves towards equilibrium</a:t>
            </a:r>
          </a:p>
        </p:txBody>
      </p:sp>
    </p:spTree>
    <p:extLst>
      <p:ext uri="{BB962C8B-B14F-4D97-AF65-F5344CB8AC3E}">
        <p14:creationId xmlns:p14="http://schemas.microsoft.com/office/powerpoint/2010/main" val="29028079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0E29EA-A76F-4854-BC1E-941D268FE04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29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0E29EA-A76F-4854-BC1E-941D268FE04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322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lucky enough to be able to take </a:t>
            </a:r>
            <a:r>
              <a:rPr lang="en-US" dirty="0" err="1"/>
              <a:t>sqrt</a:t>
            </a:r>
            <a:r>
              <a:rPr lang="en-US" dirty="0"/>
              <a:t> before multiply</a:t>
            </a:r>
            <a:r>
              <a:rPr lang="en-US" baseline="0" dirty="0"/>
              <a:t> then have to do ± the </a:t>
            </a:r>
            <a:r>
              <a:rPr lang="en-US" baseline="0" dirty="0" err="1"/>
              <a:t>sqrt</a:t>
            </a:r>
            <a:r>
              <a:rPr lang="en-US" baseline="0"/>
              <a:t>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0E29EA-A76F-4854-BC1E-941D268FE04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423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0E29EA-A76F-4854-BC1E-941D268FE04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304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Chemistry: McMurry and Fay, 6th Edition</a:t>
            </a:r>
          </a:p>
          <a:p>
            <a:r>
              <a:rPr lang="en-US" altLang="en-US"/>
              <a:t>Chapter 13: Chemical Equilibrium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E8C7BA4-8785-458B-9686-CB0982C11DC0}" type="datetime9">
              <a:rPr lang="en-US" altLang="en-US"/>
              <a:pPr/>
              <a:t>3/9/20 12:13:20 PM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2011 Pearson Prentice Hall, Inc.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E486D0-5209-4104-A83B-30F6FB82B75F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95388" y="692150"/>
            <a:ext cx="4619625" cy="34639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4720" y="4387136"/>
            <a:ext cx="5140960" cy="415623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86107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62D4526-EBA9-4521-8C3A-5152B7694B8F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52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329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E51D062-CC85-4445-BF98-2ACC1D17C98F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53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008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E51D062-CC85-4445-BF98-2ACC1D17C98F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54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903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(lowercase) is impacted by temp, however K (capital) is a constant and is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0E29EA-A76F-4854-BC1E-941D268FE04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224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E51D062-CC85-4445-BF98-2ACC1D17C98F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55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7645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A020B7B-137D-4D2E-9127-C919853A2D92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56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3931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A020B7B-137D-4D2E-9127-C919853A2D92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57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1876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has to be much larger than 1 in this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0E29EA-A76F-4854-BC1E-941D268FE04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41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0E29EA-A76F-4854-BC1E-941D268FE04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568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4056D8E-743B-4C42-9A29-A2F21802775C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61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5171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E02EFDE-B37D-4E83-BCB7-F7514D5C0C51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65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0178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E02EFDE-B37D-4E83-BCB7-F7514D5C0C51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67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6346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E02EFDE-B37D-4E83-BCB7-F7514D5C0C51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68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4692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E02EFDE-B37D-4E83-BCB7-F7514D5C0C51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69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254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Chemistry: McMurry and Fay, 6th Edition</a:t>
            </a:r>
          </a:p>
          <a:p>
            <a:r>
              <a:rPr lang="en-US" altLang="en-US"/>
              <a:t>Chapter 13: Chemical Equilibrium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ED3A923-C792-4D4D-9C81-6BEB3B39315A}" type="datetime9">
              <a:rPr lang="en-US" altLang="en-US"/>
              <a:pPr/>
              <a:t>3/9/20 12:13:18 PM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2011 Pearson Prentice Hall, Inc.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FFE5F7-A6A3-4BE7-B525-E1B6239D1BD8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43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5388" y="692150"/>
            <a:ext cx="4619625" cy="34639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4720" y="4387136"/>
            <a:ext cx="5140960" cy="415623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When pressure decreases, equilibrium moves in the direction with more moles of gas (in this case NO2)</a:t>
            </a:r>
          </a:p>
          <a:p>
            <a:r>
              <a:rPr lang="en-US" altLang="en-US" dirty="0"/>
              <a:t> opposite is also true</a:t>
            </a:r>
          </a:p>
        </p:txBody>
      </p:sp>
    </p:spTree>
    <p:extLst>
      <p:ext uri="{BB962C8B-B14F-4D97-AF65-F5344CB8AC3E}">
        <p14:creationId xmlns:p14="http://schemas.microsoft.com/office/powerpoint/2010/main" val="22644962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E02EFDE-B37D-4E83-BCB7-F7514D5C0C51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70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4550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E02EFDE-B37D-4E83-BCB7-F7514D5C0C51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71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032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Chemistry: McMurry and Fay, 6th Edition</a:t>
            </a:r>
          </a:p>
          <a:p>
            <a:r>
              <a:rPr lang="en-US" altLang="en-US"/>
              <a:t>Chapter 13: Chemical Equilibrium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ED3A923-C792-4D4D-9C81-6BEB3B39315A}" type="datetime9">
              <a:rPr lang="en-US" altLang="en-US"/>
              <a:pPr/>
              <a:t>3/9/20 12:13:18 PM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2011 Pearson Prentice Hall, Inc.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FFE5F7-A6A3-4BE7-B525-E1B6239D1BD8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43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5388" y="692150"/>
            <a:ext cx="4619625" cy="34639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4720" y="4387136"/>
            <a:ext cx="5140960" cy="415623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Exponents are the coefficients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08590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Chemistry: McMurry and Fay, 6th Edition</a:t>
            </a:r>
          </a:p>
          <a:p>
            <a:r>
              <a:rPr lang="en-US" altLang="en-US"/>
              <a:t>Chapter 13: Chemical Equilibrium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ED3A923-C792-4D4D-9C81-6BEB3B39315A}" type="datetime9">
              <a:rPr lang="en-US" altLang="en-US"/>
              <a:pPr/>
              <a:t>3/9/20 12:13:18 PM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2011 Pearson Prentice Hall, Inc.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FFE5F7-A6A3-4BE7-B525-E1B6239D1BD8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43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5388" y="692150"/>
            <a:ext cx="4619625" cy="34639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4720" y="4387136"/>
            <a:ext cx="5140960" cy="415623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If everything was doubled in the equation, all the exponents would become whole numbers and the </a:t>
            </a:r>
            <a:r>
              <a:rPr lang="en-US" altLang="en-US" dirty="0" err="1"/>
              <a:t>Kp</a:t>
            </a:r>
            <a:r>
              <a:rPr lang="en-US" altLang="en-US" dirty="0"/>
              <a:t> would have to be squared for it to still be true (see next slide)</a:t>
            </a:r>
          </a:p>
        </p:txBody>
      </p:sp>
    </p:spTree>
    <p:extLst>
      <p:ext uri="{BB962C8B-B14F-4D97-AF65-F5344CB8AC3E}">
        <p14:creationId xmlns:p14="http://schemas.microsoft.com/office/powerpoint/2010/main" val="406721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Chemistry: McMurry and Fay, 6th Edition</a:t>
            </a:r>
          </a:p>
          <a:p>
            <a:r>
              <a:rPr lang="en-US" altLang="en-US"/>
              <a:t>Chapter 13: Chemical Equilibrium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ED3A923-C792-4D4D-9C81-6BEB3B39315A}" type="datetime9">
              <a:rPr lang="en-US" altLang="en-US"/>
              <a:pPr/>
              <a:t>3/9/20 12:13:18 PM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2011 Pearson Prentice Hall, Inc.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FFE5F7-A6A3-4BE7-B525-E1B6239D1BD8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43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5388" y="692150"/>
            <a:ext cx="4619625" cy="34639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4720" y="4387136"/>
            <a:ext cx="5140960" cy="415623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81134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F54A283-79A7-4FEF-A412-CE11235B9BAA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11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latin typeface="Helvetica" pitchFamily="34" charset="0"/>
              </a:rPr>
              <a:t>Make sure you are using the correct units</a:t>
            </a:r>
          </a:p>
          <a:p>
            <a:pPr eaLnBrk="1" hangingPunct="1"/>
            <a:r>
              <a:rPr lang="en-US" dirty="0">
                <a:latin typeface="Helvetica" pitchFamily="34" charset="0"/>
              </a:rPr>
              <a:t>Also remember products over reactants</a:t>
            </a:r>
          </a:p>
        </p:txBody>
      </p:sp>
    </p:spTree>
    <p:extLst>
      <p:ext uri="{BB962C8B-B14F-4D97-AF65-F5344CB8AC3E}">
        <p14:creationId xmlns:p14="http://schemas.microsoft.com/office/powerpoint/2010/main" val="2980595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99"/>
          <p:cNvSpPr>
            <a:spLocks noChangeArrowheads="1"/>
          </p:cNvSpPr>
          <p:nvPr userDrawn="1"/>
        </p:nvSpPr>
        <p:spPr bwMode="auto">
          <a:xfrm>
            <a:off x="0" y="4343400"/>
            <a:ext cx="9144000" cy="2514600"/>
          </a:xfrm>
          <a:prstGeom prst="rect">
            <a:avLst/>
          </a:prstGeom>
          <a:solidFill>
            <a:srgbClr val="335359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TextBox 2"/>
          <p:cNvSpPr txBox="1"/>
          <p:nvPr userDrawn="1"/>
        </p:nvSpPr>
        <p:spPr>
          <a:xfrm>
            <a:off x="1447800" y="4599057"/>
            <a:ext cx="4743681" cy="70788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tIns="91440" bIns="91440" anchor="ctr"/>
          <a:lstStyle>
            <a:lvl1pPr eaLnBrk="0" hangingPunct="0">
              <a:defRPr sz="4000" b="1">
                <a:solidFill>
                  <a:srgbClr val="F7D3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0" hangingPunct="0">
              <a:defRPr sz="4000" b="1">
                <a:solidFill>
                  <a:schemeClr val="bg1"/>
                </a:solidFill>
              </a:defRPr>
            </a:lvl2pPr>
            <a:lvl3pPr eaLnBrk="0" hangingPunct="0">
              <a:defRPr sz="4000" b="1">
                <a:solidFill>
                  <a:schemeClr val="bg1"/>
                </a:solidFill>
              </a:defRPr>
            </a:lvl3pPr>
            <a:lvl4pPr eaLnBrk="0" hangingPunct="0">
              <a:defRPr sz="4000" b="1">
                <a:solidFill>
                  <a:schemeClr val="bg1"/>
                </a:solidFill>
              </a:defRPr>
            </a:lvl4pPr>
            <a:lvl5pPr eaLnBrk="0" hangingPunct="0">
              <a:defRPr sz="4000" b="1">
                <a:solidFill>
                  <a:schemeClr val="bg1"/>
                </a:solidFill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latin typeface="Arial Rounded MT Bold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latin typeface="Arial Rounded MT Bold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latin typeface="Arial Rounded MT Bold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latin typeface="Arial Rounded MT Bold" pitchFamily="34" charset="0"/>
              </a:defRPr>
            </a:lvl9pPr>
          </a:lstStyle>
          <a:p>
            <a:pPr algn="r">
              <a:defRPr/>
            </a:pPr>
            <a:r>
              <a:rPr lang="en-US" sz="6600" b="0" dirty="0"/>
              <a:t>Chapter</a:t>
            </a:r>
          </a:p>
        </p:txBody>
      </p:sp>
      <p:grpSp>
        <p:nvGrpSpPr>
          <p:cNvPr id="7" name="Group 3207"/>
          <p:cNvGrpSpPr/>
          <p:nvPr userDrawn="1"/>
        </p:nvGrpSpPr>
        <p:grpSpPr>
          <a:xfrm>
            <a:off x="2157788" y="990600"/>
            <a:ext cx="6994525" cy="3590926"/>
            <a:chOff x="147638" y="1658938"/>
            <a:chExt cx="6994525" cy="35909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Freeform 107"/>
            <p:cNvSpPr>
              <a:spLocks/>
            </p:cNvSpPr>
            <p:nvPr/>
          </p:nvSpPr>
          <p:spPr bwMode="auto">
            <a:xfrm>
              <a:off x="1204913" y="1658938"/>
              <a:ext cx="1289050" cy="1108075"/>
            </a:xfrm>
            <a:custGeom>
              <a:avLst/>
              <a:gdLst>
                <a:gd name="T0" fmla="*/ 174 w 812"/>
                <a:gd name="T1" fmla="*/ 0 h 698"/>
                <a:gd name="T2" fmla="*/ 0 w 812"/>
                <a:gd name="T3" fmla="*/ 362 h 698"/>
                <a:gd name="T4" fmla="*/ 228 w 812"/>
                <a:gd name="T5" fmla="*/ 698 h 698"/>
                <a:gd name="T6" fmla="*/ 636 w 812"/>
                <a:gd name="T7" fmla="*/ 668 h 698"/>
                <a:gd name="T8" fmla="*/ 812 w 812"/>
                <a:gd name="T9" fmla="*/ 300 h 698"/>
                <a:gd name="T10" fmla="*/ 608 w 812"/>
                <a:gd name="T11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2" h="698">
                  <a:moveTo>
                    <a:pt x="174" y="0"/>
                  </a:moveTo>
                  <a:lnTo>
                    <a:pt x="0" y="362"/>
                  </a:lnTo>
                  <a:lnTo>
                    <a:pt x="228" y="698"/>
                  </a:lnTo>
                  <a:lnTo>
                    <a:pt x="636" y="668"/>
                  </a:lnTo>
                  <a:lnTo>
                    <a:pt x="812" y="300"/>
                  </a:lnTo>
                  <a:lnTo>
                    <a:pt x="608" y="0"/>
                  </a:lnTo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Freeform 108"/>
            <p:cNvSpPr>
              <a:spLocks/>
            </p:cNvSpPr>
            <p:nvPr/>
          </p:nvSpPr>
          <p:spPr bwMode="auto">
            <a:xfrm>
              <a:off x="195263" y="1658938"/>
              <a:ext cx="1285875" cy="622300"/>
            </a:xfrm>
            <a:custGeom>
              <a:avLst/>
              <a:gdLst>
                <a:gd name="T0" fmla="*/ 26 w 810"/>
                <a:gd name="T1" fmla="*/ 0 h 392"/>
                <a:gd name="T2" fmla="*/ 0 w 810"/>
                <a:gd name="T3" fmla="*/ 54 h 392"/>
                <a:gd name="T4" fmla="*/ 228 w 810"/>
                <a:gd name="T5" fmla="*/ 392 h 392"/>
                <a:gd name="T6" fmla="*/ 636 w 810"/>
                <a:gd name="T7" fmla="*/ 362 h 392"/>
                <a:gd name="T8" fmla="*/ 810 w 810"/>
                <a:gd name="T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392">
                  <a:moveTo>
                    <a:pt x="26" y="0"/>
                  </a:moveTo>
                  <a:lnTo>
                    <a:pt x="0" y="54"/>
                  </a:lnTo>
                  <a:lnTo>
                    <a:pt x="228" y="392"/>
                  </a:lnTo>
                  <a:lnTo>
                    <a:pt x="636" y="362"/>
                  </a:lnTo>
                  <a:lnTo>
                    <a:pt x="810" y="0"/>
                  </a:lnTo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Freeform 109"/>
            <p:cNvSpPr>
              <a:spLocks/>
            </p:cNvSpPr>
            <p:nvPr/>
          </p:nvSpPr>
          <p:spPr bwMode="auto">
            <a:xfrm>
              <a:off x="2214563" y="2087563"/>
              <a:ext cx="1289050" cy="1165225"/>
            </a:xfrm>
            <a:custGeom>
              <a:avLst/>
              <a:gdLst>
                <a:gd name="T0" fmla="*/ 176 w 812"/>
                <a:gd name="T1" fmla="*/ 30 h 734"/>
                <a:gd name="T2" fmla="*/ 0 w 812"/>
                <a:gd name="T3" fmla="*/ 398 h 734"/>
                <a:gd name="T4" fmla="*/ 230 w 812"/>
                <a:gd name="T5" fmla="*/ 734 h 734"/>
                <a:gd name="T6" fmla="*/ 636 w 812"/>
                <a:gd name="T7" fmla="*/ 704 h 734"/>
                <a:gd name="T8" fmla="*/ 812 w 812"/>
                <a:gd name="T9" fmla="*/ 338 h 734"/>
                <a:gd name="T10" fmla="*/ 584 w 812"/>
                <a:gd name="T11" fmla="*/ 0 h 734"/>
                <a:gd name="T12" fmla="*/ 176 w 812"/>
                <a:gd name="T13" fmla="*/ 3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" h="734">
                  <a:moveTo>
                    <a:pt x="176" y="30"/>
                  </a:moveTo>
                  <a:lnTo>
                    <a:pt x="0" y="398"/>
                  </a:lnTo>
                  <a:lnTo>
                    <a:pt x="230" y="734"/>
                  </a:lnTo>
                  <a:lnTo>
                    <a:pt x="636" y="704"/>
                  </a:lnTo>
                  <a:lnTo>
                    <a:pt x="812" y="338"/>
                  </a:lnTo>
                  <a:lnTo>
                    <a:pt x="584" y="0"/>
                  </a:lnTo>
                  <a:lnTo>
                    <a:pt x="176" y="30"/>
                  </a:lnTo>
                  <a:close/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Freeform 110"/>
            <p:cNvSpPr>
              <a:spLocks/>
            </p:cNvSpPr>
            <p:nvPr/>
          </p:nvSpPr>
          <p:spPr bwMode="auto">
            <a:xfrm>
              <a:off x="3224213" y="2576513"/>
              <a:ext cx="1289050" cy="1165225"/>
            </a:xfrm>
            <a:custGeom>
              <a:avLst/>
              <a:gdLst>
                <a:gd name="T0" fmla="*/ 176 w 812"/>
                <a:gd name="T1" fmla="*/ 30 h 734"/>
                <a:gd name="T2" fmla="*/ 0 w 812"/>
                <a:gd name="T3" fmla="*/ 396 h 734"/>
                <a:gd name="T4" fmla="*/ 230 w 812"/>
                <a:gd name="T5" fmla="*/ 734 h 734"/>
                <a:gd name="T6" fmla="*/ 636 w 812"/>
                <a:gd name="T7" fmla="*/ 704 h 734"/>
                <a:gd name="T8" fmla="*/ 812 w 812"/>
                <a:gd name="T9" fmla="*/ 336 h 734"/>
                <a:gd name="T10" fmla="*/ 584 w 812"/>
                <a:gd name="T11" fmla="*/ 0 h 734"/>
                <a:gd name="T12" fmla="*/ 176 w 812"/>
                <a:gd name="T13" fmla="*/ 3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" h="734">
                  <a:moveTo>
                    <a:pt x="176" y="30"/>
                  </a:moveTo>
                  <a:lnTo>
                    <a:pt x="0" y="396"/>
                  </a:lnTo>
                  <a:lnTo>
                    <a:pt x="230" y="734"/>
                  </a:lnTo>
                  <a:lnTo>
                    <a:pt x="636" y="704"/>
                  </a:lnTo>
                  <a:lnTo>
                    <a:pt x="812" y="336"/>
                  </a:lnTo>
                  <a:lnTo>
                    <a:pt x="584" y="0"/>
                  </a:lnTo>
                  <a:lnTo>
                    <a:pt x="176" y="30"/>
                  </a:lnTo>
                  <a:close/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Freeform 111"/>
            <p:cNvSpPr>
              <a:spLocks/>
            </p:cNvSpPr>
            <p:nvPr/>
          </p:nvSpPr>
          <p:spPr bwMode="auto">
            <a:xfrm>
              <a:off x="4233863" y="3062288"/>
              <a:ext cx="1289050" cy="1165225"/>
            </a:xfrm>
            <a:custGeom>
              <a:avLst/>
              <a:gdLst>
                <a:gd name="T0" fmla="*/ 176 w 812"/>
                <a:gd name="T1" fmla="*/ 30 h 734"/>
                <a:gd name="T2" fmla="*/ 0 w 812"/>
                <a:gd name="T3" fmla="*/ 398 h 734"/>
                <a:gd name="T4" fmla="*/ 230 w 812"/>
                <a:gd name="T5" fmla="*/ 734 h 734"/>
                <a:gd name="T6" fmla="*/ 636 w 812"/>
                <a:gd name="T7" fmla="*/ 704 h 734"/>
                <a:gd name="T8" fmla="*/ 812 w 812"/>
                <a:gd name="T9" fmla="*/ 336 h 734"/>
                <a:gd name="T10" fmla="*/ 584 w 812"/>
                <a:gd name="T11" fmla="*/ 0 h 734"/>
                <a:gd name="T12" fmla="*/ 176 w 812"/>
                <a:gd name="T13" fmla="*/ 3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" h="734">
                  <a:moveTo>
                    <a:pt x="176" y="30"/>
                  </a:moveTo>
                  <a:lnTo>
                    <a:pt x="0" y="398"/>
                  </a:lnTo>
                  <a:lnTo>
                    <a:pt x="230" y="734"/>
                  </a:lnTo>
                  <a:lnTo>
                    <a:pt x="636" y="704"/>
                  </a:lnTo>
                  <a:lnTo>
                    <a:pt x="812" y="336"/>
                  </a:lnTo>
                  <a:lnTo>
                    <a:pt x="584" y="0"/>
                  </a:lnTo>
                  <a:lnTo>
                    <a:pt x="176" y="30"/>
                  </a:lnTo>
                  <a:close/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Freeform 112"/>
            <p:cNvSpPr>
              <a:spLocks/>
            </p:cNvSpPr>
            <p:nvPr/>
          </p:nvSpPr>
          <p:spPr bwMode="auto">
            <a:xfrm>
              <a:off x="5243513" y="3548063"/>
              <a:ext cx="1289050" cy="1168400"/>
            </a:xfrm>
            <a:custGeom>
              <a:avLst/>
              <a:gdLst>
                <a:gd name="T0" fmla="*/ 176 w 812"/>
                <a:gd name="T1" fmla="*/ 30 h 736"/>
                <a:gd name="T2" fmla="*/ 0 w 812"/>
                <a:gd name="T3" fmla="*/ 398 h 736"/>
                <a:gd name="T4" fmla="*/ 230 w 812"/>
                <a:gd name="T5" fmla="*/ 736 h 736"/>
                <a:gd name="T6" fmla="*/ 636 w 812"/>
                <a:gd name="T7" fmla="*/ 704 h 736"/>
                <a:gd name="T8" fmla="*/ 812 w 812"/>
                <a:gd name="T9" fmla="*/ 338 h 736"/>
                <a:gd name="T10" fmla="*/ 584 w 812"/>
                <a:gd name="T11" fmla="*/ 0 h 736"/>
                <a:gd name="T12" fmla="*/ 176 w 812"/>
                <a:gd name="T13" fmla="*/ 3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" h="736">
                  <a:moveTo>
                    <a:pt x="176" y="30"/>
                  </a:moveTo>
                  <a:lnTo>
                    <a:pt x="0" y="398"/>
                  </a:lnTo>
                  <a:lnTo>
                    <a:pt x="230" y="736"/>
                  </a:lnTo>
                  <a:lnTo>
                    <a:pt x="636" y="704"/>
                  </a:lnTo>
                  <a:lnTo>
                    <a:pt x="812" y="338"/>
                  </a:lnTo>
                  <a:lnTo>
                    <a:pt x="584" y="0"/>
                  </a:lnTo>
                  <a:lnTo>
                    <a:pt x="176" y="30"/>
                  </a:lnTo>
                  <a:close/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Freeform 113"/>
            <p:cNvSpPr>
              <a:spLocks/>
            </p:cNvSpPr>
            <p:nvPr/>
          </p:nvSpPr>
          <p:spPr bwMode="auto">
            <a:xfrm>
              <a:off x="6253163" y="4040188"/>
              <a:ext cx="876300" cy="1162050"/>
            </a:xfrm>
            <a:custGeom>
              <a:avLst/>
              <a:gdLst>
                <a:gd name="T0" fmla="*/ 552 w 552"/>
                <a:gd name="T1" fmla="*/ 0 h 732"/>
                <a:gd name="T2" fmla="*/ 176 w 552"/>
                <a:gd name="T3" fmla="*/ 28 h 732"/>
                <a:gd name="T4" fmla="*/ 0 w 552"/>
                <a:gd name="T5" fmla="*/ 394 h 732"/>
                <a:gd name="T6" fmla="*/ 230 w 552"/>
                <a:gd name="T7" fmla="*/ 732 h 732"/>
                <a:gd name="T8" fmla="*/ 552 w 552"/>
                <a:gd name="T9" fmla="*/ 708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2" h="732">
                  <a:moveTo>
                    <a:pt x="552" y="0"/>
                  </a:moveTo>
                  <a:lnTo>
                    <a:pt x="176" y="28"/>
                  </a:lnTo>
                  <a:lnTo>
                    <a:pt x="0" y="394"/>
                  </a:lnTo>
                  <a:lnTo>
                    <a:pt x="230" y="732"/>
                  </a:lnTo>
                  <a:lnTo>
                    <a:pt x="552" y="708"/>
                  </a:lnTo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Freeform 114"/>
            <p:cNvSpPr>
              <a:spLocks/>
            </p:cNvSpPr>
            <p:nvPr/>
          </p:nvSpPr>
          <p:spPr bwMode="auto">
            <a:xfrm>
              <a:off x="3141663" y="1658938"/>
              <a:ext cx="1289050" cy="965200"/>
            </a:xfrm>
            <a:custGeom>
              <a:avLst/>
              <a:gdLst>
                <a:gd name="T0" fmla="*/ 130 w 812"/>
                <a:gd name="T1" fmla="*/ 0 h 608"/>
                <a:gd name="T2" fmla="*/ 0 w 812"/>
                <a:gd name="T3" fmla="*/ 270 h 608"/>
                <a:gd name="T4" fmla="*/ 228 w 812"/>
                <a:gd name="T5" fmla="*/ 608 h 608"/>
                <a:gd name="T6" fmla="*/ 636 w 812"/>
                <a:gd name="T7" fmla="*/ 578 h 608"/>
                <a:gd name="T8" fmla="*/ 812 w 812"/>
                <a:gd name="T9" fmla="*/ 210 h 608"/>
                <a:gd name="T10" fmla="*/ 670 w 812"/>
                <a:gd name="T11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2" h="608">
                  <a:moveTo>
                    <a:pt x="130" y="0"/>
                  </a:moveTo>
                  <a:lnTo>
                    <a:pt x="0" y="270"/>
                  </a:lnTo>
                  <a:lnTo>
                    <a:pt x="228" y="608"/>
                  </a:lnTo>
                  <a:lnTo>
                    <a:pt x="636" y="578"/>
                  </a:lnTo>
                  <a:lnTo>
                    <a:pt x="812" y="210"/>
                  </a:lnTo>
                  <a:lnTo>
                    <a:pt x="670" y="0"/>
                  </a:lnTo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Freeform 115"/>
            <p:cNvSpPr>
              <a:spLocks/>
            </p:cNvSpPr>
            <p:nvPr/>
          </p:nvSpPr>
          <p:spPr bwMode="auto">
            <a:xfrm>
              <a:off x="4151313" y="1944688"/>
              <a:ext cx="1289050" cy="1165225"/>
            </a:xfrm>
            <a:custGeom>
              <a:avLst/>
              <a:gdLst>
                <a:gd name="T0" fmla="*/ 176 w 812"/>
                <a:gd name="T1" fmla="*/ 30 h 734"/>
                <a:gd name="T2" fmla="*/ 0 w 812"/>
                <a:gd name="T3" fmla="*/ 398 h 734"/>
                <a:gd name="T4" fmla="*/ 228 w 812"/>
                <a:gd name="T5" fmla="*/ 734 h 734"/>
                <a:gd name="T6" fmla="*/ 636 w 812"/>
                <a:gd name="T7" fmla="*/ 704 h 734"/>
                <a:gd name="T8" fmla="*/ 812 w 812"/>
                <a:gd name="T9" fmla="*/ 336 h 734"/>
                <a:gd name="T10" fmla="*/ 582 w 812"/>
                <a:gd name="T11" fmla="*/ 0 h 734"/>
                <a:gd name="T12" fmla="*/ 176 w 812"/>
                <a:gd name="T13" fmla="*/ 3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" h="734">
                  <a:moveTo>
                    <a:pt x="176" y="30"/>
                  </a:moveTo>
                  <a:lnTo>
                    <a:pt x="0" y="398"/>
                  </a:lnTo>
                  <a:lnTo>
                    <a:pt x="228" y="734"/>
                  </a:lnTo>
                  <a:lnTo>
                    <a:pt x="636" y="704"/>
                  </a:lnTo>
                  <a:lnTo>
                    <a:pt x="812" y="336"/>
                  </a:lnTo>
                  <a:lnTo>
                    <a:pt x="582" y="0"/>
                  </a:lnTo>
                  <a:lnTo>
                    <a:pt x="176" y="30"/>
                  </a:lnTo>
                  <a:close/>
                </a:path>
              </a:pathLst>
            </a:custGeom>
            <a:noFill/>
            <a:ln w="16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Freeform 116"/>
            <p:cNvSpPr>
              <a:spLocks/>
            </p:cNvSpPr>
            <p:nvPr/>
          </p:nvSpPr>
          <p:spPr bwMode="auto">
            <a:xfrm>
              <a:off x="5160963" y="2430463"/>
              <a:ext cx="1289050" cy="1165225"/>
            </a:xfrm>
            <a:custGeom>
              <a:avLst/>
              <a:gdLst>
                <a:gd name="T0" fmla="*/ 176 w 812"/>
                <a:gd name="T1" fmla="*/ 30 h 734"/>
                <a:gd name="T2" fmla="*/ 0 w 812"/>
                <a:gd name="T3" fmla="*/ 398 h 734"/>
                <a:gd name="T4" fmla="*/ 228 w 812"/>
                <a:gd name="T5" fmla="*/ 734 h 734"/>
                <a:gd name="T6" fmla="*/ 636 w 812"/>
                <a:gd name="T7" fmla="*/ 704 h 734"/>
                <a:gd name="T8" fmla="*/ 812 w 812"/>
                <a:gd name="T9" fmla="*/ 338 h 734"/>
                <a:gd name="T10" fmla="*/ 582 w 812"/>
                <a:gd name="T11" fmla="*/ 0 h 734"/>
                <a:gd name="T12" fmla="*/ 176 w 812"/>
                <a:gd name="T13" fmla="*/ 3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" h="734">
                  <a:moveTo>
                    <a:pt x="176" y="30"/>
                  </a:moveTo>
                  <a:lnTo>
                    <a:pt x="0" y="398"/>
                  </a:lnTo>
                  <a:lnTo>
                    <a:pt x="228" y="734"/>
                  </a:lnTo>
                  <a:lnTo>
                    <a:pt x="636" y="704"/>
                  </a:lnTo>
                  <a:lnTo>
                    <a:pt x="812" y="338"/>
                  </a:lnTo>
                  <a:lnTo>
                    <a:pt x="582" y="0"/>
                  </a:lnTo>
                  <a:lnTo>
                    <a:pt x="176" y="30"/>
                  </a:lnTo>
                  <a:close/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Freeform 117"/>
            <p:cNvSpPr>
              <a:spLocks/>
            </p:cNvSpPr>
            <p:nvPr/>
          </p:nvSpPr>
          <p:spPr bwMode="auto">
            <a:xfrm>
              <a:off x="6170613" y="2919413"/>
              <a:ext cx="958850" cy="1165225"/>
            </a:xfrm>
            <a:custGeom>
              <a:avLst/>
              <a:gdLst>
                <a:gd name="T0" fmla="*/ 604 w 604"/>
                <a:gd name="T1" fmla="*/ 30 h 734"/>
                <a:gd name="T2" fmla="*/ 582 w 604"/>
                <a:gd name="T3" fmla="*/ 0 h 734"/>
                <a:gd name="T4" fmla="*/ 176 w 604"/>
                <a:gd name="T5" fmla="*/ 30 h 734"/>
                <a:gd name="T6" fmla="*/ 0 w 604"/>
                <a:gd name="T7" fmla="*/ 396 h 734"/>
                <a:gd name="T8" fmla="*/ 228 w 604"/>
                <a:gd name="T9" fmla="*/ 734 h 734"/>
                <a:gd name="T10" fmla="*/ 604 w 604"/>
                <a:gd name="T11" fmla="*/ 706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4" h="734">
                  <a:moveTo>
                    <a:pt x="604" y="30"/>
                  </a:moveTo>
                  <a:lnTo>
                    <a:pt x="582" y="0"/>
                  </a:lnTo>
                  <a:lnTo>
                    <a:pt x="176" y="30"/>
                  </a:lnTo>
                  <a:lnTo>
                    <a:pt x="0" y="396"/>
                  </a:lnTo>
                  <a:lnTo>
                    <a:pt x="228" y="734"/>
                  </a:lnTo>
                  <a:lnTo>
                    <a:pt x="604" y="706"/>
                  </a:lnTo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Freeform 118"/>
            <p:cNvSpPr>
              <a:spLocks/>
            </p:cNvSpPr>
            <p:nvPr/>
          </p:nvSpPr>
          <p:spPr bwMode="auto">
            <a:xfrm>
              <a:off x="4205288" y="1658938"/>
              <a:ext cx="1009650" cy="333375"/>
            </a:xfrm>
            <a:custGeom>
              <a:avLst/>
              <a:gdLst>
                <a:gd name="T0" fmla="*/ 0 w 636"/>
                <a:gd name="T1" fmla="*/ 0 h 210"/>
                <a:gd name="T2" fmla="*/ 142 w 636"/>
                <a:gd name="T3" fmla="*/ 210 h 210"/>
                <a:gd name="T4" fmla="*/ 548 w 636"/>
                <a:gd name="T5" fmla="*/ 180 h 210"/>
                <a:gd name="T6" fmla="*/ 636 w 636"/>
                <a:gd name="T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6" h="210">
                  <a:moveTo>
                    <a:pt x="0" y="0"/>
                  </a:moveTo>
                  <a:lnTo>
                    <a:pt x="142" y="210"/>
                  </a:lnTo>
                  <a:lnTo>
                    <a:pt x="548" y="180"/>
                  </a:lnTo>
                  <a:lnTo>
                    <a:pt x="636" y="0"/>
                  </a:lnTo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Freeform 119"/>
            <p:cNvSpPr>
              <a:spLocks/>
            </p:cNvSpPr>
            <p:nvPr/>
          </p:nvSpPr>
          <p:spPr bwMode="auto">
            <a:xfrm>
              <a:off x="5075238" y="1658938"/>
              <a:ext cx="1292225" cy="819150"/>
            </a:xfrm>
            <a:custGeom>
              <a:avLst/>
              <a:gdLst>
                <a:gd name="T0" fmla="*/ 88 w 814"/>
                <a:gd name="T1" fmla="*/ 0 h 516"/>
                <a:gd name="T2" fmla="*/ 0 w 814"/>
                <a:gd name="T3" fmla="*/ 180 h 516"/>
                <a:gd name="T4" fmla="*/ 230 w 814"/>
                <a:gd name="T5" fmla="*/ 516 h 516"/>
                <a:gd name="T6" fmla="*/ 636 w 814"/>
                <a:gd name="T7" fmla="*/ 486 h 516"/>
                <a:gd name="T8" fmla="*/ 814 w 814"/>
                <a:gd name="T9" fmla="*/ 120 h 516"/>
                <a:gd name="T10" fmla="*/ 732 w 814"/>
                <a:gd name="T11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4" h="516">
                  <a:moveTo>
                    <a:pt x="88" y="0"/>
                  </a:moveTo>
                  <a:lnTo>
                    <a:pt x="0" y="180"/>
                  </a:lnTo>
                  <a:lnTo>
                    <a:pt x="230" y="516"/>
                  </a:lnTo>
                  <a:lnTo>
                    <a:pt x="636" y="486"/>
                  </a:lnTo>
                  <a:lnTo>
                    <a:pt x="814" y="120"/>
                  </a:lnTo>
                  <a:lnTo>
                    <a:pt x="732" y="0"/>
                  </a:lnTo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Freeform 120"/>
            <p:cNvSpPr>
              <a:spLocks/>
            </p:cNvSpPr>
            <p:nvPr/>
          </p:nvSpPr>
          <p:spPr bwMode="auto">
            <a:xfrm>
              <a:off x="6084888" y="1798638"/>
              <a:ext cx="1044575" cy="1168400"/>
            </a:xfrm>
            <a:custGeom>
              <a:avLst/>
              <a:gdLst>
                <a:gd name="T0" fmla="*/ 658 w 658"/>
                <a:gd name="T1" fmla="*/ 108 h 736"/>
                <a:gd name="T2" fmla="*/ 584 w 658"/>
                <a:gd name="T3" fmla="*/ 0 h 736"/>
                <a:gd name="T4" fmla="*/ 178 w 658"/>
                <a:gd name="T5" fmla="*/ 32 h 736"/>
                <a:gd name="T6" fmla="*/ 0 w 658"/>
                <a:gd name="T7" fmla="*/ 398 h 736"/>
                <a:gd name="T8" fmla="*/ 230 w 658"/>
                <a:gd name="T9" fmla="*/ 736 h 736"/>
                <a:gd name="T10" fmla="*/ 636 w 658"/>
                <a:gd name="T11" fmla="*/ 706 h 736"/>
                <a:gd name="T12" fmla="*/ 658 w 658"/>
                <a:gd name="T13" fmla="*/ 66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8" h="736">
                  <a:moveTo>
                    <a:pt x="658" y="108"/>
                  </a:moveTo>
                  <a:lnTo>
                    <a:pt x="584" y="0"/>
                  </a:lnTo>
                  <a:lnTo>
                    <a:pt x="178" y="32"/>
                  </a:lnTo>
                  <a:lnTo>
                    <a:pt x="0" y="398"/>
                  </a:lnTo>
                  <a:lnTo>
                    <a:pt x="230" y="736"/>
                  </a:lnTo>
                  <a:lnTo>
                    <a:pt x="636" y="706"/>
                  </a:lnTo>
                  <a:lnTo>
                    <a:pt x="658" y="662"/>
                  </a:lnTo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Freeform 121"/>
            <p:cNvSpPr>
              <a:spLocks/>
            </p:cNvSpPr>
            <p:nvPr/>
          </p:nvSpPr>
          <p:spPr bwMode="auto">
            <a:xfrm>
              <a:off x="7094538" y="2849563"/>
              <a:ext cx="34925" cy="117475"/>
            </a:xfrm>
            <a:custGeom>
              <a:avLst/>
              <a:gdLst>
                <a:gd name="T0" fmla="*/ 22 w 22"/>
                <a:gd name="T1" fmla="*/ 74 h 74"/>
                <a:gd name="T2" fmla="*/ 22 w 22"/>
                <a:gd name="T3" fmla="*/ 0 h 74"/>
                <a:gd name="T4" fmla="*/ 0 w 22"/>
                <a:gd name="T5" fmla="*/ 44 h 74"/>
                <a:gd name="T6" fmla="*/ 22 w 22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74">
                  <a:moveTo>
                    <a:pt x="22" y="74"/>
                  </a:moveTo>
                  <a:lnTo>
                    <a:pt x="22" y="0"/>
                  </a:lnTo>
                  <a:lnTo>
                    <a:pt x="0" y="44"/>
                  </a:lnTo>
                  <a:lnTo>
                    <a:pt x="22" y="74"/>
                  </a:lnTo>
                  <a:close/>
                </a:path>
              </a:pathLst>
            </a:custGeom>
            <a:noFill/>
            <a:ln w="16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Freeform 122"/>
            <p:cNvSpPr>
              <a:spLocks/>
            </p:cNvSpPr>
            <p:nvPr/>
          </p:nvSpPr>
          <p:spPr bwMode="auto">
            <a:xfrm>
              <a:off x="6237288" y="1658938"/>
              <a:ext cx="844550" cy="190500"/>
            </a:xfrm>
            <a:custGeom>
              <a:avLst/>
              <a:gdLst>
                <a:gd name="T0" fmla="*/ 0 w 532"/>
                <a:gd name="T1" fmla="*/ 0 h 120"/>
                <a:gd name="T2" fmla="*/ 82 w 532"/>
                <a:gd name="T3" fmla="*/ 120 h 120"/>
                <a:gd name="T4" fmla="*/ 488 w 532"/>
                <a:gd name="T5" fmla="*/ 88 h 120"/>
                <a:gd name="T6" fmla="*/ 532 w 532"/>
                <a:gd name="T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2" h="120">
                  <a:moveTo>
                    <a:pt x="0" y="0"/>
                  </a:moveTo>
                  <a:lnTo>
                    <a:pt x="82" y="120"/>
                  </a:lnTo>
                  <a:lnTo>
                    <a:pt x="488" y="88"/>
                  </a:lnTo>
                  <a:lnTo>
                    <a:pt x="532" y="0"/>
                  </a:lnTo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Freeform 123"/>
            <p:cNvSpPr>
              <a:spLocks/>
            </p:cNvSpPr>
            <p:nvPr/>
          </p:nvSpPr>
          <p:spPr bwMode="auto">
            <a:xfrm>
              <a:off x="7011988" y="1658938"/>
              <a:ext cx="117475" cy="311150"/>
            </a:xfrm>
            <a:custGeom>
              <a:avLst/>
              <a:gdLst>
                <a:gd name="T0" fmla="*/ 44 w 74"/>
                <a:gd name="T1" fmla="*/ 0 h 196"/>
                <a:gd name="T2" fmla="*/ 0 w 74"/>
                <a:gd name="T3" fmla="*/ 88 h 196"/>
                <a:gd name="T4" fmla="*/ 74 w 74"/>
                <a:gd name="T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96">
                  <a:moveTo>
                    <a:pt x="44" y="0"/>
                  </a:moveTo>
                  <a:lnTo>
                    <a:pt x="0" y="88"/>
                  </a:lnTo>
                  <a:lnTo>
                    <a:pt x="74" y="196"/>
                  </a:lnTo>
                </a:path>
              </a:pathLst>
            </a:custGeom>
            <a:noFill/>
            <a:ln w="16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Freeform 124"/>
            <p:cNvSpPr>
              <a:spLocks/>
            </p:cNvSpPr>
            <p:nvPr/>
          </p:nvSpPr>
          <p:spPr bwMode="auto">
            <a:xfrm>
              <a:off x="3459163" y="25765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18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0 w 58"/>
                <a:gd name="T23" fmla="*/ 40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8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40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Freeform 125"/>
            <p:cNvSpPr>
              <a:spLocks/>
            </p:cNvSpPr>
            <p:nvPr/>
          </p:nvSpPr>
          <p:spPr bwMode="auto">
            <a:xfrm>
              <a:off x="3094038" y="20431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4 h 58"/>
                <a:gd name="T30" fmla="*/ 16 w 58"/>
                <a:gd name="T31" fmla="*/ 54 h 58"/>
                <a:gd name="T32" fmla="*/ 22 w 58"/>
                <a:gd name="T33" fmla="*/ 56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18 h 58"/>
                <a:gd name="T52" fmla="*/ 52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22" y="56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18"/>
                  </a:lnTo>
                  <a:lnTo>
                    <a:pt x="52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" name="Freeform 126"/>
            <p:cNvSpPr>
              <a:spLocks/>
            </p:cNvSpPr>
            <p:nvPr/>
          </p:nvSpPr>
          <p:spPr bwMode="auto">
            <a:xfrm>
              <a:off x="2449513" y="209073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18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0 w 58"/>
                <a:gd name="T23" fmla="*/ 38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8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" name="Freeform 127"/>
            <p:cNvSpPr>
              <a:spLocks/>
            </p:cNvSpPr>
            <p:nvPr/>
          </p:nvSpPr>
          <p:spPr bwMode="auto">
            <a:xfrm>
              <a:off x="2166938" y="2671763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20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4 w 58"/>
                <a:gd name="T15" fmla="*/ 18 h 60"/>
                <a:gd name="T16" fmla="*/ 4 w 58"/>
                <a:gd name="T17" fmla="*/ 18 h 60"/>
                <a:gd name="T18" fmla="*/ 2 w 58"/>
                <a:gd name="T19" fmla="*/ 22 h 60"/>
                <a:gd name="T20" fmla="*/ 0 w 58"/>
                <a:gd name="T21" fmla="*/ 28 h 60"/>
                <a:gd name="T22" fmla="*/ 2 w 58"/>
                <a:gd name="T23" fmla="*/ 40 h 60"/>
                <a:gd name="T24" fmla="*/ 8 w 58"/>
                <a:gd name="T25" fmla="*/ 50 h 60"/>
                <a:gd name="T26" fmla="*/ 12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40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8 h 60"/>
                <a:gd name="T48" fmla="*/ 58 w 58"/>
                <a:gd name="T49" fmla="*/ 32 h 60"/>
                <a:gd name="T50" fmla="*/ 58 w 58"/>
                <a:gd name="T51" fmla="*/ 20 h 60"/>
                <a:gd name="T52" fmla="*/ 52 w 58"/>
                <a:gd name="T53" fmla="*/ 10 h 60"/>
                <a:gd name="T54" fmla="*/ 48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40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58" y="32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9" name="Freeform 128"/>
            <p:cNvSpPr>
              <a:spLocks/>
            </p:cNvSpPr>
            <p:nvPr/>
          </p:nvSpPr>
          <p:spPr bwMode="auto">
            <a:xfrm>
              <a:off x="2532063" y="320833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6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6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2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6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6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" name="Freeform 129"/>
            <p:cNvSpPr>
              <a:spLocks/>
            </p:cNvSpPr>
            <p:nvPr/>
          </p:nvSpPr>
          <p:spPr bwMode="auto">
            <a:xfrm>
              <a:off x="1522413" y="2719388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20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8 h 60"/>
                <a:gd name="T16" fmla="*/ 2 w 58"/>
                <a:gd name="T17" fmla="*/ 18 h 60"/>
                <a:gd name="T18" fmla="*/ 0 w 58"/>
                <a:gd name="T19" fmla="*/ 24 h 60"/>
                <a:gd name="T20" fmla="*/ 0 w 58"/>
                <a:gd name="T21" fmla="*/ 28 h 60"/>
                <a:gd name="T22" fmla="*/ 2 w 58"/>
                <a:gd name="T23" fmla="*/ 40 h 60"/>
                <a:gd name="T24" fmla="*/ 6 w 58"/>
                <a:gd name="T25" fmla="*/ 50 h 60"/>
                <a:gd name="T26" fmla="*/ 12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8 h 60"/>
                <a:gd name="T48" fmla="*/ 58 w 58"/>
                <a:gd name="T49" fmla="*/ 32 h 60"/>
                <a:gd name="T50" fmla="*/ 56 w 58"/>
                <a:gd name="T51" fmla="*/ 20 h 60"/>
                <a:gd name="T52" fmla="*/ 52 w 58"/>
                <a:gd name="T53" fmla="*/ 10 h 60"/>
                <a:gd name="T54" fmla="*/ 46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6" y="50"/>
                  </a:lnTo>
                  <a:lnTo>
                    <a:pt x="1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1" name="Freeform 130"/>
            <p:cNvSpPr>
              <a:spLocks/>
            </p:cNvSpPr>
            <p:nvPr/>
          </p:nvSpPr>
          <p:spPr bwMode="auto">
            <a:xfrm>
              <a:off x="1157288" y="218598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4 w 58"/>
                <a:gd name="T15" fmla="*/ 16 h 58"/>
                <a:gd name="T16" fmla="*/ 4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40 w 58"/>
                <a:gd name="T37" fmla="*/ 58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8 w 58"/>
                <a:gd name="T51" fmla="*/ 20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40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" name="Freeform 131"/>
            <p:cNvSpPr>
              <a:spLocks/>
            </p:cNvSpPr>
            <p:nvPr/>
          </p:nvSpPr>
          <p:spPr bwMode="auto">
            <a:xfrm>
              <a:off x="512763" y="2233613"/>
              <a:ext cx="92075" cy="92075"/>
            </a:xfrm>
            <a:custGeom>
              <a:avLst/>
              <a:gdLst>
                <a:gd name="T0" fmla="*/ 42 w 58"/>
                <a:gd name="T1" fmla="*/ 4 h 58"/>
                <a:gd name="T2" fmla="*/ 42 w 58"/>
                <a:gd name="T3" fmla="*/ 4 h 58"/>
                <a:gd name="T4" fmla="*/ 36 w 58"/>
                <a:gd name="T5" fmla="*/ 2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40 h 58"/>
                <a:gd name="T24" fmla="*/ 6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8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4 h 58"/>
                <a:gd name="T58" fmla="*/ 42 w 58"/>
                <a:gd name="T59" fmla="*/ 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6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3" name="Freeform 132"/>
            <p:cNvSpPr>
              <a:spLocks/>
            </p:cNvSpPr>
            <p:nvPr/>
          </p:nvSpPr>
          <p:spPr bwMode="auto">
            <a:xfrm>
              <a:off x="147638" y="17002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40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8 w 58"/>
                <a:gd name="T51" fmla="*/ 18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40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8" y="18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Freeform 133"/>
            <p:cNvSpPr>
              <a:spLocks/>
            </p:cNvSpPr>
            <p:nvPr/>
          </p:nvSpPr>
          <p:spPr bwMode="auto">
            <a:xfrm>
              <a:off x="3176588" y="31607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2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4 w 58"/>
                <a:gd name="T15" fmla="*/ 16 h 58"/>
                <a:gd name="T16" fmla="*/ 4 w 58"/>
                <a:gd name="T17" fmla="*/ 16 h 58"/>
                <a:gd name="T18" fmla="*/ 2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40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8 w 58"/>
                <a:gd name="T51" fmla="*/ 18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40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8" y="18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" name="Freeform 134"/>
            <p:cNvSpPr>
              <a:spLocks/>
            </p:cNvSpPr>
            <p:nvPr/>
          </p:nvSpPr>
          <p:spPr bwMode="auto">
            <a:xfrm>
              <a:off x="4468813" y="3062288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18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8 h 60"/>
                <a:gd name="T16" fmla="*/ 2 w 58"/>
                <a:gd name="T17" fmla="*/ 18 h 60"/>
                <a:gd name="T18" fmla="*/ 0 w 58"/>
                <a:gd name="T19" fmla="*/ 22 h 60"/>
                <a:gd name="T20" fmla="*/ 0 w 58"/>
                <a:gd name="T21" fmla="*/ 28 h 60"/>
                <a:gd name="T22" fmla="*/ 0 w 58"/>
                <a:gd name="T23" fmla="*/ 40 h 60"/>
                <a:gd name="T24" fmla="*/ 6 w 58"/>
                <a:gd name="T25" fmla="*/ 50 h 60"/>
                <a:gd name="T26" fmla="*/ 10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8 h 60"/>
                <a:gd name="T48" fmla="*/ 58 w 58"/>
                <a:gd name="T49" fmla="*/ 32 h 60"/>
                <a:gd name="T50" fmla="*/ 56 w 58"/>
                <a:gd name="T51" fmla="*/ 20 h 60"/>
                <a:gd name="T52" fmla="*/ 50 w 58"/>
                <a:gd name="T53" fmla="*/ 10 h 60"/>
                <a:gd name="T54" fmla="*/ 46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40"/>
                  </a:lnTo>
                  <a:lnTo>
                    <a:pt x="6" y="50"/>
                  </a:lnTo>
                  <a:lnTo>
                    <a:pt x="10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Freeform 135"/>
            <p:cNvSpPr>
              <a:spLocks/>
            </p:cNvSpPr>
            <p:nvPr/>
          </p:nvSpPr>
          <p:spPr bwMode="auto">
            <a:xfrm>
              <a:off x="4103688" y="252888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" name="Freeform 136"/>
            <p:cNvSpPr>
              <a:spLocks/>
            </p:cNvSpPr>
            <p:nvPr/>
          </p:nvSpPr>
          <p:spPr bwMode="auto">
            <a:xfrm>
              <a:off x="3459163" y="25765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18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0 w 58"/>
                <a:gd name="T23" fmla="*/ 40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8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40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" name="Freeform 137"/>
            <p:cNvSpPr>
              <a:spLocks/>
            </p:cNvSpPr>
            <p:nvPr/>
          </p:nvSpPr>
          <p:spPr bwMode="auto">
            <a:xfrm>
              <a:off x="3176588" y="31607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2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4 w 58"/>
                <a:gd name="T15" fmla="*/ 16 h 58"/>
                <a:gd name="T16" fmla="*/ 4 w 58"/>
                <a:gd name="T17" fmla="*/ 16 h 58"/>
                <a:gd name="T18" fmla="*/ 2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40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8 w 58"/>
                <a:gd name="T51" fmla="*/ 18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40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8" y="18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" name="Freeform 138"/>
            <p:cNvSpPr>
              <a:spLocks/>
            </p:cNvSpPr>
            <p:nvPr/>
          </p:nvSpPr>
          <p:spPr bwMode="auto">
            <a:xfrm>
              <a:off x="3541713" y="3694113"/>
              <a:ext cx="92075" cy="92075"/>
            </a:xfrm>
            <a:custGeom>
              <a:avLst/>
              <a:gdLst>
                <a:gd name="T0" fmla="*/ 42 w 58"/>
                <a:gd name="T1" fmla="*/ 4 h 58"/>
                <a:gd name="T2" fmla="*/ 42 w 58"/>
                <a:gd name="T3" fmla="*/ 4 h 58"/>
                <a:gd name="T4" fmla="*/ 36 w 58"/>
                <a:gd name="T5" fmla="*/ 2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40 h 58"/>
                <a:gd name="T24" fmla="*/ 6 w 58"/>
                <a:gd name="T25" fmla="*/ 50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8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2 h 58"/>
                <a:gd name="T50" fmla="*/ 56 w 58"/>
                <a:gd name="T51" fmla="*/ 20 h 58"/>
                <a:gd name="T52" fmla="*/ 52 w 58"/>
                <a:gd name="T53" fmla="*/ 10 h 58"/>
                <a:gd name="T54" fmla="*/ 46 w 58"/>
                <a:gd name="T55" fmla="*/ 6 h 58"/>
                <a:gd name="T56" fmla="*/ 42 w 58"/>
                <a:gd name="T57" fmla="*/ 4 h 58"/>
                <a:gd name="T58" fmla="*/ 42 w 58"/>
                <a:gd name="T59" fmla="*/ 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6" y="50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" name="Freeform 139"/>
            <p:cNvSpPr>
              <a:spLocks/>
            </p:cNvSpPr>
            <p:nvPr/>
          </p:nvSpPr>
          <p:spPr bwMode="auto">
            <a:xfrm>
              <a:off x="4186238" y="364648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2 w 58"/>
                <a:gd name="T7" fmla="*/ 0 h 58"/>
                <a:gd name="T8" fmla="*/ 20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4 w 58"/>
                <a:gd name="T15" fmla="*/ 16 h 58"/>
                <a:gd name="T16" fmla="*/ 4 w 58"/>
                <a:gd name="T17" fmla="*/ 16 h 58"/>
                <a:gd name="T18" fmla="*/ 2 w 58"/>
                <a:gd name="T19" fmla="*/ 22 h 58"/>
                <a:gd name="T20" fmla="*/ 0 w 58"/>
                <a:gd name="T21" fmla="*/ 28 h 58"/>
                <a:gd name="T22" fmla="*/ 2 w 58"/>
                <a:gd name="T23" fmla="*/ 40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40 w 58"/>
                <a:gd name="T37" fmla="*/ 58 h 58"/>
                <a:gd name="T38" fmla="*/ 50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8 w 58"/>
                <a:gd name="T51" fmla="*/ 20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40" y="58"/>
                  </a:lnTo>
                  <a:lnTo>
                    <a:pt x="50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" name="Freeform 140"/>
            <p:cNvSpPr>
              <a:spLocks/>
            </p:cNvSpPr>
            <p:nvPr/>
          </p:nvSpPr>
          <p:spPr bwMode="auto">
            <a:xfrm>
              <a:off x="5478463" y="355123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0 w 58"/>
                <a:gd name="T23" fmla="*/ 38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8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" name="Freeform 141"/>
            <p:cNvSpPr>
              <a:spLocks/>
            </p:cNvSpPr>
            <p:nvPr/>
          </p:nvSpPr>
          <p:spPr bwMode="auto">
            <a:xfrm>
              <a:off x="5113338" y="3014663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20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8 h 60"/>
                <a:gd name="T16" fmla="*/ 2 w 58"/>
                <a:gd name="T17" fmla="*/ 18 h 60"/>
                <a:gd name="T18" fmla="*/ 0 w 58"/>
                <a:gd name="T19" fmla="*/ 22 h 60"/>
                <a:gd name="T20" fmla="*/ 0 w 58"/>
                <a:gd name="T21" fmla="*/ 28 h 60"/>
                <a:gd name="T22" fmla="*/ 2 w 58"/>
                <a:gd name="T23" fmla="*/ 40 h 60"/>
                <a:gd name="T24" fmla="*/ 8 w 58"/>
                <a:gd name="T25" fmla="*/ 50 h 60"/>
                <a:gd name="T26" fmla="*/ 12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8 h 60"/>
                <a:gd name="T48" fmla="*/ 58 w 58"/>
                <a:gd name="T49" fmla="*/ 32 h 60"/>
                <a:gd name="T50" fmla="*/ 56 w 58"/>
                <a:gd name="T51" fmla="*/ 20 h 60"/>
                <a:gd name="T52" fmla="*/ 52 w 58"/>
                <a:gd name="T53" fmla="*/ 10 h 60"/>
                <a:gd name="T54" fmla="*/ 48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3" name="Freeform 142"/>
            <p:cNvSpPr>
              <a:spLocks/>
            </p:cNvSpPr>
            <p:nvPr/>
          </p:nvSpPr>
          <p:spPr bwMode="auto">
            <a:xfrm>
              <a:off x="4468813" y="3062288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18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8 h 60"/>
                <a:gd name="T16" fmla="*/ 2 w 58"/>
                <a:gd name="T17" fmla="*/ 18 h 60"/>
                <a:gd name="T18" fmla="*/ 0 w 58"/>
                <a:gd name="T19" fmla="*/ 22 h 60"/>
                <a:gd name="T20" fmla="*/ 0 w 58"/>
                <a:gd name="T21" fmla="*/ 28 h 60"/>
                <a:gd name="T22" fmla="*/ 0 w 58"/>
                <a:gd name="T23" fmla="*/ 40 h 60"/>
                <a:gd name="T24" fmla="*/ 6 w 58"/>
                <a:gd name="T25" fmla="*/ 50 h 60"/>
                <a:gd name="T26" fmla="*/ 10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8 h 60"/>
                <a:gd name="T48" fmla="*/ 58 w 58"/>
                <a:gd name="T49" fmla="*/ 32 h 60"/>
                <a:gd name="T50" fmla="*/ 56 w 58"/>
                <a:gd name="T51" fmla="*/ 20 h 60"/>
                <a:gd name="T52" fmla="*/ 50 w 58"/>
                <a:gd name="T53" fmla="*/ 10 h 60"/>
                <a:gd name="T54" fmla="*/ 46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40"/>
                  </a:lnTo>
                  <a:lnTo>
                    <a:pt x="6" y="50"/>
                  </a:lnTo>
                  <a:lnTo>
                    <a:pt x="10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" name="Freeform 143"/>
            <p:cNvSpPr>
              <a:spLocks/>
            </p:cNvSpPr>
            <p:nvPr/>
          </p:nvSpPr>
          <p:spPr bwMode="auto">
            <a:xfrm>
              <a:off x="4186238" y="364648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2 w 58"/>
                <a:gd name="T7" fmla="*/ 0 h 58"/>
                <a:gd name="T8" fmla="*/ 20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4 w 58"/>
                <a:gd name="T15" fmla="*/ 16 h 58"/>
                <a:gd name="T16" fmla="*/ 4 w 58"/>
                <a:gd name="T17" fmla="*/ 16 h 58"/>
                <a:gd name="T18" fmla="*/ 2 w 58"/>
                <a:gd name="T19" fmla="*/ 22 h 58"/>
                <a:gd name="T20" fmla="*/ 0 w 58"/>
                <a:gd name="T21" fmla="*/ 28 h 58"/>
                <a:gd name="T22" fmla="*/ 2 w 58"/>
                <a:gd name="T23" fmla="*/ 40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40 w 58"/>
                <a:gd name="T37" fmla="*/ 58 h 58"/>
                <a:gd name="T38" fmla="*/ 50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8 w 58"/>
                <a:gd name="T51" fmla="*/ 20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40" y="58"/>
                  </a:lnTo>
                  <a:lnTo>
                    <a:pt x="50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" name="Freeform 144"/>
            <p:cNvSpPr>
              <a:spLocks/>
            </p:cNvSpPr>
            <p:nvPr/>
          </p:nvSpPr>
          <p:spPr bwMode="auto">
            <a:xfrm>
              <a:off x="4551363" y="4179888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20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8 h 60"/>
                <a:gd name="T16" fmla="*/ 2 w 58"/>
                <a:gd name="T17" fmla="*/ 18 h 60"/>
                <a:gd name="T18" fmla="*/ 0 w 58"/>
                <a:gd name="T19" fmla="*/ 24 h 60"/>
                <a:gd name="T20" fmla="*/ 0 w 58"/>
                <a:gd name="T21" fmla="*/ 28 h 60"/>
                <a:gd name="T22" fmla="*/ 2 w 58"/>
                <a:gd name="T23" fmla="*/ 40 h 60"/>
                <a:gd name="T24" fmla="*/ 8 w 58"/>
                <a:gd name="T25" fmla="*/ 50 h 60"/>
                <a:gd name="T26" fmla="*/ 12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4 h 60"/>
                <a:gd name="T44" fmla="*/ 56 w 58"/>
                <a:gd name="T45" fmla="*/ 44 h 60"/>
                <a:gd name="T46" fmla="*/ 58 w 58"/>
                <a:gd name="T47" fmla="*/ 38 h 60"/>
                <a:gd name="T48" fmla="*/ 58 w 58"/>
                <a:gd name="T49" fmla="*/ 32 h 60"/>
                <a:gd name="T50" fmla="*/ 56 w 58"/>
                <a:gd name="T51" fmla="*/ 20 h 60"/>
                <a:gd name="T52" fmla="*/ 52 w 58"/>
                <a:gd name="T53" fmla="*/ 10 h 60"/>
                <a:gd name="T54" fmla="*/ 46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8" y="38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" name="Freeform 145"/>
            <p:cNvSpPr>
              <a:spLocks/>
            </p:cNvSpPr>
            <p:nvPr/>
          </p:nvSpPr>
          <p:spPr bwMode="auto">
            <a:xfrm>
              <a:off x="5195888" y="4132263"/>
              <a:ext cx="95250" cy="95250"/>
            </a:xfrm>
            <a:custGeom>
              <a:avLst/>
              <a:gdLst>
                <a:gd name="T0" fmla="*/ 42 w 60"/>
                <a:gd name="T1" fmla="*/ 4 h 60"/>
                <a:gd name="T2" fmla="*/ 42 w 60"/>
                <a:gd name="T3" fmla="*/ 4 h 60"/>
                <a:gd name="T4" fmla="*/ 36 w 60"/>
                <a:gd name="T5" fmla="*/ 2 h 60"/>
                <a:gd name="T6" fmla="*/ 32 w 60"/>
                <a:gd name="T7" fmla="*/ 0 h 60"/>
                <a:gd name="T8" fmla="*/ 20 w 60"/>
                <a:gd name="T9" fmla="*/ 2 h 60"/>
                <a:gd name="T10" fmla="*/ 10 w 60"/>
                <a:gd name="T11" fmla="*/ 8 h 60"/>
                <a:gd name="T12" fmla="*/ 6 w 60"/>
                <a:gd name="T13" fmla="*/ 12 h 60"/>
                <a:gd name="T14" fmla="*/ 4 w 60"/>
                <a:gd name="T15" fmla="*/ 18 h 60"/>
                <a:gd name="T16" fmla="*/ 4 w 60"/>
                <a:gd name="T17" fmla="*/ 18 h 60"/>
                <a:gd name="T18" fmla="*/ 2 w 60"/>
                <a:gd name="T19" fmla="*/ 22 h 60"/>
                <a:gd name="T20" fmla="*/ 0 w 60"/>
                <a:gd name="T21" fmla="*/ 28 h 60"/>
                <a:gd name="T22" fmla="*/ 2 w 60"/>
                <a:gd name="T23" fmla="*/ 40 h 60"/>
                <a:gd name="T24" fmla="*/ 8 w 60"/>
                <a:gd name="T25" fmla="*/ 50 h 60"/>
                <a:gd name="T26" fmla="*/ 12 w 60"/>
                <a:gd name="T27" fmla="*/ 54 h 60"/>
                <a:gd name="T28" fmla="*/ 16 w 60"/>
                <a:gd name="T29" fmla="*/ 56 h 60"/>
                <a:gd name="T30" fmla="*/ 16 w 60"/>
                <a:gd name="T31" fmla="*/ 56 h 60"/>
                <a:gd name="T32" fmla="*/ 22 w 60"/>
                <a:gd name="T33" fmla="*/ 58 h 60"/>
                <a:gd name="T34" fmla="*/ 28 w 60"/>
                <a:gd name="T35" fmla="*/ 60 h 60"/>
                <a:gd name="T36" fmla="*/ 40 w 60"/>
                <a:gd name="T37" fmla="*/ 58 h 60"/>
                <a:gd name="T38" fmla="*/ 50 w 60"/>
                <a:gd name="T39" fmla="*/ 52 h 60"/>
                <a:gd name="T40" fmla="*/ 54 w 60"/>
                <a:gd name="T41" fmla="*/ 48 h 60"/>
                <a:gd name="T42" fmla="*/ 56 w 60"/>
                <a:gd name="T43" fmla="*/ 42 h 60"/>
                <a:gd name="T44" fmla="*/ 56 w 60"/>
                <a:gd name="T45" fmla="*/ 42 h 60"/>
                <a:gd name="T46" fmla="*/ 58 w 60"/>
                <a:gd name="T47" fmla="*/ 38 h 60"/>
                <a:gd name="T48" fmla="*/ 60 w 60"/>
                <a:gd name="T49" fmla="*/ 32 h 60"/>
                <a:gd name="T50" fmla="*/ 58 w 60"/>
                <a:gd name="T51" fmla="*/ 20 h 60"/>
                <a:gd name="T52" fmla="*/ 52 w 60"/>
                <a:gd name="T53" fmla="*/ 10 h 60"/>
                <a:gd name="T54" fmla="*/ 48 w 60"/>
                <a:gd name="T55" fmla="*/ 6 h 60"/>
                <a:gd name="T56" fmla="*/ 42 w 60"/>
                <a:gd name="T57" fmla="*/ 4 h 60"/>
                <a:gd name="T58" fmla="*/ 42 w 60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40" y="58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60" y="32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" name="Freeform 146"/>
            <p:cNvSpPr>
              <a:spLocks/>
            </p:cNvSpPr>
            <p:nvPr/>
          </p:nvSpPr>
          <p:spPr bwMode="auto">
            <a:xfrm>
              <a:off x="6488113" y="4037013"/>
              <a:ext cx="92075" cy="92075"/>
            </a:xfrm>
            <a:custGeom>
              <a:avLst/>
              <a:gdLst>
                <a:gd name="T0" fmla="*/ 42 w 58"/>
                <a:gd name="T1" fmla="*/ 4 h 58"/>
                <a:gd name="T2" fmla="*/ 42 w 58"/>
                <a:gd name="T3" fmla="*/ 4 h 58"/>
                <a:gd name="T4" fmla="*/ 36 w 58"/>
                <a:gd name="T5" fmla="*/ 2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40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8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4 h 58"/>
                <a:gd name="T58" fmla="*/ 42 w 58"/>
                <a:gd name="T59" fmla="*/ 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" name="Freeform 147"/>
            <p:cNvSpPr>
              <a:spLocks/>
            </p:cNvSpPr>
            <p:nvPr/>
          </p:nvSpPr>
          <p:spPr bwMode="auto">
            <a:xfrm>
              <a:off x="6122988" y="35036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8 w 58"/>
                <a:gd name="T51" fmla="*/ 18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8" y="18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" name="Freeform 148"/>
            <p:cNvSpPr>
              <a:spLocks/>
            </p:cNvSpPr>
            <p:nvPr/>
          </p:nvSpPr>
          <p:spPr bwMode="auto">
            <a:xfrm>
              <a:off x="5478463" y="355123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0 w 58"/>
                <a:gd name="T23" fmla="*/ 38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8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" name="Freeform 149"/>
            <p:cNvSpPr>
              <a:spLocks/>
            </p:cNvSpPr>
            <p:nvPr/>
          </p:nvSpPr>
          <p:spPr bwMode="auto">
            <a:xfrm>
              <a:off x="5195888" y="4132263"/>
              <a:ext cx="95250" cy="95250"/>
            </a:xfrm>
            <a:custGeom>
              <a:avLst/>
              <a:gdLst>
                <a:gd name="T0" fmla="*/ 42 w 60"/>
                <a:gd name="T1" fmla="*/ 4 h 60"/>
                <a:gd name="T2" fmla="*/ 42 w 60"/>
                <a:gd name="T3" fmla="*/ 4 h 60"/>
                <a:gd name="T4" fmla="*/ 36 w 60"/>
                <a:gd name="T5" fmla="*/ 2 h 60"/>
                <a:gd name="T6" fmla="*/ 32 w 60"/>
                <a:gd name="T7" fmla="*/ 0 h 60"/>
                <a:gd name="T8" fmla="*/ 20 w 60"/>
                <a:gd name="T9" fmla="*/ 2 h 60"/>
                <a:gd name="T10" fmla="*/ 10 w 60"/>
                <a:gd name="T11" fmla="*/ 8 h 60"/>
                <a:gd name="T12" fmla="*/ 6 w 60"/>
                <a:gd name="T13" fmla="*/ 12 h 60"/>
                <a:gd name="T14" fmla="*/ 4 w 60"/>
                <a:gd name="T15" fmla="*/ 18 h 60"/>
                <a:gd name="T16" fmla="*/ 4 w 60"/>
                <a:gd name="T17" fmla="*/ 18 h 60"/>
                <a:gd name="T18" fmla="*/ 2 w 60"/>
                <a:gd name="T19" fmla="*/ 22 h 60"/>
                <a:gd name="T20" fmla="*/ 0 w 60"/>
                <a:gd name="T21" fmla="*/ 28 h 60"/>
                <a:gd name="T22" fmla="*/ 2 w 60"/>
                <a:gd name="T23" fmla="*/ 40 h 60"/>
                <a:gd name="T24" fmla="*/ 8 w 60"/>
                <a:gd name="T25" fmla="*/ 50 h 60"/>
                <a:gd name="T26" fmla="*/ 12 w 60"/>
                <a:gd name="T27" fmla="*/ 54 h 60"/>
                <a:gd name="T28" fmla="*/ 16 w 60"/>
                <a:gd name="T29" fmla="*/ 56 h 60"/>
                <a:gd name="T30" fmla="*/ 16 w 60"/>
                <a:gd name="T31" fmla="*/ 56 h 60"/>
                <a:gd name="T32" fmla="*/ 22 w 60"/>
                <a:gd name="T33" fmla="*/ 58 h 60"/>
                <a:gd name="T34" fmla="*/ 28 w 60"/>
                <a:gd name="T35" fmla="*/ 60 h 60"/>
                <a:gd name="T36" fmla="*/ 40 w 60"/>
                <a:gd name="T37" fmla="*/ 58 h 60"/>
                <a:gd name="T38" fmla="*/ 50 w 60"/>
                <a:gd name="T39" fmla="*/ 52 h 60"/>
                <a:gd name="T40" fmla="*/ 54 w 60"/>
                <a:gd name="T41" fmla="*/ 48 h 60"/>
                <a:gd name="T42" fmla="*/ 56 w 60"/>
                <a:gd name="T43" fmla="*/ 42 h 60"/>
                <a:gd name="T44" fmla="*/ 56 w 60"/>
                <a:gd name="T45" fmla="*/ 42 h 60"/>
                <a:gd name="T46" fmla="*/ 58 w 60"/>
                <a:gd name="T47" fmla="*/ 38 h 60"/>
                <a:gd name="T48" fmla="*/ 60 w 60"/>
                <a:gd name="T49" fmla="*/ 32 h 60"/>
                <a:gd name="T50" fmla="*/ 58 w 60"/>
                <a:gd name="T51" fmla="*/ 20 h 60"/>
                <a:gd name="T52" fmla="*/ 52 w 60"/>
                <a:gd name="T53" fmla="*/ 10 h 60"/>
                <a:gd name="T54" fmla="*/ 48 w 60"/>
                <a:gd name="T55" fmla="*/ 6 h 60"/>
                <a:gd name="T56" fmla="*/ 42 w 60"/>
                <a:gd name="T57" fmla="*/ 4 h 60"/>
                <a:gd name="T58" fmla="*/ 42 w 60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40" y="58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60" y="32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" name="Freeform 150"/>
            <p:cNvSpPr>
              <a:spLocks/>
            </p:cNvSpPr>
            <p:nvPr/>
          </p:nvSpPr>
          <p:spPr bwMode="auto">
            <a:xfrm>
              <a:off x="5561013" y="466883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6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2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2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6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2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2" name="Freeform 151"/>
            <p:cNvSpPr>
              <a:spLocks/>
            </p:cNvSpPr>
            <p:nvPr/>
          </p:nvSpPr>
          <p:spPr bwMode="auto">
            <a:xfrm>
              <a:off x="6205538" y="4621213"/>
              <a:ext cx="95250" cy="92075"/>
            </a:xfrm>
            <a:custGeom>
              <a:avLst/>
              <a:gdLst>
                <a:gd name="T0" fmla="*/ 42 w 60"/>
                <a:gd name="T1" fmla="*/ 2 h 58"/>
                <a:gd name="T2" fmla="*/ 42 w 60"/>
                <a:gd name="T3" fmla="*/ 2 h 58"/>
                <a:gd name="T4" fmla="*/ 36 w 60"/>
                <a:gd name="T5" fmla="*/ 0 h 58"/>
                <a:gd name="T6" fmla="*/ 32 w 60"/>
                <a:gd name="T7" fmla="*/ 0 h 58"/>
                <a:gd name="T8" fmla="*/ 20 w 60"/>
                <a:gd name="T9" fmla="*/ 2 h 58"/>
                <a:gd name="T10" fmla="*/ 10 w 60"/>
                <a:gd name="T11" fmla="*/ 6 h 58"/>
                <a:gd name="T12" fmla="*/ 6 w 60"/>
                <a:gd name="T13" fmla="*/ 10 h 58"/>
                <a:gd name="T14" fmla="*/ 4 w 60"/>
                <a:gd name="T15" fmla="*/ 16 h 58"/>
                <a:gd name="T16" fmla="*/ 4 w 60"/>
                <a:gd name="T17" fmla="*/ 16 h 58"/>
                <a:gd name="T18" fmla="*/ 2 w 60"/>
                <a:gd name="T19" fmla="*/ 22 h 58"/>
                <a:gd name="T20" fmla="*/ 0 w 60"/>
                <a:gd name="T21" fmla="*/ 28 h 58"/>
                <a:gd name="T22" fmla="*/ 2 w 60"/>
                <a:gd name="T23" fmla="*/ 38 h 58"/>
                <a:gd name="T24" fmla="*/ 8 w 60"/>
                <a:gd name="T25" fmla="*/ 48 h 58"/>
                <a:gd name="T26" fmla="*/ 12 w 60"/>
                <a:gd name="T27" fmla="*/ 52 h 58"/>
                <a:gd name="T28" fmla="*/ 16 w 60"/>
                <a:gd name="T29" fmla="*/ 56 h 58"/>
                <a:gd name="T30" fmla="*/ 16 w 60"/>
                <a:gd name="T31" fmla="*/ 56 h 58"/>
                <a:gd name="T32" fmla="*/ 22 w 60"/>
                <a:gd name="T33" fmla="*/ 58 h 58"/>
                <a:gd name="T34" fmla="*/ 28 w 60"/>
                <a:gd name="T35" fmla="*/ 58 h 58"/>
                <a:gd name="T36" fmla="*/ 40 w 60"/>
                <a:gd name="T37" fmla="*/ 56 h 58"/>
                <a:gd name="T38" fmla="*/ 50 w 60"/>
                <a:gd name="T39" fmla="*/ 50 h 58"/>
                <a:gd name="T40" fmla="*/ 54 w 60"/>
                <a:gd name="T41" fmla="*/ 46 h 58"/>
                <a:gd name="T42" fmla="*/ 56 w 60"/>
                <a:gd name="T43" fmla="*/ 42 h 58"/>
                <a:gd name="T44" fmla="*/ 56 w 60"/>
                <a:gd name="T45" fmla="*/ 42 h 58"/>
                <a:gd name="T46" fmla="*/ 58 w 60"/>
                <a:gd name="T47" fmla="*/ 36 h 58"/>
                <a:gd name="T48" fmla="*/ 60 w 60"/>
                <a:gd name="T49" fmla="*/ 30 h 58"/>
                <a:gd name="T50" fmla="*/ 58 w 60"/>
                <a:gd name="T51" fmla="*/ 20 h 58"/>
                <a:gd name="T52" fmla="*/ 52 w 60"/>
                <a:gd name="T53" fmla="*/ 10 h 58"/>
                <a:gd name="T54" fmla="*/ 48 w 60"/>
                <a:gd name="T55" fmla="*/ 6 h 58"/>
                <a:gd name="T56" fmla="*/ 42 w 60"/>
                <a:gd name="T57" fmla="*/ 2 h 58"/>
                <a:gd name="T58" fmla="*/ 42 w 60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40" y="56"/>
                  </a:lnTo>
                  <a:lnTo>
                    <a:pt x="50" y="50"/>
                  </a:lnTo>
                  <a:lnTo>
                    <a:pt x="54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" name="Freeform 152"/>
            <p:cNvSpPr>
              <a:spLocks/>
            </p:cNvSpPr>
            <p:nvPr/>
          </p:nvSpPr>
          <p:spPr bwMode="auto">
            <a:xfrm>
              <a:off x="6488113" y="4037013"/>
              <a:ext cx="92075" cy="92075"/>
            </a:xfrm>
            <a:custGeom>
              <a:avLst/>
              <a:gdLst>
                <a:gd name="T0" fmla="*/ 42 w 58"/>
                <a:gd name="T1" fmla="*/ 4 h 58"/>
                <a:gd name="T2" fmla="*/ 42 w 58"/>
                <a:gd name="T3" fmla="*/ 4 h 58"/>
                <a:gd name="T4" fmla="*/ 36 w 58"/>
                <a:gd name="T5" fmla="*/ 2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40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8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4 h 58"/>
                <a:gd name="T58" fmla="*/ 42 w 58"/>
                <a:gd name="T59" fmla="*/ 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" name="Freeform 153"/>
            <p:cNvSpPr>
              <a:spLocks/>
            </p:cNvSpPr>
            <p:nvPr/>
          </p:nvSpPr>
          <p:spPr bwMode="auto">
            <a:xfrm>
              <a:off x="6205538" y="4621213"/>
              <a:ext cx="95250" cy="92075"/>
            </a:xfrm>
            <a:custGeom>
              <a:avLst/>
              <a:gdLst>
                <a:gd name="T0" fmla="*/ 42 w 60"/>
                <a:gd name="T1" fmla="*/ 2 h 58"/>
                <a:gd name="T2" fmla="*/ 42 w 60"/>
                <a:gd name="T3" fmla="*/ 2 h 58"/>
                <a:gd name="T4" fmla="*/ 36 w 60"/>
                <a:gd name="T5" fmla="*/ 0 h 58"/>
                <a:gd name="T6" fmla="*/ 32 w 60"/>
                <a:gd name="T7" fmla="*/ 0 h 58"/>
                <a:gd name="T8" fmla="*/ 20 w 60"/>
                <a:gd name="T9" fmla="*/ 2 h 58"/>
                <a:gd name="T10" fmla="*/ 10 w 60"/>
                <a:gd name="T11" fmla="*/ 6 h 58"/>
                <a:gd name="T12" fmla="*/ 6 w 60"/>
                <a:gd name="T13" fmla="*/ 10 h 58"/>
                <a:gd name="T14" fmla="*/ 4 w 60"/>
                <a:gd name="T15" fmla="*/ 16 h 58"/>
                <a:gd name="T16" fmla="*/ 4 w 60"/>
                <a:gd name="T17" fmla="*/ 16 h 58"/>
                <a:gd name="T18" fmla="*/ 2 w 60"/>
                <a:gd name="T19" fmla="*/ 22 h 58"/>
                <a:gd name="T20" fmla="*/ 0 w 60"/>
                <a:gd name="T21" fmla="*/ 28 h 58"/>
                <a:gd name="T22" fmla="*/ 2 w 60"/>
                <a:gd name="T23" fmla="*/ 38 h 58"/>
                <a:gd name="T24" fmla="*/ 8 w 60"/>
                <a:gd name="T25" fmla="*/ 48 h 58"/>
                <a:gd name="T26" fmla="*/ 12 w 60"/>
                <a:gd name="T27" fmla="*/ 52 h 58"/>
                <a:gd name="T28" fmla="*/ 16 w 60"/>
                <a:gd name="T29" fmla="*/ 56 h 58"/>
                <a:gd name="T30" fmla="*/ 16 w 60"/>
                <a:gd name="T31" fmla="*/ 56 h 58"/>
                <a:gd name="T32" fmla="*/ 22 w 60"/>
                <a:gd name="T33" fmla="*/ 58 h 58"/>
                <a:gd name="T34" fmla="*/ 28 w 60"/>
                <a:gd name="T35" fmla="*/ 58 h 58"/>
                <a:gd name="T36" fmla="*/ 40 w 60"/>
                <a:gd name="T37" fmla="*/ 56 h 58"/>
                <a:gd name="T38" fmla="*/ 50 w 60"/>
                <a:gd name="T39" fmla="*/ 50 h 58"/>
                <a:gd name="T40" fmla="*/ 54 w 60"/>
                <a:gd name="T41" fmla="*/ 46 h 58"/>
                <a:gd name="T42" fmla="*/ 56 w 60"/>
                <a:gd name="T43" fmla="*/ 42 h 58"/>
                <a:gd name="T44" fmla="*/ 56 w 60"/>
                <a:gd name="T45" fmla="*/ 42 h 58"/>
                <a:gd name="T46" fmla="*/ 58 w 60"/>
                <a:gd name="T47" fmla="*/ 36 h 58"/>
                <a:gd name="T48" fmla="*/ 60 w 60"/>
                <a:gd name="T49" fmla="*/ 30 h 58"/>
                <a:gd name="T50" fmla="*/ 58 w 60"/>
                <a:gd name="T51" fmla="*/ 20 h 58"/>
                <a:gd name="T52" fmla="*/ 52 w 60"/>
                <a:gd name="T53" fmla="*/ 10 h 58"/>
                <a:gd name="T54" fmla="*/ 48 w 60"/>
                <a:gd name="T55" fmla="*/ 6 h 58"/>
                <a:gd name="T56" fmla="*/ 42 w 60"/>
                <a:gd name="T57" fmla="*/ 2 h 58"/>
                <a:gd name="T58" fmla="*/ 42 w 60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40" y="56"/>
                  </a:lnTo>
                  <a:lnTo>
                    <a:pt x="50" y="50"/>
                  </a:lnTo>
                  <a:lnTo>
                    <a:pt x="54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" name="Freeform 154"/>
            <p:cNvSpPr>
              <a:spLocks/>
            </p:cNvSpPr>
            <p:nvPr/>
          </p:nvSpPr>
          <p:spPr bwMode="auto">
            <a:xfrm>
              <a:off x="6570663" y="5154613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20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6 h 60"/>
                <a:gd name="T16" fmla="*/ 2 w 58"/>
                <a:gd name="T17" fmla="*/ 16 h 60"/>
                <a:gd name="T18" fmla="*/ 0 w 58"/>
                <a:gd name="T19" fmla="*/ 22 h 60"/>
                <a:gd name="T20" fmla="*/ 0 w 58"/>
                <a:gd name="T21" fmla="*/ 28 h 60"/>
                <a:gd name="T22" fmla="*/ 2 w 58"/>
                <a:gd name="T23" fmla="*/ 40 h 60"/>
                <a:gd name="T24" fmla="*/ 8 w 58"/>
                <a:gd name="T25" fmla="*/ 50 h 60"/>
                <a:gd name="T26" fmla="*/ 12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6 h 60"/>
                <a:gd name="T48" fmla="*/ 58 w 58"/>
                <a:gd name="T49" fmla="*/ 32 h 60"/>
                <a:gd name="T50" fmla="*/ 56 w 58"/>
                <a:gd name="T51" fmla="*/ 20 h 60"/>
                <a:gd name="T52" fmla="*/ 52 w 58"/>
                <a:gd name="T53" fmla="*/ 10 h 60"/>
                <a:gd name="T54" fmla="*/ 48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" name="Freeform 155"/>
            <p:cNvSpPr>
              <a:spLocks/>
            </p:cNvSpPr>
            <p:nvPr/>
          </p:nvSpPr>
          <p:spPr bwMode="auto">
            <a:xfrm>
              <a:off x="2449513" y="209073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18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0 w 58"/>
                <a:gd name="T23" fmla="*/ 38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8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" name="Freeform 156"/>
            <p:cNvSpPr>
              <a:spLocks/>
            </p:cNvSpPr>
            <p:nvPr/>
          </p:nvSpPr>
          <p:spPr bwMode="auto">
            <a:xfrm>
              <a:off x="3094038" y="20431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4 h 58"/>
                <a:gd name="T30" fmla="*/ 16 w 58"/>
                <a:gd name="T31" fmla="*/ 54 h 58"/>
                <a:gd name="T32" fmla="*/ 22 w 58"/>
                <a:gd name="T33" fmla="*/ 56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18 h 58"/>
                <a:gd name="T52" fmla="*/ 52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22" y="56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18"/>
                  </a:lnTo>
                  <a:lnTo>
                    <a:pt x="52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" name="Freeform 157"/>
            <p:cNvSpPr>
              <a:spLocks/>
            </p:cNvSpPr>
            <p:nvPr/>
          </p:nvSpPr>
          <p:spPr bwMode="auto">
            <a:xfrm>
              <a:off x="4383088" y="1944688"/>
              <a:ext cx="95250" cy="95250"/>
            </a:xfrm>
            <a:custGeom>
              <a:avLst/>
              <a:gdLst>
                <a:gd name="T0" fmla="*/ 44 w 60"/>
                <a:gd name="T1" fmla="*/ 4 h 60"/>
                <a:gd name="T2" fmla="*/ 44 w 60"/>
                <a:gd name="T3" fmla="*/ 4 h 60"/>
                <a:gd name="T4" fmla="*/ 38 w 60"/>
                <a:gd name="T5" fmla="*/ 2 h 60"/>
                <a:gd name="T6" fmla="*/ 32 w 60"/>
                <a:gd name="T7" fmla="*/ 0 h 60"/>
                <a:gd name="T8" fmla="*/ 20 w 60"/>
                <a:gd name="T9" fmla="*/ 2 h 60"/>
                <a:gd name="T10" fmla="*/ 10 w 60"/>
                <a:gd name="T11" fmla="*/ 8 h 60"/>
                <a:gd name="T12" fmla="*/ 6 w 60"/>
                <a:gd name="T13" fmla="*/ 12 h 60"/>
                <a:gd name="T14" fmla="*/ 4 w 60"/>
                <a:gd name="T15" fmla="*/ 18 h 60"/>
                <a:gd name="T16" fmla="*/ 4 w 60"/>
                <a:gd name="T17" fmla="*/ 18 h 60"/>
                <a:gd name="T18" fmla="*/ 2 w 60"/>
                <a:gd name="T19" fmla="*/ 22 h 60"/>
                <a:gd name="T20" fmla="*/ 0 w 60"/>
                <a:gd name="T21" fmla="*/ 28 h 60"/>
                <a:gd name="T22" fmla="*/ 2 w 60"/>
                <a:gd name="T23" fmla="*/ 40 h 60"/>
                <a:gd name="T24" fmla="*/ 8 w 60"/>
                <a:gd name="T25" fmla="*/ 50 h 60"/>
                <a:gd name="T26" fmla="*/ 12 w 60"/>
                <a:gd name="T27" fmla="*/ 54 h 60"/>
                <a:gd name="T28" fmla="*/ 18 w 60"/>
                <a:gd name="T29" fmla="*/ 56 h 60"/>
                <a:gd name="T30" fmla="*/ 18 w 60"/>
                <a:gd name="T31" fmla="*/ 56 h 60"/>
                <a:gd name="T32" fmla="*/ 24 w 60"/>
                <a:gd name="T33" fmla="*/ 58 h 60"/>
                <a:gd name="T34" fmla="*/ 28 w 60"/>
                <a:gd name="T35" fmla="*/ 60 h 60"/>
                <a:gd name="T36" fmla="*/ 40 w 60"/>
                <a:gd name="T37" fmla="*/ 58 h 60"/>
                <a:gd name="T38" fmla="*/ 50 w 60"/>
                <a:gd name="T39" fmla="*/ 52 h 60"/>
                <a:gd name="T40" fmla="*/ 54 w 60"/>
                <a:gd name="T41" fmla="*/ 48 h 60"/>
                <a:gd name="T42" fmla="*/ 56 w 60"/>
                <a:gd name="T43" fmla="*/ 42 h 60"/>
                <a:gd name="T44" fmla="*/ 56 w 60"/>
                <a:gd name="T45" fmla="*/ 42 h 60"/>
                <a:gd name="T46" fmla="*/ 58 w 60"/>
                <a:gd name="T47" fmla="*/ 38 h 60"/>
                <a:gd name="T48" fmla="*/ 60 w 60"/>
                <a:gd name="T49" fmla="*/ 32 h 60"/>
                <a:gd name="T50" fmla="*/ 58 w 60"/>
                <a:gd name="T51" fmla="*/ 20 h 60"/>
                <a:gd name="T52" fmla="*/ 52 w 60"/>
                <a:gd name="T53" fmla="*/ 10 h 60"/>
                <a:gd name="T54" fmla="*/ 48 w 60"/>
                <a:gd name="T55" fmla="*/ 6 h 60"/>
                <a:gd name="T56" fmla="*/ 44 w 60"/>
                <a:gd name="T57" fmla="*/ 4 h 60"/>
                <a:gd name="T58" fmla="*/ 44 w 60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60">
                  <a:moveTo>
                    <a:pt x="44" y="4"/>
                  </a:moveTo>
                  <a:lnTo>
                    <a:pt x="44" y="4"/>
                  </a:lnTo>
                  <a:lnTo>
                    <a:pt x="38" y="2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54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4" y="58"/>
                  </a:lnTo>
                  <a:lnTo>
                    <a:pt x="28" y="60"/>
                  </a:lnTo>
                  <a:lnTo>
                    <a:pt x="40" y="58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60" y="32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4" y="4"/>
                  </a:lnTo>
                  <a:lnTo>
                    <a:pt x="44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" name="Freeform 158"/>
            <p:cNvSpPr>
              <a:spLocks/>
            </p:cNvSpPr>
            <p:nvPr/>
          </p:nvSpPr>
          <p:spPr bwMode="auto">
            <a:xfrm>
              <a:off x="3094038" y="20431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4 h 58"/>
                <a:gd name="T30" fmla="*/ 16 w 58"/>
                <a:gd name="T31" fmla="*/ 54 h 58"/>
                <a:gd name="T32" fmla="*/ 22 w 58"/>
                <a:gd name="T33" fmla="*/ 56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18 h 58"/>
                <a:gd name="T52" fmla="*/ 52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22" y="56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18"/>
                  </a:lnTo>
                  <a:lnTo>
                    <a:pt x="52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" name="Freeform 159"/>
            <p:cNvSpPr>
              <a:spLocks/>
            </p:cNvSpPr>
            <p:nvPr/>
          </p:nvSpPr>
          <p:spPr bwMode="auto">
            <a:xfrm>
              <a:off x="3459163" y="25765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18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0 w 58"/>
                <a:gd name="T23" fmla="*/ 40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8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40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" name="Freeform 160"/>
            <p:cNvSpPr>
              <a:spLocks/>
            </p:cNvSpPr>
            <p:nvPr/>
          </p:nvSpPr>
          <p:spPr bwMode="auto">
            <a:xfrm>
              <a:off x="4103688" y="252888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2" name="Freeform 161"/>
            <p:cNvSpPr>
              <a:spLocks/>
            </p:cNvSpPr>
            <p:nvPr/>
          </p:nvSpPr>
          <p:spPr bwMode="auto">
            <a:xfrm>
              <a:off x="5392738" y="2433638"/>
              <a:ext cx="95250" cy="92075"/>
            </a:xfrm>
            <a:custGeom>
              <a:avLst/>
              <a:gdLst>
                <a:gd name="T0" fmla="*/ 44 w 60"/>
                <a:gd name="T1" fmla="*/ 2 h 58"/>
                <a:gd name="T2" fmla="*/ 44 w 60"/>
                <a:gd name="T3" fmla="*/ 2 h 58"/>
                <a:gd name="T4" fmla="*/ 38 w 60"/>
                <a:gd name="T5" fmla="*/ 0 h 58"/>
                <a:gd name="T6" fmla="*/ 32 w 60"/>
                <a:gd name="T7" fmla="*/ 0 h 58"/>
                <a:gd name="T8" fmla="*/ 20 w 60"/>
                <a:gd name="T9" fmla="*/ 0 h 58"/>
                <a:gd name="T10" fmla="*/ 10 w 60"/>
                <a:gd name="T11" fmla="*/ 6 h 58"/>
                <a:gd name="T12" fmla="*/ 6 w 60"/>
                <a:gd name="T13" fmla="*/ 10 h 58"/>
                <a:gd name="T14" fmla="*/ 4 w 60"/>
                <a:gd name="T15" fmla="*/ 16 h 58"/>
                <a:gd name="T16" fmla="*/ 4 w 60"/>
                <a:gd name="T17" fmla="*/ 16 h 58"/>
                <a:gd name="T18" fmla="*/ 2 w 60"/>
                <a:gd name="T19" fmla="*/ 22 h 58"/>
                <a:gd name="T20" fmla="*/ 0 w 60"/>
                <a:gd name="T21" fmla="*/ 28 h 58"/>
                <a:gd name="T22" fmla="*/ 2 w 60"/>
                <a:gd name="T23" fmla="*/ 38 h 58"/>
                <a:gd name="T24" fmla="*/ 8 w 60"/>
                <a:gd name="T25" fmla="*/ 48 h 58"/>
                <a:gd name="T26" fmla="*/ 12 w 60"/>
                <a:gd name="T27" fmla="*/ 52 h 58"/>
                <a:gd name="T28" fmla="*/ 18 w 60"/>
                <a:gd name="T29" fmla="*/ 56 h 58"/>
                <a:gd name="T30" fmla="*/ 18 w 60"/>
                <a:gd name="T31" fmla="*/ 56 h 58"/>
                <a:gd name="T32" fmla="*/ 24 w 60"/>
                <a:gd name="T33" fmla="*/ 58 h 58"/>
                <a:gd name="T34" fmla="*/ 28 w 60"/>
                <a:gd name="T35" fmla="*/ 58 h 58"/>
                <a:gd name="T36" fmla="*/ 40 w 60"/>
                <a:gd name="T37" fmla="*/ 56 h 58"/>
                <a:gd name="T38" fmla="*/ 50 w 60"/>
                <a:gd name="T39" fmla="*/ 50 h 58"/>
                <a:gd name="T40" fmla="*/ 54 w 60"/>
                <a:gd name="T41" fmla="*/ 46 h 58"/>
                <a:gd name="T42" fmla="*/ 56 w 60"/>
                <a:gd name="T43" fmla="*/ 42 h 58"/>
                <a:gd name="T44" fmla="*/ 56 w 60"/>
                <a:gd name="T45" fmla="*/ 42 h 58"/>
                <a:gd name="T46" fmla="*/ 58 w 60"/>
                <a:gd name="T47" fmla="*/ 36 h 58"/>
                <a:gd name="T48" fmla="*/ 60 w 60"/>
                <a:gd name="T49" fmla="*/ 30 h 58"/>
                <a:gd name="T50" fmla="*/ 58 w 60"/>
                <a:gd name="T51" fmla="*/ 18 h 58"/>
                <a:gd name="T52" fmla="*/ 52 w 60"/>
                <a:gd name="T53" fmla="*/ 10 h 58"/>
                <a:gd name="T54" fmla="*/ 48 w 60"/>
                <a:gd name="T55" fmla="*/ 6 h 58"/>
                <a:gd name="T56" fmla="*/ 44 w 60"/>
                <a:gd name="T57" fmla="*/ 2 h 58"/>
                <a:gd name="T58" fmla="*/ 44 w 60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8">
                  <a:moveTo>
                    <a:pt x="44" y="2"/>
                  </a:move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4" y="58"/>
                  </a:lnTo>
                  <a:lnTo>
                    <a:pt x="28" y="58"/>
                  </a:lnTo>
                  <a:lnTo>
                    <a:pt x="40" y="56"/>
                  </a:lnTo>
                  <a:lnTo>
                    <a:pt x="50" y="50"/>
                  </a:lnTo>
                  <a:lnTo>
                    <a:pt x="54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58" y="18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3" name="Freeform 162"/>
            <p:cNvSpPr>
              <a:spLocks/>
            </p:cNvSpPr>
            <p:nvPr/>
          </p:nvSpPr>
          <p:spPr bwMode="auto">
            <a:xfrm>
              <a:off x="5030788" y="1897063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20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6 h 60"/>
                <a:gd name="T16" fmla="*/ 2 w 58"/>
                <a:gd name="T17" fmla="*/ 16 h 60"/>
                <a:gd name="T18" fmla="*/ 0 w 58"/>
                <a:gd name="T19" fmla="*/ 22 h 60"/>
                <a:gd name="T20" fmla="*/ 0 w 58"/>
                <a:gd name="T21" fmla="*/ 28 h 60"/>
                <a:gd name="T22" fmla="*/ 2 w 58"/>
                <a:gd name="T23" fmla="*/ 40 h 60"/>
                <a:gd name="T24" fmla="*/ 6 w 58"/>
                <a:gd name="T25" fmla="*/ 50 h 60"/>
                <a:gd name="T26" fmla="*/ 10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6 h 60"/>
                <a:gd name="T48" fmla="*/ 58 w 58"/>
                <a:gd name="T49" fmla="*/ 32 h 60"/>
                <a:gd name="T50" fmla="*/ 56 w 58"/>
                <a:gd name="T51" fmla="*/ 20 h 60"/>
                <a:gd name="T52" fmla="*/ 50 w 58"/>
                <a:gd name="T53" fmla="*/ 10 h 60"/>
                <a:gd name="T54" fmla="*/ 46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6" y="50"/>
                  </a:lnTo>
                  <a:lnTo>
                    <a:pt x="10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4" name="Freeform 163"/>
            <p:cNvSpPr>
              <a:spLocks/>
            </p:cNvSpPr>
            <p:nvPr/>
          </p:nvSpPr>
          <p:spPr bwMode="auto">
            <a:xfrm>
              <a:off x="4383088" y="1944688"/>
              <a:ext cx="95250" cy="95250"/>
            </a:xfrm>
            <a:custGeom>
              <a:avLst/>
              <a:gdLst>
                <a:gd name="T0" fmla="*/ 44 w 60"/>
                <a:gd name="T1" fmla="*/ 4 h 60"/>
                <a:gd name="T2" fmla="*/ 44 w 60"/>
                <a:gd name="T3" fmla="*/ 4 h 60"/>
                <a:gd name="T4" fmla="*/ 38 w 60"/>
                <a:gd name="T5" fmla="*/ 2 h 60"/>
                <a:gd name="T6" fmla="*/ 32 w 60"/>
                <a:gd name="T7" fmla="*/ 0 h 60"/>
                <a:gd name="T8" fmla="*/ 20 w 60"/>
                <a:gd name="T9" fmla="*/ 2 h 60"/>
                <a:gd name="T10" fmla="*/ 10 w 60"/>
                <a:gd name="T11" fmla="*/ 8 h 60"/>
                <a:gd name="T12" fmla="*/ 6 w 60"/>
                <a:gd name="T13" fmla="*/ 12 h 60"/>
                <a:gd name="T14" fmla="*/ 4 w 60"/>
                <a:gd name="T15" fmla="*/ 18 h 60"/>
                <a:gd name="T16" fmla="*/ 4 w 60"/>
                <a:gd name="T17" fmla="*/ 18 h 60"/>
                <a:gd name="T18" fmla="*/ 2 w 60"/>
                <a:gd name="T19" fmla="*/ 22 h 60"/>
                <a:gd name="T20" fmla="*/ 0 w 60"/>
                <a:gd name="T21" fmla="*/ 28 h 60"/>
                <a:gd name="T22" fmla="*/ 2 w 60"/>
                <a:gd name="T23" fmla="*/ 40 h 60"/>
                <a:gd name="T24" fmla="*/ 8 w 60"/>
                <a:gd name="T25" fmla="*/ 50 h 60"/>
                <a:gd name="T26" fmla="*/ 12 w 60"/>
                <a:gd name="T27" fmla="*/ 54 h 60"/>
                <a:gd name="T28" fmla="*/ 18 w 60"/>
                <a:gd name="T29" fmla="*/ 56 h 60"/>
                <a:gd name="T30" fmla="*/ 18 w 60"/>
                <a:gd name="T31" fmla="*/ 56 h 60"/>
                <a:gd name="T32" fmla="*/ 24 w 60"/>
                <a:gd name="T33" fmla="*/ 58 h 60"/>
                <a:gd name="T34" fmla="*/ 28 w 60"/>
                <a:gd name="T35" fmla="*/ 60 h 60"/>
                <a:gd name="T36" fmla="*/ 40 w 60"/>
                <a:gd name="T37" fmla="*/ 58 h 60"/>
                <a:gd name="T38" fmla="*/ 50 w 60"/>
                <a:gd name="T39" fmla="*/ 52 h 60"/>
                <a:gd name="T40" fmla="*/ 54 w 60"/>
                <a:gd name="T41" fmla="*/ 48 h 60"/>
                <a:gd name="T42" fmla="*/ 56 w 60"/>
                <a:gd name="T43" fmla="*/ 42 h 60"/>
                <a:gd name="T44" fmla="*/ 56 w 60"/>
                <a:gd name="T45" fmla="*/ 42 h 60"/>
                <a:gd name="T46" fmla="*/ 58 w 60"/>
                <a:gd name="T47" fmla="*/ 38 h 60"/>
                <a:gd name="T48" fmla="*/ 60 w 60"/>
                <a:gd name="T49" fmla="*/ 32 h 60"/>
                <a:gd name="T50" fmla="*/ 58 w 60"/>
                <a:gd name="T51" fmla="*/ 20 h 60"/>
                <a:gd name="T52" fmla="*/ 52 w 60"/>
                <a:gd name="T53" fmla="*/ 10 h 60"/>
                <a:gd name="T54" fmla="*/ 48 w 60"/>
                <a:gd name="T55" fmla="*/ 6 h 60"/>
                <a:gd name="T56" fmla="*/ 44 w 60"/>
                <a:gd name="T57" fmla="*/ 4 h 60"/>
                <a:gd name="T58" fmla="*/ 44 w 60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60">
                  <a:moveTo>
                    <a:pt x="44" y="4"/>
                  </a:moveTo>
                  <a:lnTo>
                    <a:pt x="44" y="4"/>
                  </a:lnTo>
                  <a:lnTo>
                    <a:pt x="38" y="2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54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4" y="58"/>
                  </a:lnTo>
                  <a:lnTo>
                    <a:pt x="28" y="60"/>
                  </a:lnTo>
                  <a:lnTo>
                    <a:pt x="40" y="58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60" y="32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4" y="4"/>
                  </a:lnTo>
                  <a:lnTo>
                    <a:pt x="44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5" name="Freeform 164"/>
            <p:cNvSpPr>
              <a:spLocks/>
            </p:cNvSpPr>
            <p:nvPr/>
          </p:nvSpPr>
          <p:spPr bwMode="auto">
            <a:xfrm>
              <a:off x="4103688" y="252888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6" name="Freeform 165"/>
            <p:cNvSpPr>
              <a:spLocks/>
            </p:cNvSpPr>
            <p:nvPr/>
          </p:nvSpPr>
          <p:spPr bwMode="auto">
            <a:xfrm>
              <a:off x="4468813" y="3062288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18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8 h 60"/>
                <a:gd name="T16" fmla="*/ 2 w 58"/>
                <a:gd name="T17" fmla="*/ 18 h 60"/>
                <a:gd name="T18" fmla="*/ 0 w 58"/>
                <a:gd name="T19" fmla="*/ 22 h 60"/>
                <a:gd name="T20" fmla="*/ 0 w 58"/>
                <a:gd name="T21" fmla="*/ 28 h 60"/>
                <a:gd name="T22" fmla="*/ 0 w 58"/>
                <a:gd name="T23" fmla="*/ 40 h 60"/>
                <a:gd name="T24" fmla="*/ 6 w 58"/>
                <a:gd name="T25" fmla="*/ 50 h 60"/>
                <a:gd name="T26" fmla="*/ 10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8 h 60"/>
                <a:gd name="T48" fmla="*/ 58 w 58"/>
                <a:gd name="T49" fmla="*/ 32 h 60"/>
                <a:gd name="T50" fmla="*/ 56 w 58"/>
                <a:gd name="T51" fmla="*/ 20 h 60"/>
                <a:gd name="T52" fmla="*/ 50 w 58"/>
                <a:gd name="T53" fmla="*/ 10 h 60"/>
                <a:gd name="T54" fmla="*/ 46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40"/>
                  </a:lnTo>
                  <a:lnTo>
                    <a:pt x="6" y="50"/>
                  </a:lnTo>
                  <a:lnTo>
                    <a:pt x="10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7" name="Freeform 166"/>
            <p:cNvSpPr>
              <a:spLocks/>
            </p:cNvSpPr>
            <p:nvPr/>
          </p:nvSpPr>
          <p:spPr bwMode="auto">
            <a:xfrm>
              <a:off x="5113338" y="3014663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20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8 h 60"/>
                <a:gd name="T16" fmla="*/ 2 w 58"/>
                <a:gd name="T17" fmla="*/ 18 h 60"/>
                <a:gd name="T18" fmla="*/ 0 w 58"/>
                <a:gd name="T19" fmla="*/ 22 h 60"/>
                <a:gd name="T20" fmla="*/ 0 w 58"/>
                <a:gd name="T21" fmla="*/ 28 h 60"/>
                <a:gd name="T22" fmla="*/ 2 w 58"/>
                <a:gd name="T23" fmla="*/ 40 h 60"/>
                <a:gd name="T24" fmla="*/ 8 w 58"/>
                <a:gd name="T25" fmla="*/ 50 h 60"/>
                <a:gd name="T26" fmla="*/ 12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8 h 60"/>
                <a:gd name="T48" fmla="*/ 58 w 58"/>
                <a:gd name="T49" fmla="*/ 32 h 60"/>
                <a:gd name="T50" fmla="*/ 56 w 58"/>
                <a:gd name="T51" fmla="*/ 20 h 60"/>
                <a:gd name="T52" fmla="*/ 52 w 58"/>
                <a:gd name="T53" fmla="*/ 10 h 60"/>
                <a:gd name="T54" fmla="*/ 48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" name="Freeform 167"/>
            <p:cNvSpPr>
              <a:spLocks/>
            </p:cNvSpPr>
            <p:nvPr/>
          </p:nvSpPr>
          <p:spPr bwMode="auto">
            <a:xfrm>
              <a:off x="6402388" y="2919413"/>
              <a:ext cx="95250" cy="92075"/>
            </a:xfrm>
            <a:custGeom>
              <a:avLst/>
              <a:gdLst>
                <a:gd name="T0" fmla="*/ 44 w 60"/>
                <a:gd name="T1" fmla="*/ 2 h 58"/>
                <a:gd name="T2" fmla="*/ 44 w 60"/>
                <a:gd name="T3" fmla="*/ 2 h 58"/>
                <a:gd name="T4" fmla="*/ 38 w 60"/>
                <a:gd name="T5" fmla="*/ 0 h 58"/>
                <a:gd name="T6" fmla="*/ 32 w 60"/>
                <a:gd name="T7" fmla="*/ 0 h 58"/>
                <a:gd name="T8" fmla="*/ 20 w 60"/>
                <a:gd name="T9" fmla="*/ 2 h 58"/>
                <a:gd name="T10" fmla="*/ 10 w 60"/>
                <a:gd name="T11" fmla="*/ 8 h 58"/>
                <a:gd name="T12" fmla="*/ 6 w 60"/>
                <a:gd name="T13" fmla="*/ 12 h 58"/>
                <a:gd name="T14" fmla="*/ 4 w 60"/>
                <a:gd name="T15" fmla="*/ 16 h 58"/>
                <a:gd name="T16" fmla="*/ 4 w 60"/>
                <a:gd name="T17" fmla="*/ 16 h 58"/>
                <a:gd name="T18" fmla="*/ 2 w 60"/>
                <a:gd name="T19" fmla="*/ 22 h 58"/>
                <a:gd name="T20" fmla="*/ 0 w 60"/>
                <a:gd name="T21" fmla="*/ 28 h 58"/>
                <a:gd name="T22" fmla="*/ 2 w 60"/>
                <a:gd name="T23" fmla="*/ 40 h 58"/>
                <a:gd name="T24" fmla="*/ 8 w 60"/>
                <a:gd name="T25" fmla="*/ 48 h 58"/>
                <a:gd name="T26" fmla="*/ 12 w 60"/>
                <a:gd name="T27" fmla="*/ 52 h 58"/>
                <a:gd name="T28" fmla="*/ 18 w 60"/>
                <a:gd name="T29" fmla="*/ 56 h 58"/>
                <a:gd name="T30" fmla="*/ 18 w 60"/>
                <a:gd name="T31" fmla="*/ 56 h 58"/>
                <a:gd name="T32" fmla="*/ 24 w 60"/>
                <a:gd name="T33" fmla="*/ 58 h 58"/>
                <a:gd name="T34" fmla="*/ 28 w 60"/>
                <a:gd name="T35" fmla="*/ 58 h 58"/>
                <a:gd name="T36" fmla="*/ 40 w 60"/>
                <a:gd name="T37" fmla="*/ 58 h 58"/>
                <a:gd name="T38" fmla="*/ 50 w 60"/>
                <a:gd name="T39" fmla="*/ 52 h 58"/>
                <a:gd name="T40" fmla="*/ 54 w 60"/>
                <a:gd name="T41" fmla="*/ 48 h 58"/>
                <a:gd name="T42" fmla="*/ 56 w 60"/>
                <a:gd name="T43" fmla="*/ 42 h 58"/>
                <a:gd name="T44" fmla="*/ 56 w 60"/>
                <a:gd name="T45" fmla="*/ 42 h 58"/>
                <a:gd name="T46" fmla="*/ 58 w 60"/>
                <a:gd name="T47" fmla="*/ 36 h 58"/>
                <a:gd name="T48" fmla="*/ 60 w 60"/>
                <a:gd name="T49" fmla="*/ 30 h 58"/>
                <a:gd name="T50" fmla="*/ 58 w 60"/>
                <a:gd name="T51" fmla="*/ 20 h 58"/>
                <a:gd name="T52" fmla="*/ 52 w 60"/>
                <a:gd name="T53" fmla="*/ 10 h 58"/>
                <a:gd name="T54" fmla="*/ 48 w 60"/>
                <a:gd name="T55" fmla="*/ 6 h 58"/>
                <a:gd name="T56" fmla="*/ 44 w 60"/>
                <a:gd name="T57" fmla="*/ 2 h 58"/>
                <a:gd name="T58" fmla="*/ 44 w 60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8">
                  <a:moveTo>
                    <a:pt x="44" y="2"/>
                  </a:move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4" y="58"/>
                  </a:lnTo>
                  <a:lnTo>
                    <a:pt x="28" y="58"/>
                  </a:lnTo>
                  <a:lnTo>
                    <a:pt x="40" y="58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9" name="Freeform 168"/>
            <p:cNvSpPr>
              <a:spLocks/>
            </p:cNvSpPr>
            <p:nvPr/>
          </p:nvSpPr>
          <p:spPr bwMode="auto">
            <a:xfrm>
              <a:off x="6040438" y="23860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6 h 58"/>
                <a:gd name="T22" fmla="*/ 2 w 58"/>
                <a:gd name="T23" fmla="*/ 38 h 58"/>
                <a:gd name="T24" fmla="*/ 6 w 58"/>
                <a:gd name="T25" fmla="*/ 48 h 58"/>
                <a:gd name="T26" fmla="*/ 12 w 58"/>
                <a:gd name="T27" fmla="*/ 52 h 58"/>
                <a:gd name="T28" fmla="*/ 16 w 58"/>
                <a:gd name="T29" fmla="*/ 54 h 58"/>
                <a:gd name="T30" fmla="*/ 16 w 58"/>
                <a:gd name="T31" fmla="*/ 54 h 58"/>
                <a:gd name="T32" fmla="*/ 22 w 58"/>
                <a:gd name="T33" fmla="*/ 56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18 h 58"/>
                <a:gd name="T52" fmla="*/ 50 w 58"/>
                <a:gd name="T53" fmla="*/ 8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8"/>
                  </a:lnTo>
                  <a:lnTo>
                    <a:pt x="6" y="48"/>
                  </a:lnTo>
                  <a:lnTo>
                    <a:pt x="12" y="52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22" y="56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18"/>
                  </a:lnTo>
                  <a:lnTo>
                    <a:pt x="50" y="8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0" name="Freeform 169"/>
            <p:cNvSpPr>
              <a:spLocks/>
            </p:cNvSpPr>
            <p:nvPr/>
          </p:nvSpPr>
          <p:spPr bwMode="auto">
            <a:xfrm>
              <a:off x="5392738" y="2433638"/>
              <a:ext cx="95250" cy="92075"/>
            </a:xfrm>
            <a:custGeom>
              <a:avLst/>
              <a:gdLst>
                <a:gd name="T0" fmla="*/ 44 w 60"/>
                <a:gd name="T1" fmla="*/ 2 h 58"/>
                <a:gd name="T2" fmla="*/ 44 w 60"/>
                <a:gd name="T3" fmla="*/ 2 h 58"/>
                <a:gd name="T4" fmla="*/ 38 w 60"/>
                <a:gd name="T5" fmla="*/ 0 h 58"/>
                <a:gd name="T6" fmla="*/ 32 w 60"/>
                <a:gd name="T7" fmla="*/ 0 h 58"/>
                <a:gd name="T8" fmla="*/ 20 w 60"/>
                <a:gd name="T9" fmla="*/ 0 h 58"/>
                <a:gd name="T10" fmla="*/ 10 w 60"/>
                <a:gd name="T11" fmla="*/ 6 h 58"/>
                <a:gd name="T12" fmla="*/ 6 w 60"/>
                <a:gd name="T13" fmla="*/ 10 h 58"/>
                <a:gd name="T14" fmla="*/ 4 w 60"/>
                <a:gd name="T15" fmla="*/ 16 h 58"/>
                <a:gd name="T16" fmla="*/ 4 w 60"/>
                <a:gd name="T17" fmla="*/ 16 h 58"/>
                <a:gd name="T18" fmla="*/ 2 w 60"/>
                <a:gd name="T19" fmla="*/ 22 h 58"/>
                <a:gd name="T20" fmla="*/ 0 w 60"/>
                <a:gd name="T21" fmla="*/ 28 h 58"/>
                <a:gd name="T22" fmla="*/ 2 w 60"/>
                <a:gd name="T23" fmla="*/ 38 h 58"/>
                <a:gd name="T24" fmla="*/ 8 w 60"/>
                <a:gd name="T25" fmla="*/ 48 h 58"/>
                <a:gd name="T26" fmla="*/ 12 w 60"/>
                <a:gd name="T27" fmla="*/ 52 h 58"/>
                <a:gd name="T28" fmla="*/ 18 w 60"/>
                <a:gd name="T29" fmla="*/ 56 h 58"/>
                <a:gd name="T30" fmla="*/ 18 w 60"/>
                <a:gd name="T31" fmla="*/ 56 h 58"/>
                <a:gd name="T32" fmla="*/ 24 w 60"/>
                <a:gd name="T33" fmla="*/ 58 h 58"/>
                <a:gd name="T34" fmla="*/ 28 w 60"/>
                <a:gd name="T35" fmla="*/ 58 h 58"/>
                <a:gd name="T36" fmla="*/ 40 w 60"/>
                <a:gd name="T37" fmla="*/ 56 h 58"/>
                <a:gd name="T38" fmla="*/ 50 w 60"/>
                <a:gd name="T39" fmla="*/ 50 h 58"/>
                <a:gd name="T40" fmla="*/ 54 w 60"/>
                <a:gd name="T41" fmla="*/ 46 h 58"/>
                <a:gd name="T42" fmla="*/ 56 w 60"/>
                <a:gd name="T43" fmla="*/ 42 h 58"/>
                <a:gd name="T44" fmla="*/ 56 w 60"/>
                <a:gd name="T45" fmla="*/ 42 h 58"/>
                <a:gd name="T46" fmla="*/ 58 w 60"/>
                <a:gd name="T47" fmla="*/ 36 h 58"/>
                <a:gd name="T48" fmla="*/ 60 w 60"/>
                <a:gd name="T49" fmla="*/ 30 h 58"/>
                <a:gd name="T50" fmla="*/ 58 w 60"/>
                <a:gd name="T51" fmla="*/ 18 h 58"/>
                <a:gd name="T52" fmla="*/ 52 w 60"/>
                <a:gd name="T53" fmla="*/ 10 h 58"/>
                <a:gd name="T54" fmla="*/ 48 w 60"/>
                <a:gd name="T55" fmla="*/ 6 h 58"/>
                <a:gd name="T56" fmla="*/ 44 w 60"/>
                <a:gd name="T57" fmla="*/ 2 h 58"/>
                <a:gd name="T58" fmla="*/ 44 w 60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8">
                  <a:moveTo>
                    <a:pt x="44" y="2"/>
                  </a:move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4" y="58"/>
                  </a:lnTo>
                  <a:lnTo>
                    <a:pt x="28" y="58"/>
                  </a:lnTo>
                  <a:lnTo>
                    <a:pt x="40" y="56"/>
                  </a:lnTo>
                  <a:lnTo>
                    <a:pt x="50" y="50"/>
                  </a:lnTo>
                  <a:lnTo>
                    <a:pt x="54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58" y="18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1" name="Freeform 170"/>
            <p:cNvSpPr>
              <a:spLocks/>
            </p:cNvSpPr>
            <p:nvPr/>
          </p:nvSpPr>
          <p:spPr bwMode="auto">
            <a:xfrm>
              <a:off x="5113338" y="3014663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20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8 h 60"/>
                <a:gd name="T16" fmla="*/ 2 w 58"/>
                <a:gd name="T17" fmla="*/ 18 h 60"/>
                <a:gd name="T18" fmla="*/ 0 w 58"/>
                <a:gd name="T19" fmla="*/ 22 h 60"/>
                <a:gd name="T20" fmla="*/ 0 w 58"/>
                <a:gd name="T21" fmla="*/ 28 h 60"/>
                <a:gd name="T22" fmla="*/ 2 w 58"/>
                <a:gd name="T23" fmla="*/ 40 h 60"/>
                <a:gd name="T24" fmla="*/ 8 w 58"/>
                <a:gd name="T25" fmla="*/ 50 h 60"/>
                <a:gd name="T26" fmla="*/ 12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8 h 60"/>
                <a:gd name="T48" fmla="*/ 58 w 58"/>
                <a:gd name="T49" fmla="*/ 32 h 60"/>
                <a:gd name="T50" fmla="*/ 56 w 58"/>
                <a:gd name="T51" fmla="*/ 20 h 60"/>
                <a:gd name="T52" fmla="*/ 52 w 58"/>
                <a:gd name="T53" fmla="*/ 10 h 60"/>
                <a:gd name="T54" fmla="*/ 48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2" name="Freeform 171"/>
            <p:cNvSpPr>
              <a:spLocks/>
            </p:cNvSpPr>
            <p:nvPr/>
          </p:nvSpPr>
          <p:spPr bwMode="auto">
            <a:xfrm>
              <a:off x="5478463" y="355123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0 w 58"/>
                <a:gd name="T23" fmla="*/ 38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8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3" name="Freeform 172"/>
            <p:cNvSpPr>
              <a:spLocks/>
            </p:cNvSpPr>
            <p:nvPr/>
          </p:nvSpPr>
          <p:spPr bwMode="auto">
            <a:xfrm>
              <a:off x="6122988" y="35036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8 w 58"/>
                <a:gd name="T51" fmla="*/ 18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8" y="18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4" name="Freeform 173"/>
            <p:cNvSpPr>
              <a:spLocks/>
            </p:cNvSpPr>
            <p:nvPr/>
          </p:nvSpPr>
          <p:spPr bwMode="auto">
            <a:xfrm>
              <a:off x="7129463" y="2884488"/>
              <a:ext cx="12700" cy="66675"/>
            </a:xfrm>
            <a:custGeom>
              <a:avLst/>
              <a:gdLst>
                <a:gd name="T0" fmla="*/ 0 w 8"/>
                <a:gd name="T1" fmla="*/ 0 h 42"/>
                <a:gd name="T2" fmla="*/ 0 w 8"/>
                <a:gd name="T3" fmla="*/ 42 h 42"/>
                <a:gd name="T4" fmla="*/ 0 w 8"/>
                <a:gd name="T5" fmla="*/ 42 h 42"/>
                <a:gd name="T6" fmla="*/ 6 w 8"/>
                <a:gd name="T7" fmla="*/ 34 h 42"/>
                <a:gd name="T8" fmla="*/ 6 w 8"/>
                <a:gd name="T9" fmla="*/ 34 h 42"/>
                <a:gd name="T10" fmla="*/ 8 w 8"/>
                <a:gd name="T11" fmla="*/ 26 h 42"/>
                <a:gd name="T12" fmla="*/ 8 w 8"/>
                <a:gd name="T13" fmla="*/ 16 h 42"/>
                <a:gd name="T14" fmla="*/ 6 w 8"/>
                <a:gd name="T15" fmla="*/ 8 h 42"/>
                <a:gd name="T16" fmla="*/ 0 w 8"/>
                <a:gd name="T17" fmla="*/ 0 h 42"/>
                <a:gd name="T18" fmla="*/ 0 w 8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42">
                  <a:moveTo>
                    <a:pt x="0" y="0"/>
                  </a:moveTo>
                  <a:lnTo>
                    <a:pt x="0" y="42"/>
                  </a:lnTo>
                  <a:lnTo>
                    <a:pt x="0" y="42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8" y="26"/>
                  </a:lnTo>
                  <a:lnTo>
                    <a:pt x="8" y="16"/>
                  </a:lnTo>
                  <a:lnTo>
                    <a:pt x="6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5" name="Freeform 174"/>
            <p:cNvSpPr>
              <a:spLocks/>
            </p:cNvSpPr>
            <p:nvPr/>
          </p:nvSpPr>
          <p:spPr bwMode="auto">
            <a:xfrm>
              <a:off x="7050088" y="2871788"/>
              <a:ext cx="79375" cy="92075"/>
            </a:xfrm>
            <a:custGeom>
              <a:avLst/>
              <a:gdLst>
                <a:gd name="T0" fmla="*/ 42 w 50"/>
                <a:gd name="T1" fmla="*/ 2 h 58"/>
                <a:gd name="T2" fmla="*/ 42 w 50"/>
                <a:gd name="T3" fmla="*/ 2 h 58"/>
                <a:gd name="T4" fmla="*/ 36 w 50"/>
                <a:gd name="T5" fmla="*/ 0 h 58"/>
                <a:gd name="T6" fmla="*/ 30 w 50"/>
                <a:gd name="T7" fmla="*/ 0 h 58"/>
                <a:gd name="T8" fmla="*/ 20 w 50"/>
                <a:gd name="T9" fmla="*/ 2 h 58"/>
                <a:gd name="T10" fmla="*/ 10 w 50"/>
                <a:gd name="T11" fmla="*/ 8 h 58"/>
                <a:gd name="T12" fmla="*/ 6 w 50"/>
                <a:gd name="T13" fmla="*/ 12 h 58"/>
                <a:gd name="T14" fmla="*/ 2 w 50"/>
                <a:gd name="T15" fmla="*/ 16 h 58"/>
                <a:gd name="T16" fmla="*/ 2 w 50"/>
                <a:gd name="T17" fmla="*/ 16 h 58"/>
                <a:gd name="T18" fmla="*/ 0 w 50"/>
                <a:gd name="T19" fmla="*/ 22 h 58"/>
                <a:gd name="T20" fmla="*/ 0 w 50"/>
                <a:gd name="T21" fmla="*/ 28 h 58"/>
                <a:gd name="T22" fmla="*/ 2 w 50"/>
                <a:gd name="T23" fmla="*/ 38 h 58"/>
                <a:gd name="T24" fmla="*/ 6 w 50"/>
                <a:gd name="T25" fmla="*/ 48 h 58"/>
                <a:gd name="T26" fmla="*/ 12 w 50"/>
                <a:gd name="T27" fmla="*/ 52 h 58"/>
                <a:gd name="T28" fmla="*/ 16 w 50"/>
                <a:gd name="T29" fmla="*/ 56 h 58"/>
                <a:gd name="T30" fmla="*/ 16 w 50"/>
                <a:gd name="T31" fmla="*/ 56 h 58"/>
                <a:gd name="T32" fmla="*/ 26 w 50"/>
                <a:gd name="T33" fmla="*/ 58 h 58"/>
                <a:gd name="T34" fmla="*/ 34 w 50"/>
                <a:gd name="T35" fmla="*/ 58 h 58"/>
                <a:gd name="T36" fmla="*/ 42 w 50"/>
                <a:gd name="T37" fmla="*/ 54 h 58"/>
                <a:gd name="T38" fmla="*/ 50 w 50"/>
                <a:gd name="T39" fmla="*/ 50 h 58"/>
                <a:gd name="T40" fmla="*/ 50 w 50"/>
                <a:gd name="T41" fmla="*/ 8 h 58"/>
                <a:gd name="T42" fmla="*/ 50 w 50"/>
                <a:gd name="T43" fmla="*/ 8 h 58"/>
                <a:gd name="T44" fmla="*/ 42 w 50"/>
                <a:gd name="T45" fmla="*/ 2 h 58"/>
                <a:gd name="T46" fmla="*/ 42 w 50"/>
                <a:gd name="T4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0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6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6" y="58"/>
                  </a:lnTo>
                  <a:lnTo>
                    <a:pt x="34" y="58"/>
                  </a:lnTo>
                  <a:lnTo>
                    <a:pt x="42" y="54"/>
                  </a:lnTo>
                  <a:lnTo>
                    <a:pt x="50" y="50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6" name="Freeform 175"/>
            <p:cNvSpPr>
              <a:spLocks/>
            </p:cNvSpPr>
            <p:nvPr/>
          </p:nvSpPr>
          <p:spPr bwMode="auto">
            <a:xfrm>
              <a:off x="6402388" y="2919413"/>
              <a:ext cx="95250" cy="92075"/>
            </a:xfrm>
            <a:custGeom>
              <a:avLst/>
              <a:gdLst>
                <a:gd name="T0" fmla="*/ 44 w 60"/>
                <a:gd name="T1" fmla="*/ 2 h 58"/>
                <a:gd name="T2" fmla="*/ 44 w 60"/>
                <a:gd name="T3" fmla="*/ 2 h 58"/>
                <a:gd name="T4" fmla="*/ 38 w 60"/>
                <a:gd name="T5" fmla="*/ 0 h 58"/>
                <a:gd name="T6" fmla="*/ 32 w 60"/>
                <a:gd name="T7" fmla="*/ 0 h 58"/>
                <a:gd name="T8" fmla="*/ 20 w 60"/>
                <a:gd name="T9" fmla="*/ 2 h 58"/>
                <a:gd name="T10" fmla="*/ 10 w 60"/>
                <a:gd name="T11" fmla="*/ 8 h 58"/>
                <a:gd name="T12" fmla="*/ 6 w 60"/>
                <a:gd name="T13" fmla="*/ 12 h 58"/>
                <a:gd name="T14" fmla="*/ 4 w 60"/>
                <a:gd name="T15" fmla="*/ 16 h 58"/>
                <a:gd name="T16" fmla="*/ 4 w 60"/>
                <a:gd name="T17" fmla="*/ 16 h 58"/>
                <a:gd name="T18" fmla="*/ 2 w 60"/>
                <a:gd name="T19" fmla="*/ 22 h 58"/>
                <a:gd name="T20" fmla="*/ 0 w 60"/>
                <a:gd name="T21" fmla="*/ 28 h 58"/>
                <a:gd name="T22" fmla="*/ 2 w 60"/>
                <a:gd name="T23" fmla="*/ 40 h 58"/>
                <a:gd name="T24" fmla="*/ 8 w 60"/>
                <a:gd name="T25" fmla="*/ 48 h 58"/>
                <a:gd name="T26" fmla="*/ 12 w 60"/>
                <a:gd name="T27" fmla="*/ 52 h 58"/>
                <a:gd name="T28" fmla="*/ 18 w 60"/>
                <a:gd name="T29" fmla="*/ 56 h 58"/>
                <a:gd name="T30" fmla="*/ 18 w 60"/>
                <a:gd name="T31" fmla="*/ 56 h 58"/>
                <a:gd name="T32" fmla="*/ 24 w 60"/>
                <a:gd name="T33" fmla="*/ 58 h 58"/>
                <a:gd name="T34" fmla="*/ 28 w 60"/>
                <a:gd name="T35" fmla="*/ 58 h 58"/>
                <a:gd name="T36" fmla="*/ 40 w 60"/>
                <a:gd name="T37" fmla="*/ 58 h 58"/>
                <a:gd name="T38" fmla="*/ 50 w 60"/>
                <a:gd name="T39" fmla="*/ 52 h 58"/>
                <a:gd name="T40" fmla="*/ 54 w 60"/>
                <a:gd name="T41" fmla="*/ 48 h 58"/>
                <a:gd name="T42" fmla="*/ 56 w 60"/>
                <a:gd name="T43" fmla="*/ 42 h 58"/>
                <a:gd name="T44" fmla="*/ 56 w 60"/>
                <a:gd name="T45" fmla="*/ 42 h 58"/>
                <a:gd name="T46" fmla="*/ 58 w 60"/>
                <a:gd name="T47" fmla="*/ 36 h 58"/>
                <a:gd name="T48" fmla="*/ 60 w 60"/>
                <a:gd name="T49" fmla="*/ 30 h 58"/>
                <a:gd name="T50" fmla="*/ 58 w 60"/>
                <a:gd name="T51" fmla="*/ 20 h 58"/>
                <a:gd name="T52" fmla="*/ 52 w 60"/>
                <a:gd name="T53" fmla="*/ 10 h 58"/>
                <a:gd name="T54" fmla="*/ 48 w 60"/>
                <a:gd name="T55" fmla="*/ 6 h 58"/>
                <a:gd name="T56" fmla="*/ 44 w 60"/>
                <a:gd name="T57" fmla="*/ 2 h 58"/>
                <a:gd name="T58" fmla="*/ 44 w 60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8">
                  <a:moveTo>
                    <a:pt x="44" y="2"/>
                  </a:move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4" y="58"/>
                  </a:lnTo>
                  <a:lnTo>
                    <a:pt x="28" y="58"/>
                  </a:lnTo>
                  <a:lnTo>
                    <a:pt x="40" y="58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7" name="Freeform 176"/>
            <p:cNvSpPr>
              <a:spLocks/>
            </p:cNvSpPr>
            <p:nvPr/>
          </p:nvSpPr>
          <p:spPr bwMode="auto">
            <a:xfrm>
              <a:off x="6122988" y="35036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8 w 58"/>
                <a:gd name="T51" fmla="*/ 18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8" y="18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8" name="Freeform 177"/>
            <p:cNvSpPr>
              <a:spLocks/>
            </p:cNvSpPr>
            <p:nvPr/>
          </p:nvSpPr>
          <p:spPr bwMode="auto">
            <a:xfrm>
              <a:off x="6488113" y="4037013"/>
              <a:ext cx="92075" cy="92075"/>
            </a:xfrm>
            <a:custGeom>
              <a:avLst/>
              <a:gdLst>
                <a:gd name="T0" fmla="*/ 42 w 58"/>
                <a:gd name="T1" fmla="*/ 4 h 58"/>
                <a:gd name="T2" fmla="*/ 42 w 58"/>
                <a:gd name="T3" fmla="*/ 4 h 58"/>
                <a:gd name="T4" fmla="*/ 36 w 58"/>
                <a:gd name="T5" fmla="*/ 2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40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8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4 h 58"/>
                <a:gd name="T58" fmla="*/ 42 w 58"/>
                <a:gd name="T59" fmla="*/ 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9" name="Freeform 178"/>
            <p:cNvSpPr>
              <a:spLocks/>
            </p:cNvSpPr>
            <p:nvPr/>
          </p:nvSpPr>
          <p:spPr bwMode="auto">
            <a:xfrm>
              <a:off x="4383088" y="1944688"/>
              <a:ext cx="95250" cy="95250"/>
            </a:xfrm>
            <a:custGeom>
              <a:avLst/>
              <a:gdLst>
                <a:gd name="T0" fmla="*/ 44 w 60"/>
                <a:gd name="T1" fmla="*/ 4 h 60"/>
                <a:gd name="T2" fmla="*/ 44 w 60"/>
                <a:gd name="T3" fmla="*/ 4 h 60"/>
                <a:gd name="T4" fmla="*/ 38 w 60"/>
                <a:gd name="T5" fmla="*/ 2 h 60"/>
                <a:gd name="T6" fmla="*/ 32 w 60"/>
                <a:gd name="T7" fmla="*/ 0 h 60"/>
                <a:gd name="T8" fmla="*/ 20 w 60"/>
                <a:gd name="T9" fmla="*/ 2 h 60"/>
                <a:gd name="T10" fmla="*/ 10 w 60"/>
                <a:gd name="T11" fmla="*/ 8 h 60"/>
                <a:gd name="T12" fmla="*/ 6 w 60"/>
                <a:gd name="T13" fmla="*/ 12 h 60"/>
                <a:gd name="T14" fmla="*/ 4 w 60"/>
                <a:gd name="T15" fmla="*/ 18 h 60"/>
                <a:gd name="T16" fmla="*/ 4 w 60"/>
                <a:gd name="T17" fmla="*/ 18 h 60"/>
                <a:gd name="T18" fmla="*/ 2 w 60"/>
                <a:gd name="T19" fmla="*/ 22 h 60"/>
                <a:gd name="T20" fmla="*/ 0 w 60"/>
                <a:gd name="T21" fmla="*/ 28 h 60"/>
                <a:gd name="T22" fmla="*/ 2 w 60"/>
                <a:gd name="T23" fmla="*/ 40 h 60"/>
                <a:gd name="T24" fmla="*/ 8 w 60"/>
                <a:gd name="T25" fmla="*/ 50 h 60"/>
                <a:gd name="T26" fmla="*/ 12 w 60"/>
                <a:gd name="T27" fmla="*/ 54 h 60"/>
                <a:gd name="T28" fmla="*/ 18 w 60"/>
                <a:gd name="T29" fmla="*/ 56 h 60"/>
                <a:gd name="T30" fmla="*/ 18 w 60"/>
                <a:gd name="T31" fmla="*/ 56 h 60"/>
                <a:gd name="T32" fmla="*/ 24 w 60"/>
                <a:gd name="T33" fmla="*/ 58 h 60"/>
                <a:gd name="T34" fmla="*/ 28 w 60"/>
                <a:gd name="T35" fmla="*/ 60 h 60"/>
                <a:gd name="T36" fmla="*/ 40 w 60"/>
                <a:gd name="T37" fmla="*/ 58 h 60"/>
                <a:gd name="T38" fmla="*/ 50 w 60"/>
                <a:gd name="T39" fmla="*/ 52 h 60"/>
                <a:gd name="T40" fmla="*/ 54 w 60"/>
                <a:gd name="T41" fmla="*/ 48 h 60"/>
                <a:gd name="T42" fmla="*/ 56 w 60"/>
                <a:gd name="T43" fmla="*/ 42 h 60"/>
                <a:gd name="T44" fmla="*/ 56 w 60"/>
                <a:gd name="T45" fmla="*/ 42 h 60"/>
                <a:gd name="T46" fmla="*/ 58 w 60"/>
                <a:gd name="T47" fmla="*/ 38 h 60"/>
                <a:gd name="T48" fmla="*/ 60 w 60"/>
                <a:gd name="T49" fmla="*/ 32 h 60"/>
                <a:gd name="T50" fmla="*/ 58 w 60"/>
                <a:gd name="T51" fmla="*/ 20 h 60"/>
                <a:gd name="T52" fmla="*/ 52 w 60"/>
                <a:gd name="T53" fmla="*/ 10 h 60"/>
                <a:gd name="T54" fmla="*/ 48 w 60"/>
                <a:gd name="T55" fmla="*/ 6 h 60"/>
                <a:gd name="T56" fmla="*/ 44 w 60"/>
                <a:gd name="T57" fmla="*/ 4 h 60"/>
                <a:gd name="T58" fmla="*/ 44 w 60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60">
                  <a:moveTo>
                    <a:pt x="44" y="4"/>
                  </a:moveTo>
                  <a:lnTo>
                    <a:pt x="44" y="4"/>
                  </a:lnTo>
                  <a:lnTo>
                    <a:pt x="38" y="2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54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4" y="58"/>
                  </a:lnTo>
                  <a:lnTo>
                    <a:pt x="28" y="60"/>
                  </a:lnTo>
                  <a:lnTo>
                    <a:pt x="40" y="58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60" y="32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4" y="4"/>
                  </a:lnTo>
                  <a:lnTo>
                    <a:pt x="44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0" name="Freeform 179"/>
            <p:cNvSpPr>
              <a:spLocks/>
            </p:cNvSpPr>
            <p:nvPr/>
          </p:nvSpPr>
          <p:spPr bwMode="auto">
            <a:xfrm>
              <a:off x="5030788" y="1897063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20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6 h 60"/>
                <a:gd name="T16" fmla="*/ 2 w 58"/>
                <a:gd name="T17" fmla="*/ 16 h 60"/>
                <a:gd name="T18" fmla="*/ 0 w 58"/>
                <a:gd name="T19" fmla="*/ 22 h 60"/>
                <a:gd name="T20" fmla="*/ 0 w 58"/>
                <a:gd name="T21" fmla="*/ 28 h 60"/>
                <a:gd name="T22" fmla="*/ 2 w 58"/>
                <a:gd name="T23" fmla="*/ 40 h 60"/>
                <a:gd name="T24" fmla="*/ 6 w 58"/>
                <a:gd name="T25" fmla="*/ 50 h 60"/>
                <a:gd name="T26" fmla="*/ 10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6 h 60"/>
                <a:gd name="T48" fmla="*/ 58 w 58"/>
                <a:gd name="T49" fmla="*/ 32 h 60"/>
                <a:gd name="T50" fmla="*/ 56 w 58"/>
                <a:gd name="T51" fmla="*/ 20 h 60"/>
                <a:gd name="T52" fmla="*/ 50 w 58"/>
                <a:gd name="T53" fmla="*/ 10 h 60"/>
                <a:gd name="T54" fmla="*/ 46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6" y="50"/>
                  </a:lnTo>
                  <a:lnTo>
                    <a:pt x="10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1" name="Freeform 180"/>
            <p:cNvSpPr>
              <a:spLocks/>
            </p:cNvSpPr>
            <p:nvPr/>
          </p:nvSpPr>
          <p:spPr bwMode="auto">
            <a:xfrm>
              <a:off x="6319838" y="1801813"/>
              <a:ext cx="95250" cy="92075"/>
            </a:xfrm>
            <a:custGeom>
              <a:avLst/>
              <a:gdLst>
                <a:gd name="T0" fmla="*/ 42 w 60"/>
                <a:gd name="T1" fmla="*/ 2 h 58"/>
                <a:gd name="T2" fmla="*/ 42 w 60"/>
                <a:gd name="T3" fmla="*/ 2 h 58"/>
                <a:gd name="T4" fmla="*/ 38 w 60"/>
                <a:gd name="T5" fmla="*/ 0 h 58"/>
                <a:gd name="T6" fmla="*/ 32 w 60"/>
                <a:gd name="T7" fmla="*/ 0 h 58"/>
                <a:gd name="T8" fmla="*/ 20 w 60"/>
                <a:gd name="T9" fmla="*/ 2 h 58"/>
                <a:gd name="T10" fmla="*/ 10 w 60"/>
                <a:gd name="T11" fmla="*/ 8 h 58"/>
                <a:gd name="T12" fmla="*/ 6 w 60"/>
                <a:gd name="T13" fmla="*/ 12 h 58"/>
                <a:gd name="T14" fmla="*/ 4 w 60"/>
                <a:gd name="T15" fmla="*/ 16 h 58"/>
                <a:gd name="T16" fmla="*/ 4 w 60"/>
                <a:gd name="T17" fmla="*/ 16 h 58"/>
                <a:gd name="T18" fmla="*/ 2 w 60"/>
                <a:gd name="T19" fmla="*/ 22 h 58"/>
                <a:gd name="T20" fmla="*/ 0 w 60"/>
                <a:gd name="T21" fmla="*/ 28 h 58"/>
                <a:gd name="T22" fmla="*/ 2 w 60"/>
                <a:gd name="T23" fmla="*/ 38 h 58"/>
                <a:gd name="T24" fmla="*/ 8 w 60"/>
                <a:gd name="T25" fmla="*/ 48 h 58"/>
                <a:gd name="T26" fmla="*/ 12 w 60"/>
                <a:gd name="T27" fmla="*/ 52 h 58"/>
                <a:gd name="T28" fmla="*/ 18 w 60"/>
                <a:gd name="T29" fmla="*/ 56 h 58"/>
                <a:gd name="T30" fmla="*/ 18 w 60"/>
                <a:gd name="T31" fmla="*/ 56 h 58"/>
                <a:gd name="T32" fmla="*/ 22 w 60"/>
                <a:gd name="T33" fmla="*/ 58 h 58"/>
                <a:gd name="T34" fmla="*/ 28 w 60"/>
                <a:gd name="T35" fmla="*/ 58 h 58"/>
                <a:gd name="T36" fmla="*/ 40 w 60"/>
                <a:gd name="T37" fmla="*/ 56 h 58"/>
                <a:gd name="T38" fmla="*/ 50 w 60"/>
                <a:gd name="T39" fmla="*/ 52 h 58"/>
                <a:gd name="T40" fmla="*/ 54 w 60"/>
                <a:gd name="T41" fmla="*/ 48 h 58"/>
                <a:gd name="T42" fmla="*/ 56 w 60"/>
                <a:gd name="T43" fmla="*/ 42 h 58"/>
                <a:gd name="T44" fmla="*/ 56 w 60"/>
                <a:gd name="T45" fmla="*/ 42 h 58"/>
                <a:gd name="T46" fmla="*/ 58 w 60"/>
                <a:gd name="T47" fmla="*/ 36 h 58"/>
                <a:gd name="T48" fmla="*/ 60 w 60"/>
                <a:gd name="T49" fmla="*/ 30 h 58"/>
                <a:gd name="T50" fmla="*/ 58 w 60"/>
                <a:gd name="T51" fmla="*/ 20 h 58"/>
                <a:gd name="T52" fmla="*/ 52 w 60"/>
                <a:gd name="T53" fmla="*/ 10 h 58"/>
                <a:gd name="T54" fmla="*/ 48 w 60"/>
                <a:gd name="T55" fmla="*/ 6 h 58"/>
                <a:gd name="T56" fmla="*/ 42 w 60"/>
                <a:gd name="T57" fmla="*/ 2 h 58"/>
                <a:gd name="T58" fmla="*/ 42 w 60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8">
                  <a:moveTo>
                    <a:pt x="42" y="2"/>
                  </a:moveTo>
                  <a:lnTo>
                    <a:pt x="42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40" y="56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2" name="Freeform 181"/>
            <p:cNvSpPr>
              <a:spLocks/>
            </p:cNvSpPr>
            <p:nvPr/>
          </p:nvSpPr>
          <p:spPr bwMode="auto">
            <a:xfrm>
              <a:off x="5030788" y="1897063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20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6 h 60"/>
                <a:gd name="T16" fmla="*/ 2 w 58"/>
                <a:gd name="T17" fmla="*/ 16 h 60"/>
                <a:gd name="T18" fmla="*/ 0 w 58"/>
                <a:gd name="T19" fmla="*/ 22 h 60"/>
                <a:gd name="T20" fmla="*/ 0 w 58"/>
                <a:gd name="T21" fmla="*/ 28 h 60"/>
                <a:gd name="T22" fmla="*/ 2 w 58"/>
                <a:gd name="T23" fmla="*/ 40 h 60"/>
                <a:gd name="T24" fmla="*/ 6 w 58"/>
                <a:gd name="T25" fmla="*/ 50 h 60"/>
                <a:gd name="T26" fmla="*/ 10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6 h 60"/>
                <a:gd name="T48" fmla="*/ 58 w 58"/>
                <a:gd name="T49" fmla="*/ 32 h 60"/>
                <a:gd name="T50" fmla="*/ 56 w 58"/>
                <a:gd name="T51" fmla="*/ 20 h 60"/>
                <a:gd name="T52" fmla="*/ 50 w 58"/>
                <a:gd name="T53" fmla="*/ 10 h 60"/>
                <a:gd name="T54" fmla="*/ 46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6" y="50"/>
                  </a:lnTo>
                  <a:lnTo>
                    <a:pt x="10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3" name="Freeform 182"/>
            <p:cNvSpPr>
              <a:spLocks/>
            </p:cNvSpPr>
            <p:nvPr/>
          </p:nvSpPr>
          <p:spPr bwMode="auto">
            <a:xfrm>
              <a:off x="5392738" y="2433638"/>
              <a:ext cx="95250" cy="92075"/>
            </a:xfrm>
            <a:custGeom>
              <a:avLst/>
              <a:gdLst>
                <a:gd name="T0" fmla="*/ 44 w 60"/>
                <a:gd name="T1" fmla="*/ 2 h 58"/>
                <a:gd name="T2" fmla="*/ 44 w 60"/>
                <a:gd name="T3" fmla="*/ 2 h 58"/>
                <a:gd name="T4" fmla="*/ 38 w 60"/>
                <a:gd name="T5" fmla="*/ 0 h 58"/>
                <a:gd name="T6" fmla="*/ 32 w 60"/>
                <a:gd name="T7" fmla="*/ 0 h 58"/>
                <a:gd name="T8" fmla="*/ 20 w 60"/>
                <a:gd name="T9" fmla="*/ 0 h 58"/>
                <a:gd name="T10" fmla="*/ 10 w 60"/>
                <a:gd name="T11" fmla="*/ 6 h 58"/>
                <a:gd name="T12" fmla="*/ 6 w 60"/>
                <a:gd name="T13" fmla="*/ 10 h 58"/>
                <a:gd name="T14" fmla="*/ 4 w 60"/>
                <a:gd name="T15" fmla="*/ 16 h 58"/>
                <a:gd name="T16" fmla="*/ 4 w 60"/>
                <a:gd name="T17" fmla="*/ 16 h 58"/>
                <a:gd name="T18" fmla="*/ 2 w 60"/>
                <a:gd name="T19" fmla="*/ 22 h 58"/>
                <a:gd name="T20" fmla="*/ 0 w 60"/>
                <a:gd name="T21" fmla="*/ 28 h 58"/>
                <a:gd name="T22" fmla="*/ 2 w 60"/>
                <a:gd name="T23" fmla="*/ 38 h 58"/>
                <a:gd name="T24" fmla="*/ 8 w 60"/>
                <a:gd name="T25" fmla="*/ 48 h 58"/>
                <a:gd name="T26" fmla="*/ 12 w 60"/>
                <a:gd name="T27" fmla="*/ 52 h 58"/>
                <a:gd name="T28" fmla="*/ 18 w 60"/>
                <a:gd name="T29" fmla="*/ 56 h 58"/>
                <a:gd name="T30" fmla="*/ 18 w 60"/>
                <a:gd name="T31" fmla="*/ 56 h 58"/>
                <a:gd name="T32" fmla="*/ 24 w 60"/>
                <a:gd name="T33" fmla="*/ 58 h 58"/>
                <a:gd name="T34" fmla="*/ 28 w 60"/>
                <a:gd name="T35" fmla="*/ 58 h 58"/>
                <a:gd name="T36" fmla="*/ 40 w 60"/>
                <a:gd name="T37" fmla="*/ 56 h 58"/>
                <a:gd name="T38" fmla="*/ 50 w 60"/>
                <a:gd name="T39" fmla="*/ 50 h 58"/>
                <a:gd name="T40" fmla="*/ 54 w 60"/>
                <a:gd name="T41" fmla="*/ 46 h 58"/>
                <a:gd name="T42" fmla="*/ 56 w 60"/>
                <a:gd name="T43" fmla="*/ 42 h 58"/>
                <a:gd name="T44" fmla="*/ 56 w 60"/>
                <a:gd name="T45" fmla="*/ 42 h 58"/>
                <a:gd name="T46" fmla="*/ 58 w 60"/>
                <a:gd name="T47" fmla="*/ 36 h 58"/>
                <a:gd name="T48" fmla="*/ 60 w 60"/>
                <a:gd name="T49" fmla="*/ 30 h 58"/>
                <a:gd name="T50" fmla="*/ 58 w 60"/>
                <a:gd name="T51" fmla="*/ 18 h 58"/>
                <a:gd name="T52" fmla="*/ 52 w 60"/>
                <a:gd name="T53" fmla="*/ 10 h 58"/>
                <a:gd name="T54" fmla="*/ 48 w 60"/>
                <a:gd name="T55" fmla="*/ 6 h 58"/>
                <a:gd name="T56" fmla="*/ 44 w 60"/>
                <a:gd name="T57" fmla="*/ 2 h 58"/>
                <a:gd name="T58" fmla="*/ 44 w 60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8">
                  <a:moveTo>
                    <a:pt x="44" y="2"/>
                  </a:move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4" y="58"/>
                  </a:lnTo>
                  <a:lnTo>
                    <a:pt x="28" y="58"/>
                  </a:lnTo>
                  <a:lnTo>
                    <a:pt x="40" y="56"/>
                  </a:lnTo>
                  <a:lnTo>
                    <a:pt x="50" y="50"/>
                  </a:lnTo>
                  <a:lnTo>
                    <a:pt x="54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58" y="18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4" name="Freeform 183"/>
            <p:cNvSpPr>
              <a:spLocks/>
            </p:cNvSpPr>
            <p:nvPr/>
          </p:nvSpPr>
          <p:spPr bwMode="auto">
            <a:xfrm>
              <a:off x="6040438" y="23860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6 h 58"/>
                <a:gd name="T22" fmla="*/ 2 w 58"/>
                <a:gd name="T23" fmla="*/ 38 h 58"/>
                <a:gd name="T24" fmla="*/ 6 w 58"/>
                <a:gd name="T25" fmla="*/ 48 h 58"/>
                <a:gd name="T26" fmla="*/ 12 w 58"/>
                <a:gd name="T27" fmla="*/ 52 h 58"/>
                <a:gd name="T28" fmla="*/ 16 w 58"/>
                <a:gd name="T29" fmla="*/ 54 h 58"/>
                <a:gd name="T30" fmla="*/ 16 w 58"/>
                <a:gd name="T31" fmla="*/ 54 h 58"/>
                <a:gd name="T32" fmla="*/ 22 w 58"/>
                <a:gd name="T33" fmla="*/ 56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18 h 58"/>
                <a:gd name="T52" fmla="*/ 50 w 58"/>
                <a:gd name="T53" fmla="*/ 8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8"/>
                  </a:lnTo>
                  <a:lnTo>
                    <a:pt x="6" y="48"/>
                  </a:lnTo>
                  <a:lnTo>
                    <a:pt x="12" y="52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22" y="56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18"/>
                  </a:lnTo>
                  <a:lnTo>
                    <a:pt x="50" y="8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5" name="Freeform 184"/>
            <p:cNvSpPr>
              <a:spLocks/>
            </p:cNvSpPr>
            <p:nvPr/>
          </p:nvSpPr>
          <p:spPr bwMode="auto">
            <a:xfrm>
              <a:off x="6967538" y="175418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18 w 58"/>
                <a:gd name="T9" fmla="*/ 2 h 58"/>
                <a:gd name="T10" fmla="*/ 10 w 58"/>
                <a:gd name="T11" fmla="*/ 6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0 w 58"/>
                <a:gd name="T23" fmla="*/ 38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4 w 58"/>
                <a:gd name="T43" fmla="*/ 42 h 58"/>
                <a:gd name="T44" fmla="*/ 54 w 58"/>
                <a:gd name="T45" fmla="*/ 42 h 58"/>
                <a:gd name="T46" fmla="*/ 56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8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6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6" name="Freeform 185"/>
            <p:cNvSpPr>
              <a:spLocks/>
            </p:cNvSpPr>
            <p:nvPr/>
          </p:nvSpPr>
          <p:spPr bwMode="auto">
            <a:xfrm>
              <a:off x="6319838" y="1801813"/>
              <a:ext cx="95250" cy="92075"/>
            </a:xfrm>
            <a:custGeom>
              <a:avLst/>
              <a:gdLst>
                <a:gd name="T0" fmla="*/ 42 w 60"/>
                <a:gd name="T1" fmla="*/ 2 h 58"/>
                <a:gd name="T2" fmla="*/ 42 w 60"/>
                <a:gd name="T3" fmla="*/ 2 h 58"/>
                <a:gd name="T4" fmla="*/ 38 w 60"/>
                <a:gd name="T5" fmla="*/ 0 h 58"/>
                <a:gd name="T6" fmla="*/ 32 w 60"/>
                <a:gd name="T7" fmla="*/ 0 h 58"/>
                <a:gd name="T8" fmla="*/ 20 w 60"/>
                <a:gd name="T9" fmla="*/ 2 h 58"/>
                <a:gd name="T10" fmla="*/ 10 w 60"/>
                <a:gd name="T11" fmla="*/ 8 h 58"/>
                <a:gd name="T12" fmla="*/ 6 w 60"/>
                <a:gd name="T13" fmla="*/ 12 h 58"/>
                <a:gd name="T14" fmla="*/ 4 w 60"/>
                <a:gd name="T15" fmla="*/ 16 h 58"/>
                <a:gd name="T16" fmla="*/ 4 w 60"/>
                <a:gd name="T17" fmla="*/ 16 h 58"/>
                <a:gd name="T18" fmla="*/ 2 w 60"/>
                <a:gd name="T19" fmla="*/ 22 h 58"/>
                <a:gd name="T20" fmla="*/ 0 w 60"/>
                <a:gd name="T21" fmla="*/ 28 h 58"/>
                <a:gd name="T22" fmla="*/ 2 w 60"/>
                <a:gd name="T23" fmla="*/ 38 h 58"/>
                <a:gd name="T24" fmla="*/ 8 w 60"/>
                <a:gd name="T25" fmla="*/ 48 h 58"/>
                <a:gd name="T26" fmla="*/ 12 w 60"/>
                <a:gd name="T27" fmla="*/ 52 h 58"/>
                <a:gd name="T28" fmla="*/ 18 w 60"/>
                <a:gd name="T29" fmla="*/ 56 h 58"/>
                <a:gd name="T30" fmla="*/ 18 w 60"/>
                <a:gd name="T31" fmla="*/ 56 h 58"/>
                <a:gd name="T32" fmla="*/ 22 w 60"/>
                <a:gd name="T33" fmla="*/ 58 h 58"/>
                <a:gd name="T34" fmla="*/ 28 w 60"/>
                <a:gd name="T35" fmla="*/ 58 h 58"/>
                <a:gd name="T36" fmla="*/ 40 w 60"/>
                <a:gd name="T37" fmla="*/ 56 h 58"/>
                <a:gd name="T38" fmla="*/ 50 w 60"/>
                <a:gd name="T39" fmla="*/ 52 h 58"/>
                <a:gd name="T40" fmla="*/ 54 w 60"/>
                <a:gd name="T41" fmla="*/ 48 h 58"/>
                <a:gd name="T42" fmla="*/ 56 w 60"/>
                <a:gd name="T43" fmla="*/ 42 h 58"/>
                <a:gd name="T44" fmla="*/ 56 w 60"/>
                <a:gd name="T45" fmla="*/ 42 h 58"/>
                <a:gd name="T46" fmla="*/ 58 w 60"/>
                <a:gd name="T47" fmla="*/ 36 h 58"/>
                <a:gd name="T48" fmla="*/ 60 w 60"/>
                <a:gd name="T49" fmla="*/ 30 h 58"/>
                <a:gd name="T50" fmla="*/ 58 w 60"/>
                <a:gd name="T51" fmla="*/ 20 h 58"/>
                <a:gd name="T52" fmla="*/ 52 w 60"/>
                <a:gd name="T53" fmla="*/ 10 h 58"/>
                <a:gd name="T54" fmla="*/ 48 w 60"/>
                <a:gd name="T55" fmla="*/ 6 h 58"/>
                <a:gd name="T56" fmla="*/ 42 w 60"/>
                <a:gd name="T57" fmla="*/ 2 h 58"/>
                <a:gd name="T58" fmla="*/ 42 w 60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8">
                  <a:moveTo>
                    <a:pt x="42" y="2"/>
                  </a:moveTo>
                  <a:lnTo>
                    <a:pt x="42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40" y="56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7" name="Freeform 186"/>
            <p:cNvSpPr>
              <a:spLocks/>
            </p:cNvSpPr>
            <p:nvPr/>
          </p:nvSpPr>
          <p:spPr bwMode="auto">
            <a:xfrm>
              <a:off x="6040438" y="23860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6 h 58"/>
                <a:gd name="T22" fmla="*/ 2 w 58"/>
                <a:gd name="T23" fmla="*/ 38 h 58"/>
                <a:gd name="T24" fmla="*/ 6 w 58"/>
                <a:gd name="T25" fmla="*/ 48 h 58"/>
                <a:gd name="T26" fmla="*/ 12 w 58"/>
                <a:gd name="T27" fmla="*/ 52 h 58"/>
                <a:gd name="T28" fmla="*/ 16 w 58"/>
                <a:gd name="T29" fmla="*/ 54 h 58"/>
                <a:gd name="T30" fmla="*/ 16 w 58"/>
                <a:gd name="T31" fmla="*/ 54 h 58"/>
                <a:gd name="T32" fmla="*/ 22 w 58"/>
                <a:gd name="T33" fmla="*/ 56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18 h 58"/>
                <a:gd name="T52" fmla="*/ 50 w 58"/>
                <a:gd name="T53" fmla="*/ 8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8"/>
                  </a:lnTo>
                  <a:lnTo>
                    <a:pt x="6" y="48"/>
                  </a:lnTo>
                  <a:lnTo>
                    <a:pt x="12" y="52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22" y="56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18"/>
                  </a:lnTo>
                  <a:lnTo>
                    <a:pt x="50" y="8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8" name="Freeform 187"/>
            <p:cNvSpPr>
              <a:spLocks/>
            </p:cNvSpPr>
            <p:nvPr/>
          </p:nvSpPr>
          <p:spPr bwMode="auto">
            <a:xfrm>
              <a:off x="6402388" y="2919413"/>
              <a:ext cx="95250" cy="92075"/>
            </a:xfrm>
            <a:custGeom>
              <a:avLst/>
              <a:gdLst>
                <a:gd name="T0" fmla="*/ 44 w 60"/>
                <a:gd name="T1" fmla="*/ 2 h 58"/>
                <a:gd name="T2" fmla="*/ 44 w 60"/>
                <a:gd name="T3" fmla="*/ 2 h 58"/>
                <a:gd name="T4" fmla="*/ 38 w 60"/>
                <a:gd name="T5" fmla="*/ 0 h 58"/>
                <a:gd name="T6" fmla="*/ 32 w 60"/>
                <a:gd name="T7" fmla="*/ 0 h 58"/>
                <a:gd name="T8" fmla="*/ 20 w 60"/>
                <a:gd name="T9" fmla="*/ 2 h 58"/>
                <a:gd name="T10" fmla="*/ 10 w 60"/>
                <a:gd name="T11" fmla="*/ 8 h 58"/>
                <a:gd name="T12" fmla="*/ 6 w 60"/>
                <a:gd name="T13" fmla="*/ 12 h 58"/>
                <a:gd name="T14" fmla="*/ 4 w 60"/>
                <a:gd name="T15" fmla="*/ 16 h 58"/>
                <a:gd name="T16" fmla="*/ 4 w 60"/>
                <a:gd name="T17" fmla="*/ 16 h 58"/>
                <a:gd name="T18" fmla="*/ 2 w 60"/>
                <a:gd name="T19" fmla="*/ 22 h 58"/>
                <a:gd name="T20" fmla="*/ 0 w 60"/>
                <a:gd name="T21" fmla="*/ 28 h 58"/>
                <a:gd name="T22" fmla="*/ 2 w 60"/>
                <a:gd name="T23" fmla="*/ 40 h 58"/>
                <a:gd name="T24" fmla="*/ 8 w 60"/>
                <a:gd name="T25" fmla="*/ 48 h 58"/>
                <a:gd name="T26" fmla="*/ 12 w 60"/>
                <a:gd name="T27" fmla="*/ 52 h 58"/>
                <a:gd name="T28" fmla="*/ 18 w 60"/>
                <a:gd name="T29" fmla="*/ 56 h 58"/>
                <a:gd name="T30" fmla="*/ 18 w 60"/>
                <a:gd name="T31" fmla="*/ 56 h 58"/>
                <a:gd name="T32" fmla="*/ 24 w 60"/>
                <a:gd name="T33" fmla="*/ 58 h 58"/>
                <a:gd name="T34" fmla="*/ 28 w 60"/>
                <a:gd name="T35" fmla="*/ 58 h 58"/>
                <a:gd name="T36" fmla="*/ 40 w 60"/>
                <a:gd name="T37" fmla="*/ 58 h 58"/>
                <a:gd name="T38" fmla="*/ 50 w 60"/>
                <a:gd name="T39" fmla="*/ 52 h 58"/>
                <a:gd name="T40" fmla="*/ 54 w 60"/>
                <a:gd name="T41" fmla="*/ 48 h 58"/>
                <a:gd name="T42" fmla="*/ 56 w 60"/>
                <a:gd name="T43" fmla="*/ 42 h 58"/>
                <a:gd name="T44" fmla="*/ 56 w 60"/>
                <a:gd name="T45" fmla="*/ 42 h 58"/>
                <a:gd name="T46" fmla="*/ 58 w 60"/>
                <a:gd name="T47" fmla="*/ 36 h 58"/>
                <a:gd name="T48" fmla="*/ 60 w 60"/>
                <a:gd name="T49" fmla="*/ 30 h 58"/>
                <a:gd name="T50" fmla="*/ 58 w 60"/>
                <a:gd name="T51" fmla="*/ 20 h 58"/>
                <a:gd name="T52" fmla="*/ 52 w 60"/>
                <a:gd name="T53" fmla="*/ 10 h 58"/>
                <a:gd name="T54" fmla="*/ 48 w 60"/>
                <a:gd name="T55" fmla="*/ 6 h 58"/>
                <a:gd name="T56" fmla="*/ 44 w 60"/>
                <a:gd name="T57" fmla="*/ 2 h 58"/>
                <a:gd name="T58" fmla="*/ 44 w 60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8">
                  <a:moveTo>
                    <a:pt x="44" y="2"/>
                  </a:move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4" y="58"/>
                  </a:lnTo>
                  <a:lnTo>
                    <a:pt x="28" y="58"/>
                  </a:lnTo>
                  <a:lnTo>
                    <a:pt x="40" y="58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9" name="Freeform 188"/>
            <p:cNvSpPr>
              <a:spLocks/>
            </p:cNvSpPr>
            <p:nvPr/>
          </p:nvSpPr>
          <p:spPr bwMode="auto">
            <a:xfrm>
              <a:off x="7129463" y="2884488"/>
              <a:ext cx="12700" cy="66675"/>
            </a:xfrm>
            <a:custGeom>
              <a:avLst/>
              <a:gdLst>
                <a:gd name="T0" fmla="*/ 0 w 8"/>
                <a:gd name="T1" fmla="*/ 0 h 42"/>
                <a:gd name="T2" fmla="*/ 0 w 8"/>
                <a:gd name="T3" fmla="*/ 42 h 42"/>
                <a:gd name="T4" fmla="*/ 0 w 8"/>
                <a:gd name="T5" fmla="*/ 42 h 42"/>
                <a:gd name="T6" fmla="*/ 6 w 8"/>
                <a:gd name="T7" fmla="*/ 34 h 42"/>
                <a:gd name="T8" fmla="*/ 6 w 8"/>
                <a:gd name="T9" fmla="*/ 34 h 42"/>
                <a:gd name="T10" fmla="*/ 8 w 8"/>
                <a:gd name="T11" fmla="*/ 26 h 42"/>
                <a:gd name="T12" fmla="*/ 8 w 8"/>
                <a:gd name="T13" fmla="*/ 16 h 42"/>
                <a:gd name="T14" fmla="*/ 6 w 8"/>
                <a:gd name="T15" fmla="*/ 8 h 42"/>
                <a:gd name="T16" fmla="*/ 0 w 8"/>
                <a:gd name="T17" fmla="*/ 0 h 42"/>
                <a:gd name="T18" fmla="*/ 0 w 8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42">
                  <a:moveTo>
                    <a:pt x="0" y="0"/>
                  </a:moveTo>
                  <a:lnTo>
                    <a:pt x="0" y="42"/>
                  </a:lnTo>
                  <a:lnTo>
                    <a:pt x="0" y="42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8" y="26"/>
                  </a:lnTo>
                  <a:lnTo>
                    <a:pt x="8" y="16"/>
                  </a:lnTo>
                  <a:lnTo>
                    <a:pt x="6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0" name="Freeform 189"/>
            <p:cNvSpPr>
              <a:spLocks/>
            </p:cNvSpPr>
            <p:nvPr/>
          </p:nvSpPr>
          <p:spPr bwMode="auto">
            <a:xfrm>
              <a:off x="7050088" y="2871788"/>
              <a:ext cx="79375" cy="92075"/>
            </a:xfrm>
            <a:custGeom>
              <a:avLst/>
              <a:gdLst>
                <a:gd name="T0" fmla="*/ 42 w 50"/>
                <a:gd name="T1" fmla="*/ 2 h 58"/>
                <a:gd name="T2" fmla="*/ 42 w 50"/>
                <a:gd name="T3" fmla="*/ 2 h 58"/>
                <a:gd name="T4" fmla="*/ 36 w 50"/>
                <a:gd name="T5" fmla="*/ 0 h 58"/>
                <a:gd name="T6" fmla="*/ 30 w 50"/>
                <a:gd name="T7" fmla="*/ 0 h 58"/>
                <a:gd name="T8" fmla="*/ 20 w 50"/>
                <a:gd name="T9" fmla="*/ 2 h 58"/>
                <a:gd name="T10" fmla="*/ 10 w 50"/>
                <a:gd name="T11" fmla="*/ 8 h 58"/>
                <a:gd name="T12" fmla="*/ 6 w 50"/>
                <a:gd name="T13" fmla="*/ 12 h 58"/>
                <a:gd name="T14" fmla="*/ 2 w 50"/>
                <a:gd name="T15" fmla="*/ 16 h 58"/>
                <a:gd name="T16" fmla="*/ 2 w 50"/>
                <a:gd name="T17" fmla="*/ 16 h 58"/>
                <a:gd name="T18" fmla="*/ 0 w 50"/>
                <a:gd name="T19" fmla="*/ 22 h 58"/>
                <a:gd name="T20" fmla="*/ 0 w 50"/>
                <a:gd name="T21" fmla="*/ 28 h 58"/>
                <a:gd name="T22" fmla="*/ 2 w 50"/>
                <a:gd name="T23" fmla="*/ 38 h 58"/>
                <a:gd name="T24" fmla="*/ 6 w 50"/>
                <a:gd name="T25" fmla="*/ 48 h 58"/>
                <a:gd name="T26" fmla="*/ 12 w 50"/>
                <a:gd name="T27" fmla="*/ 52 h 58"/>
                <a:gd name="T28" fmla="*/ 16 w 50"/>
                <a:gd name="T29" fmla="*/ 56 h 58"/>
                <a:gd name="T30" fmla="*/ 16 w 50"/>
                <a:gd name="T31" fmla="*/ 56 h 58"/>
                <a:gd name="T32" fmla="*/ 26 w 50"/>
                <a:gd name="T33" fmla="*/ 58 h 58"/>
                <a:gd name="T34" fmla="*/ 34 w 50"/>
                <a:gd name="T35" fmla="*/ 58 h 58"/>
                <a:gd name="T36" fmla="*/ 42 w 50"/>
                <a:gd name="T37" fmla="*/ 54 h 58"/>
                <a:gd name="T38" fmla="*/ 50 w 50"/>
                <a:gd name="T39" fmla="*/ 50 h 58"/>
                <a:gd name="T40" fmla="*/ 50 w 50"/>
                <a:gd name="T41" fmla="*/ 8 h 58"/>
                <a:gd name="T42" fmla="*/ 50 w 50"/>
                <a:gd name="T43" fmla="*/ 8 h 58"/>
                <a:gd name="T44" fmla="*/ 42 w 50"/>
                <a:gd name="T45" fmla="*/ 2 h 58"/>
                <a:gd name="T46" fmla="*/ 42 w 50"/>
                <a:gd name="T4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0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6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6" y="58"/>
                  </a:lnTo>
                  <a:lnTo>
                    <a:pt x="34" y="58"/>
                  </a:lnTo>
                  <a:lnTo>
                    <a:pt x="42" y="54"/>
                  </a:lnTo>
                  <a:lnTo>
                    <a:pt x="50" y="50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1" name="Freeform 190"/>
            <p:cNvSpPr>
              <a:spLocks/>
            </p:cNvSpPr>
            <p:nvPr/>
          </p:nvSpPr>
          <p:spPr bwMode="auto">
            <a:xfrm>
              <a:off x="7129463" y="2884488"/>
              <a:ext cx="12700" cy="66675"/>
            </a:xfrm>
            <a:custGeom>
              <a:avLst/>
              <a:gdLst>
                <a:gd name="T0" fmla="*/ 0 w 8"/>
                <a:gd name="T1" fmla="*/ 0 h 42"/>
                <a:gd name="T2" fmla="*/ 0 w 8"/>
                <a:gd name="T3" fmla="*/ 42 h 42"/>
                <a:gd name="T4" fmla="*/ 0 w 8"/>
                <a:gd name="T5" fmla="*/ 42 h 42"/>
                <a:gd name="T6" fmla="*/ 6 w 8"/>
                <a:gd name="T7" fmla="*/ 34 h 42"/>
                <a:gd name="T8" fmla="*/ 6 w 8"/>
                <a:gd name="T9" fmla="*/ 34 h 42"/>
                <a:gd name="T10" fmla="*/ 8 w 8"/>
                <a:gd name="T11" fmla="*/ 26 h 42"/>
                <a:gd name="T12" fmla="*/ 8 w 8"/>
                <a:gd name="T13" fmla="*/ 16 h 42"/>
                <a:gd name="T14" fmla="*/ 6 w 8"/>
                <a:gd name="T15" fmla="*/ 8 h 42"/>
                <a:gd name="T16" fmla="*/ 0 w 8"/>
                <a:gd name="T17" fmla="*/ 0 h 42"/>
                <a:gd name="T18" fmla="*/ 0 w 8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42">
                  <a:moveTo>
                    <a:pt x="0" y="0"/>
                  </a:moveTo>
                  <a:lnTo>
                    <a:pt x="0" y="42"/>
                  </a:lnTo>
                  <a:lnTo>
                    <a:pt x="0" y="42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8" y="26"/>
                  </a:lnTo>
                  <a:lnTo>
                    <a:pt x="8" y="16"/>
                  </a:lnTo>
                  <a:lnTo>
                    <a:pt x="6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2" name="Freeform 191"/>
            <p:cNvSpPr>
              <a:spLocks/>
            </p:cNvSpPr>
            <p:nvPr/>
          </p:nvSpPr>
          <p:spPr bwMode="auto">
            <a:xfrm>
              <a:off x="7050088" y="2871788"/>
              <a:ext cx="79375" cy="92075"/>
            </a:xfrm>
            <a:custGeom>
              <a:avLst/>
              <a:gdLst>
                <a:gd name="T0" fmla="*/ 42 w 50"/>
                <a:gd name="T1" fmla="*/ 2 h 58"/>
                <a:gd name="T2" fmla="*/ 42 w 50"/>
                <a:gd name="T3" fmla="*/ 2 h 58"/>
                <a:gd name="T4" fmla="*/ 36 w 50"/>
                <a:gd name="T5" fmla="*/ 0 h 58"/>
                <a:gd name="T6" fmla="*/ 30 w 50"/>
                <a:gd name="T7" fmla="*/ 0 h 58"/>
                <a:gd name="T8" fmla="*/ 20 w 50"/>
                <a:gd name="T9" fmla="*/ 2 h 58"/>
                <a:gd name="T10" fmla="*/ 10 w 50"/>
                <a:gd name="T11" fmla="*/ 8 h 58"/>
                <a:gd name="T12" fmla="*/ 6 w 50"/>
                <a:gd name="T13" fmla="*/ 12 h 58"/>
                <a:gd name="T14" fmla="*/ 2 w 50"/>
                <a:gd name="T15" fmla="*/ 16 h 58"/>
                <a:gd name="T16" fmla="*/ 2 w 50"/>
                <a:gd name="T17" fmla="*/ 16 h 58"/>
                <a:gd name="T18" fmla="*/ 0 w 50"/>
                <a:gd name="T19" fmla="*/ 22 h 58"/>
                <a:gd name="T20" fmla="*/ 0 w 50"/>
                <a:gd name="T21" fmla="*/ 28 h 58"/>
                <a:gd name="T22" fmla="*/ 2 w 50"/>
                <a:gd name="T23" fmla="*/ 38 h 58"/>
                <a:gd name="T24" fmla="*/ 6 w 50"/>
                <a:gd name="T25" fmla="*/ 48 h 58"/>
                <a:gd name="T26" fmla="*/ 12 w 50"/>
                <a:gd name="T27" fmla="*/ 52 h 58"/>
                <a:gd name="T28" fmla="*/ 16 w 50"/>
                <a:gd name="T29" fmla="*/ 56 h 58"/>
                <a:gd name="T30" fmla="*/ 16 w 50"/>
                <a:gd name="T31" fmla="*/ 56 h 58"/>
                <a:gd name="T32" fmla="*/ 26 w 50"/>
                <a:gd name="T33" fmla="*/ 58 h 58"/>
                <a:gd name="T34" fmla="*/ 34 w 50"/>
                <a:gd name="T35" fmla="*/ 58 h 58"/>
                <a:gd name="T36" fmla="*/ 42 w 50"/>
                <a:gd name="T37" fmla="*/ 54 h 58"/>
                <a:gd name="T38" fmla="*/ 50 w 50"/>
                <a:gd name="T39" fmla="*/ 50 h 58"/>
                <a:gd name="T40" fmla="*/ 50 w 50"/>
                <a:gd name="T41" fmla="*/ 8 h 58"/>
                <a:gd name="T42" fmla="*/ 50 w 50"/>
                <a:gd name="T43" fmla="*/ 8 h 58"/>
                <a:gd name="T44" fmla="*/ 42 w 50"/>
                <a:gd name="T45" fmla="*/ 2 h 58"/>
                <a:gd name="T46" fmla="*/ 42 w 50"/>
                <a:gd name="T4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0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6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6" y="58"/>
                  </a:lnTo>
                  <a:lnTo>
                    <a:pt x="34" y="58"/>
                  </a:lnTo>
                  <a:lnTo>
                    <a:pt x="42" y="54"/>
                  </a:lnTo>
                  <a:lnTo>
                    <a:pt x="50" y="50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3" name="Freeform 192"/>
            <p:cNvSpPr>
              <a:spLocks/>
            </p:cNvSpPr>
            <p:nvPr/>
          </p:nvSpPr>
          <p:spPr bwMode="auto">
            <a:xfrm>
              <a:off x="6319838" y="1801813"/>
              <a:ext cx="95250" cy="92075"/>
            </a:xfrm>
            <a:custGeom>
              <a:avLst/>
              <a:gdLst>
                <a:gd name="T0" fmla="*/ 42 w 60"/>
                <a:gd name="T1" fmla="*/ 2 h 58"/>
                <a:gd name="T2" fmla="*/ 42 w 60"/>
                <a:gd name="T3" fmla="*/ 2 h 58"/>
                <a:gd name="T4" fmla="*/ 38 w 60"/>
                <a:gd name="T5" fmla="*/ 0 h 58"/>
                <a:gd name="T6" fmla="*/ 32 w 60"/>
                <a:gd name="T7" fmla="*/ 0 h 58"/>
                <a:gd name="T8" fmla="*/ 20 w 60"/>
                <a:gd name="T9" fmla="*/ 2 h 58"/>
                <a:gd name="T10" fmla="*/ 10 w 60"/>
                <a:gd name="T11" fmla="*/ 8 h 58"/>
                <a:gd name="T12" fmla="*/ 6 w 60"/>
                <a:gd name="T13" fmla="*/ 12 h 58"/>
                <a:gd name="T14" fmla="*/ 4 w 60"/>
                <a:gd name="T15" fmla="*/ 16 h 58"/>
                <a:gd name="T16" fmla="*/ 4 w 60"/>
                <a:gd name="T17" fmla="*/ 16 h 58"/>
                <a:gd name="T18" fmla="*/ 2 w 60"/>
                <a:gd name="T19" fmla="*/ 22 h 58"/>
                <a:gd name="T20" fmla="*/ 0 w 60"/>
                <a:gd name="T21" fmla="*/ 28 h 58"/>
                <a:gd name="T22" fmla="*/ 2 w 60"/>
                <a:gd name="T23" fmla="*/ 38 h 58"/>
                <a:gd name="T24" fmla="*/ 8 w 60"/>
                <a:gd name="T25" fmla="*/ 48 h 58"/>
                <a:gd name="T26" fmla="*/ 12 w 60"/>
                <a:gd name="T27" fmla="*/ 52 h 58"/>
                <a:gd name="T28" fmla="*/ 18 w 60"/>
                <a:gd name="T29" fmla="*/ 56 h 58"/>
                <a:gd name="T30" fmla="*/ 18 w 60"/>
                <a:gd name="T31" fmla="*/ 56 h 58"/>
                <a:gd name="T32" fmla="*/ 22 w 60"/>
                <a:gd name="T33" fmla="*/ 58 h 58"/>
                <a:gd name="T34" fmla="*/ 28 w 60"/>
                <a:gd name="T35" fmla="*/ 58 h 58"/>
                <a:gd name="T36" fmla="*/ 40 w 60"/>
                <a:gd name="T37" fmla="*/ 56 h 58"/>
                <a:gd name="T38" fmla="*/ 50 w 60"/>
                <a:gd name="T39" fmla="*/ 52 h 58"/>
                <a:gd name="T40" fmla="*/ 54 w 60"/>
                <a:gd name="T41" fmla="*/ 48 h 58"/>
                <a:gd name="T42" fmla="*/ 56 w 60"/>
                <a:gd name="T43" fmla="*/ 42 h 58"/>
                <a:gd name="T44" fmla="*/ 56 w 60"/>
                <a:gd name="T45" fmla="*/ 42 h 58"/>
                <a:gd name="T46" fmla="*/ 58 w 60"/>
                <a:gd name="T47" fmla="*/ 36 h 58"/>
                <a:gd name="T48" fmla="*/ 60 w 60"/>
                <a:gd name="T49" fmla="*/ 30 h 58"/>
                <a:gd name="T50" fmla="*/ 58 w 60"/>
                <a:gd name="T51" fmla="*/ 20 h 58"/>
                <a:gd name="T52" fmla="*/ 52 w 60"/>
                <a:gd name="T53" fmla="*/ 10 h 58"/>
                <a:gd name="T54" fmla="*/ 48 w 60"/>
                <a:gd name="T55" fmla="*/ 6 h 58"/>
                <a:gd name="T56" fmla="*/ 42 w 60"/>
                <a:gd name="T57" fmla="*/ 2 h 58"/>
                <a:gd name="T58" fmla="*/ 42 w 60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8">
                  <a:moveTo>
                    <a:pt x="42" y="2"/>
                  </a:moveTo>
                  <a:lnTo>
                    <a:pt x="42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40" y="56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4" name="Freeform 193"/>
            <p:cNvSpPr>
              <a:spLocks/>
            </p:cNvSpPr>
            <p:nvPr/>
          </p:nvSpPr>
          <p:spPr bwMode="auto">
            <a:xfrm>
              <a:off x="6967538" y="175418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18 w 58"/>
                <a:gd name="T9" fmla="*/ 2 h 58"/>
                <a:gd name="T10" fmla="*/ 10 w 58"/>
                <a:gd name="T11" fmla="*/ 6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0 w 58"/>
                <a:gd name="T23" fmla="*/ 38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4 w 58"/>
                <a:gd name="T43" fmla="*/ 42 h 58"/>
                <a:gd name="T44" fmla="*/ 54 w 58"/>
                <a:gd name="T45" fmla="*/ 42 h 58"/>
                <a:gd name="T46" fmla="*/ 56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8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6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5" name="Freeform 194"/>
            <p:cNvSpPr>
              <a:spLocks/>
            </p:cNvSpPr>
            <p:nvPr/>
          </p:nvSpPr>
          <p:spPr bwMode="auto">
            <a:xfrm>
              <a:off x="6967538" y="175418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18 w 58"/>
                <a:gd name="T9" fmla="*/ 2 h 58"/>
                <a:gd name="T10" fmla="*/ 10 w 58"/>
                <a:gd name="T11" fmla="*/ 6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0 w 58"/>
                <a:gd name="T23" fmla="*/ 38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4 w 58"/>
                <a:gd name="T43" fmla="*/ 42 h 58"/>
                <a:gd name="T44" fmla="*/ 54 w 58"/>
                <a:gd name="T45" fmla="*/ 42 h 58"/>
                <a:gd name="T46" fmla="*/ 56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8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6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96" name="Rectangle 199"/>
          <p:cNvSpPr>
            <a:spLocks noChangeArrowheads="1"/>
          </p:cNvSpPr>
          <p:nvPr userDrawn="1"/>
        </p:nvSpPr>
        <p:spPr bwMode="auto">
          <a:xfrm>
            <a:off x="0" y="0"/>
            <a:ext cx="9144000" cy="1609725"/>
          </a:xfrm>
          <a:prstGeom prst="rect">
            <a:avLst/>
          </a:prstGeom>
          <a:solidFill>
            <a:srgbClr val="335359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7" name="Freeform 208"/>
          <p:cNvSpPr>
            <a:spLocks noEditPoints="1"/>
          </p:cNvSpPr>
          <p:nvPr userDrawn="1"/>
        </p:nvSpPr>
        <p:spPr bwMode="auto">
          <a:xfrm>
            <a:off x="2354263" y="1211263"/>
            <a:ext cx="147637" cy="168275"/>
          </a:xfrm>
          <a:custGeom>
            <a:avLst/>
            <a:gdLst>
              <a:gd name="T0" fmla="*/ 82 w 110"/>
              <a:gd name="T1" fmla="*/ 108 h 126"/>
              <a:gd name="T2" fmla="*/ 76 w 110"/>
              <a:gd name="T3" fmla="*/ 116 h 126"/>
              <a:gd name="T4" fmla="*/ 56 w 110"/>
              <a:gd name="T5" fmla="*/ 126 h 126"/>
              <a:gd name="T6" fmla="*/ 44 w 110"/>
              <a:gd name="T7" fmla="*/ 126 h 126"/>
              <a:gd name="T8" fmla="*/ 26 w 110"/>
              <a:gd name="T9" fmla="*/ 124 h 126"/>
              <a:gd name="T10" fmla="*/ 12 w 110"/>
              <a:gd name="T11" fmla="*/ 116 h 126"/>
              <a:gd name="T12" fmla="*/ 2 w 110"/>
              <a:gd name="T13" fmla="*/ 104 h 126"/>
              <a:gd name="T14" fmla="*/ 0 w 110"/>
              <a:gd name="T15" fmla="*/ 88 h 126"/>
              <a:gd name="T16" fmla="*/ 0 w 110"/>
              <a:gd name="T17" fmla="*/ 88 h 126"/>
              <a:gd name="T18" fmla="*/ 4 w 110"/>
              <a:gd name="T19" fmla="*/ 70 h 126"/>
              <a:gd name="T20" fmla="*/ 14 w 110"/>
              <a:gd name="T21" fmla="*/ 58 h 126"/>
              <a:gd name="T22" fmla="*/ 30 w 110"/>
              <a:gd name="T23" fmla="*/ 50 h 126"/>
              <a:gd name="T24" fmla="*/ 50 w 110"/>
              <a:gd name="T25" fmla="*/ 48 h 126"/>
              <a:gd name="T26" fmla="*/ 68 w 110"/>
              <a:gd name="T27" fmla="*/ 50 h 126"/>
              <a:gd name="T28" fmla="*/ 82 w 110"/>
              <a:gd name="T29" fmla="*/ 50 h 126"/>
              <a:gd name="T30" fmla="*/ 80 w 110"/>
              <a:gd name="T31" fmla="*/ 40 h 126"/>
              <a:gd name="T32" fmla="*/ 76 w 110"/>
              <a:gd name="T33" fmla="*/ 32 h 126"/>
              <a:gd name="T34" fmla="*/ 52 w 110"/>
              <a:gd name="T35" fmla="*/ 24 h 126"/>
              <a:gd name="T36" fmla="*/ 34 w 110"/>
              <a:gd name="T37" fmla="*/ 26 h 126"/>
              <a:gd name="T38" fmla="*/ 10 w 110"/>
              <a:gd name="T39" fmla="*/ 10 h 126"/>
              <a:gd name="T40" fmla="*/ 30 w 110"/>
              <a:gd name="T41" fmla="*/ 2 h 126"/>
              <a:gd name="T42" fmla="*/ 56 w 110"/>
              <a:gd name="T43" fmla="*/ 0 h 126"/>
              <a:gd name="T44" fmla="*/ 70 w 110"/>
              <a:gd name="T45" fmla="*/ 0 h 126"/>
              <a:gd name="T46" fmla="*/ 90 w 110"/>
              <a:gd name="T47" fmla="*/ 8 h 126"/>
              <a:gd name="T48" fmla="*/ 104 w 110"/>
              <a:gd name="T49" fmla="*/ 20 h 126"/>
              <a:gd name="T50" fmla="*/ 110 w 110"/>
              <a:gd name="T51" fmla="*/ 40 h 126"/>
              <a:gd name="T52" fmla="*/ 110 w 110"/>
              <a:gd name="T53" fmla="*/ 124 h 126"/>
              <a:gd name="T54" fmla="*/ 84 w 110"/>
              <a:gd name="T55" fmla="*/ 72 h 126"/>
              <a:gd name="T56" fmla="*/ 70 w 110"/>
              <a:gd name="T57" fmla="*/ 70 h 126"/>
              <a:gd name="T58" fmla="*/ 56 w 110"/>
              <a:gd name="T59" fmla="*/ 68 h 126"/>
              <a:gd name="T60" fmla="*/ 34 w 110"/>
              <a:gd name="T61" fmla="*/ 72 h 126"/>
              <a:gd name="T62" fmla="*/ 28 w 110"/>
              <a:gd name="T63" fmla="*/ 86 h 126"/>
              <a:gd name="T64" fmla="*/ 28 w 110"/>
              <a:gd name="T65" fmla="*/ 88 h 126"/>
              <a:gd name="T66" fmla="*/ 34 w 110"/>
              <a:gd name="T67" fmla="*/ 100 h 126"/>
              <a:gd name="T68" fmla="*/ 50 w 110"/>
              <a:gd name="T69" fmla="*/ 106 h 126"/>
              <a:gd name="T70" fmla="*/ 64 w 110"/>
              <a:gd name="T71" fmla="*/ 104 h 126"/>
              <a:gd name="T72" fmla="*/ 80 w 110"/>
              <a:gd name="T73" fmla="*/ 90 h 126"/>
              <a:gd name="T74" fmla="*/ 84 w 110"/>
              <a:gd name="T75" fmla="*/ 8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0" h="126">
                <a:moveTo>
                  <a:pt x="82" y="124"/>
                </a:moveTo>
                <a:lnTo>
                  <a:pt x="82" y="108"/>
                </a:lnTo>
                <a:lnTo>
                  <a:pt x="82" y="108"/>
                </a:lnTo>
                <a:lnTo>
                  <a:pt x="76" y="116"/>
                </a:lnTo>
                <a:lnTo>
                  <a:pt x="66" y="122"/>
                </a:lnTo>
                <a:lnTo>
                  <a:pt x="56" y="126"/>
                </a:lnTo>
                <a:lnTo>
                  <a:pt x="44" y="126"/>
                </a:lnTo>
                <a:lnTo>
                  <a:pt x="44" y="126"/>
                </a:lnTo>
                <a:lnTo>
                  <a:pt x="34" y="126"/>
                </a:lnTo>
                <a:lnTo>
                  <a:pt x="26" y="124"/>
                </a:lnTo>
                <a:lnTo>
                  <a:pt x="20" y="120"/>
                </a:lnTo>
                <a:lnTo>
                  <a:pt x="12" y="116"/>
                </a:lnTo>
                <a:lnTo>
                  <a:pt x="8" y="112"/>
                </a:lnTo>
                <a:lnTo>
                  <a:pt x="2" y="104"/>
                </a:lnTo>
                <a:lnTo>
                  <a:pt x="0" y="98"/>
                </a:lnTo>
                <a:lnTo>
                  <a:pt x="0" y="88"/>
                </a:lnTo>
                <a:lnTo>
                  <a:pt x="0" y="88"/>
                </a:lnTo>
                <a:lnTo>
                  <a:pt x="0" y="88"/>
                </a:lnTo>
                <a:lnTo>
                  <a:pt x="0" y="78"/>
                </a:lnTo>
                <a:lnTo>
                  <a:pt x="4" y="70"/>
                </a:lnTo>
                <a:lnTo>
                  <a:pt x="8" y="64"/>
                </a:lnTo>
                <a:lnTo>
                  <a:pt x="14" y="58"/>
                </a:lnTo>
                <a:lnTo>
                  <a:pt x="20" y="54"/>
                </a:lnTo>
                <a:lnTo>
                  <a:pt x="30" y="50"/>
                </a:lnTo>
                <a:lnTo>
                  <a:pt x="38" y="48"/>
                </a:lnTo>
                <a:lnTo>
                  <a:pt x="50" y="48"/>
                </a:lnTo>
                <a:lnTo>
                  <a:pt x="50" y="48"/>
                </a:lnTo>
                <a:lnTo>
                  <a:pt x="68" y="50"/>
                </a:lnTo>
                <a:lnTo>
                  <a:pt x="82" y="54"/>
                </a:lnTo>
                <a:lnTo>
                  <a:pt x="82" y="50"/>
                </a:lnTo>
                <a:lnTo>
                  <a:pt x="82" y="50"/>
                </a:lnTo>
                <a:lnTo>
                  <a:pt x="80" y="40"/>
                </a:lnTo>
                <a:lnTo>
                  <a:pt x="78" y="36"/>
                </a:lnTo>
                <a:lnTo>
                  <a:pt x="76" y="32"/>
                </a:lnTo>
                <a:lnTo>
                  <a:pt x="66" y="26"/>
                </a:lnTo>
                <a:lnTo>
                  <a:pt x="52" y="24"/>
                </a:lnTo>
                <a:lnTo>
                  <a:pt x="52" y="24"/>
                </a:lnTo>
                <a:lnTo>
                  <a:pt x="34" y="26"/>
                </a:lnTo>
                <a:lnTo>
                  <a:pt x="18" y="32"/>
                </a:lnTo>
                <a:lnTo>
                  <a:pt x="10" y="10"/>
                </a:lnTo>
                <a:lnTo>
                  <a:pt x="10" y="10"/>
                </a:lnTo>
                <a:lnTo>
                  <a:pt x="30" y="2"/>
                </a:lnTo>
                <a:lnTo>
                  <a:pt x="42" y="0"/>
                </a:lnTo>
                <a:lnTo>
                  <a:pt x="56" y="0"/>
                </a:lnTo>
                <a:lnTo>
                  <a:pt x="56" y="0"/>
                </a:lnTo>
                <a:lnTo>
                  <a:pt x="70" y="0"/>
                </a:lnTo>
                <a:lnTo>
                  <a:pt x="80" y="4"/>
                </a:lnTo>
                <a:lnTo>
                  <a:pt x="90" y="8"/>
                </a:lnTo>
                <a:lnTo>
                  <a:pt x="98" y="14"/>
                </a:lnTo>
                <a:lnTo>
                  <a:pt x="104" y="20"/>
                </a:lnTo>
                <a:lnTo>
                  <a:pt x="108" y="30"/>
                </a:lnTo>
                <a:lnTo>
                  <a:pt x="110" y="40"/>
                </a:lnTo>
                <a:lnTo>
                  <a:pt x="110" y="52"/>
                </a:lnTo>
                <a:lnTo>
                  <a:pt x="110" y="124"/>
                </a:lnTo>
                <a:lnTo>
                  <a:pt x="82" y="124"/>
                </a:lnTo>
                <a:close/>
                <a:moveTo>
                  <a:pt x="84" y="72"/>
                </a:moveTo>
                <a:lnTo>
                  <a:pt x="84" y="72"/>
                </a:lnTo>
                <a:lnTo>
                  <a:pt x="70" y="70"/>
                </a:lnTo>
                <a:lnTo>
                  <a:pt x="56" y="68"/>
                </a:lnTo>
                <a:lnTo>
                  <a:pt x="56" y="68"/>
                </a:lnTo>
                <a:lnTo>
                  <a:pt x="44" y="70"/>
                </a:lnTo>
                <a:lnTo>
                  <a:pt x="34" y="72"/>
                </a:lnTo>
                <a:lnTo>
                  <a:pt x="30" y="78"/>
                </a:lnTo>
                <a:lnTo>
                  <a:pt x="28" y="86"/>
                </a:lnTo>
                <a:lnTo>
                  <a:pt x="28" y="88"/>
                </a:lnTo>
                <a:lnTo>
                  <a:pt x="28" y="88"/>
                </a:lnTo>
                <a:lnTo>
                  <a:pt x="30" y="94"/>
                </a:lnTo>
                <a:lnTo>
                  <a:pt x="34" y="100"/>
                </a:lnTo>
                <a:lnTo>
                  <a:pt x="42" y="104"/>
                </a:lnTo>
                <a:lnTo>
                  <a:pt x="50" y="106"/>
                </a:lnTo>
                <a:lnTo>
                  <a:pt x="50" y="106"/>
                </a:lnTo>
                <a:lnTo>
                  <a:pt x="64" y="104"/>
                </a:lnTo>
                <a:lnTo>
                  <a:pt x="74" y="98"/>
                </a:lnTo>
                <a:lnTo>
                  <a:pt x="80" y="90"/>
                </a:lnTo>
                <a:lnTo>
                  <a:pt x="82" y="86"/>
                </a:lnTo>
                <a:lnTo>
                  <a:pt x="84" y="80"/>
                </a:lnTo>
                <a:lnTo>
                  <a:pt x="84" y="72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8" name="Freeform 209"/>
          <p:cNvSpPr>
            <a:spLocks/>
          </p:cNvSpPr>
          <p:nvPr userDrawn="1"/>
        </p:nvSpPr>
        <p:spPr bwMode="auto">
          <a:xfrm>
            <a:off x="2565400" y="1208088"/>
            <a:ext cx="147638" cy="169862"/>
          </a:xfrm>
          <a:custGeom>
            <a:avLst/>
            <a:gdLst>
              <a:gd name="T0" fmla="*/ 0 w 110"/>
              <a:gd name="T1" fmla="*/ 4 h 126"/>
              <a:gd name="T2" fmla="*/ 28 w 110"/>
              <a:gd name="T3" fmla="*/ 4 h 126"/>
              <a:gd name="T4" fmla="*/ 28 w 110"/>
              <a:gd name="T5" fmla="*/ 22 h 126"/>
              <a:gd name="T6" fmla="*/ 28 w 110"/>
              <a:gd name="T7" fmla="*/ 22 h 126"/>
              <a:gd name="T8" fmla="*/ 34 w 110"/>
              <a:gd name="T9" fmla="*/ 14 h 126"/>
              <a:gd name="T10" fmla="*/ 42 w 110"/>
              <a:gd name="T11" fmla="*/ 8 h 126"/>
              <a:gd name="T12" fmla="*/ 52 w 110"/>
              <a:gd name="T13" fmla="*/ 2 h 126"/>
              <a:gd name="T14" fmla="*/ 66 w 110"/>
              <a:gd name="T15" fmla="*/ 0 h 126"/>
              <a:gd name="T16" fmla="*/ 66 w 110"/>
              <a:gd name="T17" fmla="*/ 0 h 126"/>
              <a:gd name="T18" fmla="*/ 76 w 110"/>
              <a:gd name="T19" fmla="*/ 2 h 126"/>
              <a:gd name="T20" fmla="*/ 84 w 110"/>
              <a:gd name="T21" fmla="*/ 4 h 126"/>
              <a:gd name="T22" fmla="*/ 92 w 110"/>
              <a:gd name="T23" fmla="*/ 8 h 126"/>
              <a:gd name="T24" fmla="*/ 98 w 110"/>
              <a:gd name="T25" fmla="*/ 14 h 126"/>
              <a:gd name="T26" fmla="*/ 102 w 110"/>
              <a:gd name="T27" fmla="*/ 20 h 126"/>
              <a:gd name="T28" fmla="*/ 106 w 110"/>
              <a:gd name="T29" fmla="*/ 28 h 126"/>
              <a:gd name="T30" fmla="*/ 108 w 110"/>
              <a:gd name="T31" fmla="*/ 38 h 126"/>
              <a:gd name="T32" fmla="*/ 110 w 110"/>
              <a:gd name="T33" fmla="*/ 48 h 126"/>
              <a:gd name="T34" fmla="*/ 110 w 110"/>
              <a:gd name="T35" fmla="*/ 126 h 126"/>
              <a:gd name="T36" fmla="*/ 82 w 110"/>
              <a:gd name="T37" fmla="*/ 126 h 126"/>
              <a:gd name="T38" fmla="*/ 82 w 110"/>
              <a:gd name="T39" fmla="*/ 56 h 126"/>
              <a:gd name="T40" fmla="*/ 82 w 110"/>
              <a:gd name="T41" fmla="*/ 56 h 126"/>
              <a:gd name="T42" fmla="*/ 80 w 110"/>
              <a:gd name="T43" fmla="*/ 44 h 126"/>
              <a:gd name="T44" fmla="*/ 74 w 110"/>
              <a:gd name="T45" fmla="*/ 34 h 126"/>
              <a:gd name="T46" fmla="*/ 66 w 110"/>
              <a:gd name="T47" fmla="*/ 28 h 126"/>
              <a:gd name="T48" fmla="*/ 56 w 110"/>
              <a:gd name="T49" fmla="*/ 26 h 126"/>
              <a:gd name="T50" fmla="*/ 56 w 110"/>
              <a:gd name="T51" fmla="*/ 26 h 126"/>
              <a:gd name="T52" fmla="*/ 44 w 110"/>
              <a:gd name="T53" fmla="*/ 28 h 126"/>
              <a:gd name="T54" fmla="*/ 36 w 110"/>
              <a:gd name="T55" fmla="*/ 34 h 126"/>
              <a:gd name="T56" fmla="*/ 30 w 110"/>
              <a:gd name="T57" fmla="*/ 44 h 126"/>
              <a:gd name="T58" fmla="*/ 28 w 110"/>
              <a:gd name="T59" fmla="*/ 56 h 126"/>
              <a:gd name="T60" fmla="*/ 28 w 110"/>
              <a:gd name="T61" fmla="*/ 126 h 126"/>
              <a:gd name="T62" fmla="*/ 0 w 110"/>
              <a:gd name="T63" fmla="*/ 126 h 126"/>
              <a:gd name="T64" fmla="*/ 0 w 110"/>
              <a:gd name="T65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0" h="126">
                <a:moveTo>
                  <a:pt x="0" y="4"/>
                </a:moveTo>
                <a:lnTo>
                  <a:pt x="28" y="4"/>
                </a:lnTo>
                <a:lnTo>
                  <a:pt x="28" y="22"/>
                </a:lnTo>
                <a:lnTo>
                  <a:pt x="28" y="22"/>
                </a:lnTo>
                <a:lnTo>
                  <a:pt x="34" y="14"/>
                </a:lnTo>
                <a:lnTo>
                  <a:pt x="42" y="8"/>
                </a:lnTo>
                <a:lnTo>
                  <a:pt x="52" y="2"/>
                </a:lnTo>
                <a:lnTo>
                  <a:pt x="66" y="0"/>
                </a:lnTo>
                <a:lnTo>
                  <a:pt x="66" y="0"/>
                </a:lnTo>
                <a:lnTo>
                  <a:pt x="76" y="2"/>
                </a:lnTo>
                <a:lnTo>
                  <a:pt x="84" y="4"/>
                </a:lnTo>
                <a:lnTo>
                  <a:pt x="92" y="8"/>
                </a:lnTo>
                <a:lnTo>
                  <a:pt x="98" y="14"/>
                </a:lnTo>
                <a:lnTo>
                  <a:pt x="102" y="20"/>
                </a:lnTo>
                <a:lnTo>
                  <a:pt x="106" y="28"/>
                </a:lnTo>
                <a:lnTo>
                  <a:pt x="108" y="38"/>
                </a:lnTo>
                <a:lnTo>
                  <a:pt x="110" y="48"/>
                </a:lnTo>
                <a:lnTo>
                  <a:pt x="110" y="126"/>
                </a:lnTo>
                <a:lnTo>
                  <a:pt x="82" y="126"/>
                </a:lnTo>
                <a:lnTo>
                  <a:pt x="82" y="56"/>
                </a:lnTo>
                <a:lnTo>
                  <a:pt x="82" y="56"/>
                </a:lnTo>
                <a:lnTo>
                  <a:pt x="80" y="44"/>
                </a:lnTo>
                <a:lnTo>
                  <a:pt x="74" y="34"/>
                </a:lnTo>
                <a:lnTo>
                  <a:pt x="66" y="28"/>
                </a:lnTo>
                <a:lnTo>
                  <a:pt x="56" y="26"/>
                </a:lnTo>
                <a:lnTo>
                  <a:pt x="56" y="26"/>
                </a:lnTo>
                <a:lnTo>
                  <a:pt x="44" y="28"/>
                </a:lnTo>
                <a:lnTo>
                  <a:pt x="36" y="34"/>
                </a:lnTo>
                <a:lnTo>
                  <a:pt x="30" y="44"/>
                </a:lnTo>
                <a:lnTo>
                  <a:pt x="28" y="56"/>
                </a:lnTo>
                <a:lnTo>
                  <a:pt x="28" y="126"/>
                </a:lnTo>
                <a:lnTo>
                  <a:pt x="0" y="126"/>
                </a:lnTo>
                <a:lnTo>
                  <a:pt x="0" y="4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9" name="Freeform 210"/>
          <p:cNvSpPr>
            <a:spLocks noEditPoints="1"/>
          </p:cNvSpPr>
          <p:nvPr userDrawn="1"/>
        </p:nvSpPr>
        <p:spPr bwMode="auto">
          <a:xfrm>
            <a:off x="2874963" y="1211263"/>
            <a:ext cx="150812" cy="168275"/>
          </a:xfrm>
          <a:custGeom>
            <a:avLst/>
            <a:gdLst>
              <a:gd name="T0" fmla="*/ 84 w 112"/>
              <a:gd name="T1" fmla="*/ 108 h 126"/>
              <a:gd name="T2" fmla="*/ 76 w 112"/>
              <a:gd name="T3" fmla="*/ 116 h 126"/>
              <a:gd name="T4" fmla="*/ 56 w 112"/>
              <a:gd name="T5" fmla="*/ 126 h 126"/>
              <a:gd name="T6" fmla="*/ 44 w 112"/>
              <a:gd name="T7" fmla="*/ 126 h 126"/>
              <a:gd name="T8" fmla="*/ 28 w 112"/>
              <a:gd name="T9" fmla="*/ 124 h 126"/>
              <a:gd name="T10" fmla="*/ 14 w 112"/>
              <a:gd name="T11" fmla="*/ 116 h 126"/>
              <a:gd name="T12" fmla="*/ 4 w 112"/>
              <a:gd name="T13" fmla="*/ 104 h 126"/>
              <a:gd name="T14" fmla="*/ 0 w 112"/>
              <a:gd name="T15" fmla="*/ 88 h 126"/>
              <a:gd name="T16" fmla="*/ 0 w 112"/>
              <a:gd name="T17" fmla="*/ 88 h 126"/>
              <a:gd name="T18" fmla="*/ 4 w 112"/>
              <a:gd name="T19" fmla="*/ 70 h 126"/>
              <a:gd name="T20" fmla="*/ 14 w 112"/>
              <a:gd name="T21" fmla="*/ 58 h 126"/>
              <a:gd name="T22" fmla="*/ 30 w 112"/>
              <a:gd name="T23" fmla="*/ 50 h 126"/>
              <a:gd name="T24" fmla="*/ 50 w 112"/>
              <a:gd name="T25" fmla="*/ 48 h 126"/>
              <a:gd name="T26" fmla="*/ 68 w 112"/>
              <a:gd name="T27" fmla="*/ 50 h 126"/>
              <a:gd name="T28" fmla="*/ 84 w 112"/>
              <a:gd name="T29" fmla="*/ 50 h 126"/>
              <a:gd name="T30" fmla="*/ 82 w 112"/>
              <a:gd name="T31" fmla="*/ 40 h 126"/>
              <a:gd name="T32" fmla="*/ 76 w 112"/>
              <a:gd name="T33" fmla="*/ 32 h 126"/>
              <a:gd name="T34" fmla="*/ 54 w 112"/>
              <a:gd name="T35" fmla="*/ 24 h 126"/>
              <a:gd name="T36" fmla="*/ 34 w 112"/>
              <a:gd name="T37" fmla="*/ 26 h 126"/>
              <a:gd name="T38" fmla="*/ 10 w 112"/>
              <a:gd name="T39" fmla="*/ 10 h 126"/>
              <a:gd name="T40" fmla="*/ 32 w 112"/>
              <a:gd name="T41" fmla="*/ 2 h 126"/>
              <a:gd name="T42" fmla="*/ 58 w 112"/>
              <a:gd name="T43" fmla="*/ 0 h 126"/>
              <a:gd name="T44" fmla="*/ 70 w 112"/>
              <a:gd name="T45" fmla="*/ 0 h 126"/>
              <a:gd name="T46" fmla="*/ 90 w 112"/>
              <a:gd name="T47" fmla="*/ 8 h 126"/>
              <a:gd name="T48" fmla="*/ 104 w 112"/>
              <a:gd name="T49" fmla="*/ 20 h 126"/>
              <a:gd name="T50" fmla="*/ 110 w 112"/>
              <a:gd name="T51" fmla="*/ 40 h 126"/>
              <a:gd name="T52" fmla="*/ 112 w 112"/>
              <a:gd name="T53" fmla="*/ 124 h 126"/>
              <a:gd name="T54" fmla="*/ 84 w 112"/>
              <a:gd name="T55" fmla="*/ 72 h 126"/>
              <a:gd name="T56" fmla="*/ 72 w 112"/>
              <a:gd name="T57" fmla="*/ 70 h 126"/>
              <a:gd name="T58" fmla="*/ 56 w 112"/>
              <a:gd name="T59" fmla="*/ 68 h 126"/>
              <a:gd name="T60" fmla="*/ 36 w 112"/>
              <a:gd name="T61" fmla="*/ 72 h 126"/>
              <a:gd name="T62" fmla="*/ 28 w 112"/>
              <a:gd name="T63" fmla="*/ 86 h 126"/>
              <a:gd name="T64" fmla="*/ 28 w 112"/>
              <a:gd name="T65" fmla="*/ 88 h 126"/>
              <a:gd name="T66" fmla="*/ 34 w 112"/>
              <a:gd name="T67" fmla="*/ 100 h 126"/>
              <a:gd name="T68" fmla="*/ 52 w 112"/>
              <a:gd name="T69" fmla="*/ 106 h 126"/>
              <a:gd name="T70" fmla="*/ 64 w 112"/>
              <a:gd name="T71" fmla="*/ 104 h 126"/>
              <a:gd name="T72" fmla="*/ 82 w 112"/>
              <a:gd name="T73" fmla="*/ 90 h 126"/>
              <a:gd name="T74" fmla="*/ 84 w 112"/>
              <a:gd name="T75" fmla="*/ 8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2" h="126">
                <a:moveTo>
                  <a:pt x="84" y="124"/>
                </a:moveTo>
                <a:lnTo>
                  <a:pt x="84" y="108"/>
                </a:lnTo>
                <a:lnTo>
                  <a:pt x="84" y="108"/>
                </a:lnTo>
                <a:lnTo>
                  <a:pt x="76" y="116"/>
                </a:lnTo>
                <a:lnTo>
                  <a:pt x="68" y="122"/>
                </a:lnTo>
                <a:lnTo>
                  <a:pt x="56" y="126"/>
                </a:lnTo>
                <a:lnTo>
                  <a:pt x="44" y="126"/>
                </a:lnTo>
                <a:lnTo>
                  <a:pt x="44" y="126"/>
                </a:lnTo>
                <a:lnTo>
                  <a:pt x="36" y="126"/>
                </a:lnTo>
                <a:lnTo>
                  <a:pt x="28" y="124"/>
                </a:lnTo>
                <a:lnTo>
                  <a:pt x="20" y="120"/>
                </a:lnTo>
                <a:lnTo>
                  <a:pt x="14" y="116"/>
                </a:lnTo>
                <a:lnTo>
                  <a:pt x="8" y="112"/>
                </a:lnTo>
                <a:lnTo>
                  <a:pt x="4" y="104"/>
                </a:lnTo>
                <a:lnTo>
                  <a:pt x="2" y="98"/>
                </a:lnTo>
                <a:lnTo>
                  <a:pt x="0" y="88"/>
                </a:lnTo>
                <a:lnTo>
                  <a:pt x="0" y="88"/>
                </a:lnTo>
                <a:lnTo>
                  <a:pt x="0" y="88"/>
                </a:lnTo>
                <a:lnTo>
                  <a:pt x="2" y="78"/>
                </a:lnTo>
                <a:lnTo>
                  <a:pt x="4" y="70"/>
                </a:lnTo>
                <a:lnTo>
                  <a:pt x="8" y="64"/>
                </a:lnTo>
                <a:lnTo>
                  <a:pt x="14" y="58"/>
                </a:lnTo>
                <a:lnTo>
                  <a:pt x="22" y="54"/>
                </a:lnTo>
                <a:lnTo>
                  <a:pt x="30" y="50"/>
                </a:lnTo>
                <a:lnTo>
                  <a:pt x="40" y="48"/>
                </a:lnTo>
                <a:lnTo>
                  <a:pt x="50" y="48"/>
                </a:lnTo>
                <a:lnTo>
                  <a:pt x="50" y="48"/>
                </a:lnTo>
                <a:lnTo>
                  <a:pt x="68" y="50"/>
                </a:lnTo>
                <a:lnTo>
                  <a:pt x="84" y="54"/>
                </a:lnTo>
                <a:lnTo>
                  <a:pt x="84" y="50"/>
                </a:lnTo>
                <a:lnTo>
                  <a:pt x="84" y="50"/>
                </a:lnTo>
                <a:lnTo>
                  <a:pt x="82" y="40"/>
                </a:lnTo>
                <a:lnTo>
                  <a:pt x="80" y="36"/>
                </a:lnTo>
                <a:lnTo>
                  <a:pt x="76" y="32"/>
                </a:lnTo>
                <a:lnTo>
                  <a:pt x="66" y="26"/>
                </a:lnTo>
                <a:lnTo>
                  <a:pt x="54" y="24"/>
                </a:lnTo>
                <a:lnTo>
                  <a:pt x="54" y="24"/>
                </a:lnTo>
                <a:lnTo>
                  <a:pt x="34" y="26"/>
                </a:lnTo>
                <a:lnTo>
                  <a:pt x="18" y="32"/>
                </a:lnTo>
                <a:lnTo>
                  <a:pt x="10" y="10"/>
                </a:lnTo>
                <a:lnTo>
                  <a:pt x="10" y="10"/>
                </a:lnTo>
                <a:lnTo>
                  <a:pt x="32" y="2"/>
                </a:lnTo>
                <a:lnTo>
                  <a:pt x="44" y="0"/>
                </a:lnTo>
                <a:lnTo>
                  <a:pt x="58" y="0"/>
                </a:lnTo>
                <a:lnTo>
                  <a:pt x="58" y="0"/>
                </a:lnTo>
                <a:lnTo>
                  <a:pt x="70" y="0"/>
                </a:lnTo>
                <a:lnTo>
                  <a:pt x="82" y="4"/>
                </a:lnTo>
                <a:lnTo>
                  <a:pt x="90" y="8"/>
                </a:lnTo>
                <a:lnTo>
                  <a:pt x="98" y="14"/>
                </a:lnTo>
                <a:lnTo>
                  <a:pt x="104" y="20"/>
                </a:lnTo>
                <a:lnTo>
                  <a:pt x="108" y="30"/>
                </a:lnTo>
                <a:lnTo>
                  <a:pt x="110" y="40"/>
                </a:lnTo>
                <a:lnTo>
                  <a:pt x="112" y="52"/>
                </a:lnTo>
                <a:lnTo>
                  <a:pt x="112" y="124"/>
                </a:lnTo>
                <a:lnTo>
                  <a:pt x="84" y="124"/>
                </a:lnTo>
                <a:close/>
                <a:moveTo>
                  <a:pt x="84" y="72"/>
                </a:moveTo>
                <a:lnTo>
                  <a:pt x="84" y="72"/>
                </a:lnTo>
                <a:lnTo>
                  <a:pt x="72" y="70"/>
                </a:lnTo>
                <a:lnTo>
                  <a:pt x="56" y="68"/>
                </a:lnTo>
                <a:lnTo>
                  <a:pt x="56" y="68"/>
                </a:lnTo>
                <a:lnTo>
                  <a:pt x="44" y="70"/>
                </a:lnTo>
                <a:lnTo>
                  <a:pt x="36" y="72"/>
                </a:lnTo>
                <a:lnTo>
                  <a:pt x="30" y="78"/>
                </a:lnTo>
                <a:lnTo>
                  <a:pt x="28" y="86"/>
                </a:lnTo>
                <a:lnTo>
                  <a:pt x="28" y="88"/>
                </a:lnTo>
                <a:lnTo>
                  <a:pt x="28" y="88"/>
                </a:lnTo>
                <a:lnTo>
                  <a:pt x="30" y="94"/>
                </a:lnTo>
                <a:lnTo>
                  <a:pt x="34" y="100"/>
                </a:lnTo>
                <a:lnTo>
                  <a:pt x="42" y="104"/>
                </a:lnTo>
                <a:lnTo>
                  <a:pt x="52" y="106"/>
                </a:lnTo>
                <a:lnTo>
                  <a:pt x="52" y="106"/>
                </a:lnTo>
                <a:lnTo>
                  <a:pt x="64" y="104"/>
                </a:lnTo>
                <a:lnTo>
                  <a:pt x="74" y="98"/>
                </a:lnTo>
                <a:lnTo>
                  <a:pt x="82" y="90"/>
                </a:lnTo>
                <a:lnTo>
                  <a:pt x="84" y="86"/>
                </a:lnTo>
                <a:lnTo>
                  <a:pt x="84" y="80"/>
                </a:lnTo>
                <a:lnTo>
                  <a:pt x="84" y="72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" name="Freeform 211"/>
          <p:cNvSpPr>
            <a:spLocks/>
          </p:cNvSpPr>
          <p:nvPr userDrawn="1"/>
        </p:nvSpPr>
        <p:spPr bwMode="auto">
          <a:xfrm>
            <a:off x="3070225" y="1168400"/>
            <a:ext cx="101600" cy="211138"/>
          </a:xfrm>
          <a:custGeom>
            <a:avLst/>
            <a:gdLst>
              <a:gd name="T0" fmla="*/ 16 w 76"/>
              <a:gd name="T1" fmla="*/ 122 h 158"/>
              <a:gd name="T2" fmla="*/ 16 w 76"/>
              <a:gd name="T3" fmla="*/ 58 h 158"/>
              <a:gd name="T4" fmla="*/ 0 w 76"/>
              <a:gd name="T5" fmla="*/ 58 h 158"/>
              <a:gd name="T6" fmla="*/ 0 w 76"/>
              <a:gd name="T7" fmla="*/ 34 h 158"/>
              <a:gd name="T8" fmla="*/ 16 w 76"/>
              <a:gd name="T9" fmla="*/ 34 h 158"/>
              <a:gd name="T10" fmla="*/ 16 w 76"/>
              <a:gd name="T11" fmla="*/ 0 h 158"/>
              <a:gd name="T12" fmla="*/ 44 w 76"/>
              <a:gd name="T13" fmla="*/ 0 h 158"/>
              <a:gd name="T14" fmla="*/ 44 w 76"/>
              <a:gd name="T15" fmla="*/ 34 h 158"/>
              <a:gd name="T16" fmla="*/ 76 w 76"/>
              <a:gd name="T17" fmla="*/ 34 h 158"/>
              <a:gd name="T18" fmla="*/ 76 w 76"/>
              <a:gd name="T19" fmla="*/ 58 h 158"/>
              <a:gd name="T20" fmla="*/ 44 w 76"/>
              <a:gd name="T21" fmla="*/ 58 h 158"/>
              <a:gd name="T22" fmla="*/ 44 w 76"/>
              <a:gd name="T23" fmla="*/ 118 h 158"/>
              <a:gd name="T24" fmla="*/ 44 w 76"/>
              <a:gd name="T25" fmla="*/ 118 h 158"/>
              <a:gd name="T26" fmla="*/ 44 w 76"/>
              <a:gd name="T27" fmla="*/ 124 h 158"/>
              <a:gd name="T28" fmla="*/ 48 w 76"/>
              <a:gd name="T29" fmla="*/ 130 h 158"/>
              <a:gd name="T30" fmla="*/ 52 w 76"/>
              <a:gd name="T31" fmla="*/ 132 h 158"/>
              <a:gd name="T32" fmla="*/ 58 w 76"/>
              <a:gd name="T33" fmla="*/ 132 h 158"/>
              <a:gd name="T34" fmla="*/ 58 w 76"/>
              <a:gd name="T35" fmla="*/ 132 h 158"/>
              <a:gd name="T36" fmla="*/ 68 w 76"/>
              <a:gd name="T37" fmla="*/ 132 h 158"/>
              <a:gd name="T38" fmla="*/ 76 w 76"/>
              <a:gd name="T39" fmla="*/ 128 h 158"/>
              <a:gd name="T40" fmla="*/ 76 w 76"/>
              <a:gd name="T41" fmla="*/ 152 h 158"/>
              <a:gd name="T42" fmla="*/ 76 w 76"/>
              <a:gd name="T43" fmla="*/ 152 h 158"/>
              <a:gd name="T44" fmla="*/ 64 w 76"/>
              <a:gd name="T45" fmla="*/ 156 h 158"/>
              <a:gd name="T46" fmla="*/ 50 w 76"/>
              <a:gd name="T47" fmla="*/ 158 h 158"/>
              <a:gd name="T48" fmla="*/ 50 w 76"/>
              <a:gd name="T49" fmla="*/ 158 h 158"/>
              <a:gd name="T50" fmla="*/ 36 w 76"/>
              <a:gd name="T51" fmla="*/ 156 h 158"/>
              <a:gd name="T52" fmla="*/ 30 w 76"/>
              <a:gd name="T53" fmla="*/ 154 h 158"/>
              <a:gd name="T54" fmla="*/ 26 w 76"/>
              <a:gd name="T55" fmla="*/ 150 h 158"/>
              <a:gd name="T56" fmla="*/ 20 w 76"/>
              <a:gd name="T57" fmla="*/ 146 h 158"/>
              <a:gd name="T58" fmla="*/ 18 w 76"/>
              <a:gd name="T59" fmla="*/ 140 h 158"/>
              <a:gd name="T60" fmla="*/ 16 w 76"/>
              <a:gd name="T61" fmla="*/ 132 h 158"/>
              <a:gd name="T62" fmla="*/ 16 w 76"/>
              <a:gd name="T63" fmla="*/ 122 h 158"/>
              <a:gd name="T64" fmla="*/ 16 w 76"/>
              <a:gd name="T65" fmla="*/ 122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6" h="158">
                <a:moveTo>
                  <a:pt x="16" y="122"/>
                </a:moveTo>
                <a:lnTo>
                  <a:pt x="16" y="58"/>
                </a:lnTo>
                <a:lnTo>
                  <a:pt x="0" y="58"/>
                </a:lnTo>
                <a:lnTo>
                  <a:pt x="0" y="34"/>
                </a:lnTo>
                <a:lnTo>
                  <a:pt x="16" y="34"/>
                </a:lnTo>
                <a:lnTo>
                  <a:pt x="16" y="0"/>
                </a:lnTo>
                <a:lnTo>
                  <a:pt x="44" y="0"/>
                </a:lnTo>
                <a:lnTo>
                  <a:pt x="44" y="34"/>
                </a:lnTo>
                <a:lnTo>
                  <a:pt x="76" y="34"/>
                </a:lnTo>
                <a:lnTo>
                  <a:pt x="76" y="58"/>
                </a:lnTo>
                <a:lnTo>
                  <a:pt x="44" y="58"/>
                </a:lnTo>
                <a:lnTo>
                  <a:pt x="44" y="118"/>
                </a:lnTo>
                <a:lnTo>
                  <a:pt x="44" y="118"/>
                </a:lnTo>
                <a:lnTo>
                  <a:pt x="44" y="124"/>
                </a:lnTo>
                <a:lnTo>
                  <a:pt x="48" y="130"/>
                </a:lnTo>
                <a:lnTo>
                  <a:pt x="52" y="132"/>
                </a:lnTo>
                <a:lnTo>
                  <a:pt x="58" y="132"/>
                </a:lnTo>
                <a:lnTo>
                  <a:pt x="58" y="132"/>
                </a:lnTo>
                <a:lnTo>
                  <a:pt x="68" y="132"/>
                </a:lnTo>
                <a:lnTo>
                  <a:pt x="76" y="128"/>
                </a:lnTo>
                <a:lnTo>
                  <a:pt x="76" y="152"/>
                </a:lnTo>
                <a:lnTo>
                  <a:pt x="76" y="152"/>
                </a:lnTo>
                <a:lnTo>
                  <a:pt x="64" y="156"/>
                </a:lnTo>
                <a:lnTo>
                  <a:pt x="50" y="158"/>
                </a:lnTo>
                <a:lnTo>
                  <a:pt x="50" y="158"/>
                </a:lnTo>
                <a:lnTo>
                  <a:pt x="36" y="156"/>
                </a:lnTo>
                <a:lnTo>
                  <a:pt x="30" y="154"/>
                </a:lnTo>
                <a:lnTo>
                  <a:pt x="26" y="150"/>
                </a:lnTo>
                <a:lnTo>
                  <a:pt x="20" y="146"/>
                </a:lnTo>
                <a:lnTo>
                  <a:pt x="18" y="140"/>
                </a:lnTo>
                <a:lnTo>
                  <a:pt x="16" y="132"/>
                </a:lnTo>
                <a:lnTo>
                  <a:pt x="16" y="122"/>
                </a:lnTo>
                <a:lnTo>
                  <a:pt x="16" y="122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" name="Freeform 212"/>
          <p:cNvSpPr>
            <a:spLocks noEditPoints="1"/>
          </p:cNvSpPr>
          <p:nvPr userDrawn="1"/>
        </p:nvSpPr>
        <p:spPr bwMode="auto">
          <a:xfrm>
            <a:off x="3213100" y="1208088"/>
            <a:ext cx="173038" cy="171450"/>
          </a:xfrm>
          <a:custGeom>
            <a:avLst/>
            <a:gdLst>
              <a:gd name="T0" fmla="*/ 0 w 130"/>
              <a:gd name="T1" fmla="*/ 64 h 128"/>
              <a:gd name="T2" fmla="*/ 2 w 130"/>
              <a:gd name="T3" fmla="*/ 52 h 128"/>
              <a:gd name="T4" fmla="*/ 10 w 130"/>
              <a:gd name="T5" fmla="*/ 30 h 128"/>
              <a:gd name="T6" fmla="*/ 28 w 130"/>
              <a:gd name="T7" fmla="*/ 12 h 128"/>
              <a:gd name="T8" fmla="*/ 52 w 130"/>
              <a:gd name="T9" fmla="*/ 2 h 128"/>
              <a:gd name="T10" fmla="*/ 66 w 130"/>
              <a:gd name="T11" fmla="*/ 0 h 128"/>
              <a:gd name="T12" fmla="*/ 92 w 130"/>
              <a:gd name="T13" fmla="*/ 6 h 128"/>
              <a:gd name="T14" fmla="*/ 112 w 130"/>
              <a:gd name="T15" fmla="*/ 20 h 128"/>
              <a:gd name="T16" fmla="*/ 126 w 130"/>
              <a:gd name="T17" fmla="*/ 40 h 128"/>
              <a:gd name="T18" fmla="*/ 130 w 130"/>
              <a:gd name="T19" fmla="*/ 64 h 128"/>
              <a:gd name="T20" fmla="*/ 130 w 130"/>
              <a:gd name="T21" fmla="*/ 64 h 128"/>
              <a:gd name="T22" fmla="*/ 126 w 130"/>
              <a:gd name="T23" fmla="*/ 90 h 128"/>
              <a:gd name="T24" fmla="*/ 112 w 130"/>
              <a:gd name="T25" fmla="*/ 110 h 128"/>
              <a:gd name="T26" fmla="*/ 92 w 130"/>
              <a:gd name="T27" fmla="*/ 124 h 128"/>
              <a:gd name="T28" fmla="*/ 66 w 130"/>
              <a:gd name="T29" fmla="*/ 128 h 128"/>
              <a:gd name="T30" fmla="*/ 52 w 130"/>
              <a:gd name="T31" fmla="*/ 128 h 128"/>
              <a:gd name="T32" fmla="*/ 28 w 130"/>
              <a:gd name="T33" fmla="*/ 118 h 128"/>
              <a:gd name="T34" fmla="*/ 10 w 130"/>
              <a:gd name="T35" fmla="*/ 100 h 128"/>
              <a:gd name="T36" fmla="*/ 2 w 130"/>
              <a:gd name="T37" fmla="*/ 78 h 128"/>
              <a:gd name="T38" fmla="*/ 0 w 130"/>
              <a:gd name="T39" fmla="*/ 66 h 128"/>
              <a:gd name="T40" fmla="*/ 102 w 130"/>
              <a:gd name="T41" fmla="*/ 64 h 128"/>
              <a:gd name="T42" fmla="*/ 102 w 130"/>
              <a:gd name="T43" fmla="*/ 56 h 128"/>
              <a:gd name="T44" fmla="*/ 96 w 130"/>
              <a:gd name="T45" fmla="*/ 42 h 128"/>
              <a:gd name="T46" fmla="*/ 86 w 130"/>
              <a:gd name="T47" fmla="*/ 32 h 128"/>
              <a:gd name="T48" fmla="*/ 72 w 130"/>
              <a:gd name="T49" fmla="*/ 26 h 128"/>
              <a:gd name="T50" fmla="*/ 66 w 130"/>
              <a:gd name="T51" fmla="*/ 26 h 128"/>
              <a:gd name="T52" fmla="*/ 50 w 130"/>
              <a:gd name="T53" fmla="*/ 28 h 128"/>
              <a:gd name="T54" fmla="*/ 38 w 130"/>
              <a:gd name="T55" fmla="*/ 36 h 128"/>
              <a:gd name="T56" fmla="*/ 30 w 130"/>
              <a:gd name="T57" fmla="*/ 50 h 128"/>
              <a:gd name="T58" fmla="*/ 28 w 130"/>
              <a:gd name="T59" fmla="*/ 64 h 128"/>
              <a:gd name="T60" fmla="*/ 28 w 130"/>
              <a:gd name="T61" fmla="*/ 64 h 128"/>
              <a:gd name="T62" fmla="*/ 30 w 130"/>
              <a:gd name="T63" fmla="*/ 80 h 128"/>
              <a:gd name="T64" fmla="*/ 38 w 130"/>
              <a:gd name="T65" fmla="*/ 92 h 128"/>
              <a:gd name="T66" fmla="*/ 50 w 130"/>
              <a:gd name="T67" fmla="*/ 102 h 128"/>
              <a:gd name="T68" fmla="*/ 66 w 130"/>
              <a:gd name="T69" fmla="*/ 104 h 128"/>
              <a:gd name="T70" fmla="*/ 74 w 130"/>
              <a:gd name="T71" fmla="*/ 104 h 128"/>
              <a:gd name="T72" fmla="*/ 88 w 130"/>
              <a:gd name="T73" fmla="*/ 98 h 128"/>
              <a:gd name="T74" fmla="*/ 96 w 130"/>
              <a:gd name="T75" fmla="*/ 86 h 128"/>
              <a:gd name="T76" fmla="*/ 102 w 130"/>
              <a:gd name="T77" fmla="*/ 74 h 128"/>
              <a:gd name="T78" fmla="*/ 102 w 130"/>
              <a:gd name="T79" fmla="*/ 6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0" h="128">
                <a:moveTo>
                  <a:pt x="0" y="66"/>
                </a:moveTo>
                <a:lnTo>
                  <a:pt x="0" y="64"/>
                </a:lnTo>
                <a:lnTo>
                  <a:pt x="0" y="64"/>
                </a:lnTo>
                <a:lnTo>
                  <a:pt x="2" y="52"/>
                </a:lnTo>
                <a:lnTo>
                  <a:pt x="4" y="40"/>
                </a:lnTo>
                <a:lnTo>
                  <a:pt x="10" y="30"/>
                </a:lnTo>
                <a:lnTo>
                  <a:pt x="18" y="20"/>
                </a:lnTo>
                <a:lnTo>
                  <a:pt x="28" y="12"/>
                </a:lnTo>
                <a:lnTo>
                  <a:pt x="40" y="6"/>
                </a:lnTo>
                <a:lnTo>
                  <a:pt x="52" y="2"/>
                </a:lnTo>
                <a:lnTo>
                  <a:pt x="66" y="0"/>
                </a:lnTo>
                <a:lnTo>
                  <a:pt x="66" y="0"/>
                </a:lnTo>
                <a:lnTo>
                  <a:pt x="80" y="2"/>
                </a:lnTo>
                <a:lnTo>
                  <a:pt x="92" y="6"/>
                </a:lnTo>
                <a:lnTo>
                  <a:pt x="102" y="12"/>
                </a:lnTo>
                <a:lnTo>
                  <a:pt x="112" y="20"/>
                </a:lnTo>
                <a:lnTo>
                  <a:pt x="120" y="28"/>
                </a:lnTo>
                <a:lnTo>
                  <a:pt x="126" y="40"/>
                </a:lnTo>
                <a:lnTo>
                  <a:pt x="130" y="52"/>
                </a:lnTo>
                <a:lnTo>
                  <a:pt x="130" y="64"/>
                </a:lnTo>
                <a:lnTo>
                  <a:pt x="130" y="64"/>
                </a:lnTo>
                <a:lnTo>
                  <a:pt x="130" y="64"/>
                </a:lnTo>
                <a:lnTo>
                  <a:pt x="130" y="78"/>
                </a:lnTo>
                <a:lnTo>
                  <a:pt x="126" y="90"/>
                </a:lnTo>
                <a:lnTo>
                  <a:pt x="120" y="100"/>
                </a:lnTo>
                <a:lnTo>
                  <a:pt x="112" y="110"/>
                </a:lnTo>
                <a:lnTo>
                  <a:pt x="102" y="118"/>
                </a:lnTo>
                <a:lnTo>
                  <a:pt x="92" y="124"/>
                </a:lnTo>
                <a:lnTo>
                  <a:pt x="78" y="128"/>
                </a:lnTo>
                <a:lnTo>
                  <a:pt x="66" y="128"/>
                </a:lnTo>
                <a:lnTo>
                  <a:pt x="66" y="128"/>
                </a:lnTo>
                <a:lnTo>
                  <a:pt x="52" y="128"/>
                </a:lnTo>
                <a:lnTo>
                  <a:pt x="40" y="124"/>
                </a:lnTo>
                <a:lnTo>
                  <a:pt x="28" y="118"/>
                </a:lnTo>
                <a:lnTo>
                  <a:pt x="18" y="110"/>
                </a:lnTo>
                <a:lnTo>
                  <a:pt x="10" y="100"/>
                </a:lnTo>
                <a:lnTo>
                  <a:pt x="4" y="90"/>
                </a:lnTo>
                <a:lnTo>
                  <a:pt x="2" y="78"/>
                </a:lnTo>
                <a:lnTo>
                  <a:pt x="0" y="66"/>
                </a:lnTo>
                <a:lnTo>
                  <a:pt x="0" y="66"/>
                </a:lnTo>
                <a:close/>
                <a:moveTo>
                  <a:pt x="102" y="66"/>
                </a:moveTo>
                <a:lnTo>
                  <a:pt x="102" y="64"/>
                </a:lnTo>
                <a:lnTo>
                  <a:pt x="102" y="64"/>
                </a:lnTo>
                <a:lnTo>
                  <a:pt x="102" y="56"/>
                </a:lnTo>
                <a:lnTo>
                  <a:pt x="100" y="50"/>
                </a:lnTo>
                <a:lnTo>
                  <a:pt x="96" y="42"/>
                </a:lnTo>
                <a:lnTo>
                  <a:pt x="92" y="38"/>
                </a:lnTo>
                <a:lnTo>
                  <a:pt x="86" y="32"/>
                </a:lnTo>
                <a:lnTo>
                  <a:pt x="80" y="28"/>
                </a:lnTo>
                <a:lnTo>
                  <a:pt x="72" y="26"/>
                </a:lnTo>
                <a:lnTo>
                  <a:pt x="66" y="26"/>
                </a:lnTo>
                <a:lnTo>
                  <a:pt x="66" y="26"/>
                </a:lnTo>
                <a:lnTo>
                  <a:pt x="56" y="26"/>
                </a:lnTo>
                <a:lnTo>
                  <a:pt x="50" y="28"/>
                </a:lnTo>
                <a:lnTo>
                  <a:pt x="44" y="32"/>
                </a:lnTo>
                <a:lnTo>
                  <a:pt x="38" y="36"/>
                </a:lnTo>
                <a:lnTo>
                  <a:pt x="34" y="42"/>
                </a:lnTo>
                <a:lnTo>
                  <a:pt x="30" y="50"/>
                </a:lnTo>
                <a:lnTo>
                  <a:pt x="28" y="56"/>
                </a:lnTo>
                <a:lnTo>
                  <a:pt x="28" y="64"/>
                </a:lnTo>
                <a:lnTo>
                  <a:pt x="28" y="64"/>
                </a:lnTo>
                <a:lnTo>
                  <a:pt x="28" y="64"/>
                </a:lnTo>
                <a:lnTo>
                  <a:pt x="28" y="72"/>
                </a:lnTo>
                <a:lnTo>
                  <a:pt x="30" y="80"/>
                </a:lnTo>
                <a:lnTo>
                  <a:pt x="34" y="86"/>
                </a:lnTo>
                <a:lnTo>
                  <a:pt x="38" y="92"/>
                </a:lnTo>
                <a:lnTo>
                  <a:pt x="44" y="98"/>
                </a:lnTo>
                <a:lnTo>
                  <a:pt x="50" y="102"/>
                </a:lnTo>
                <a:lnTo>
                  <a:pt x="58" y="104"/>
                </a:lnTo>
                <a:lnTo>
                  <a:pt x="66" y="104"/>
                </a:lnTo>
                <a:lnTo>
                  <a:pt x="66" y="104"/>
                </a:lnTo>
                <a:lnTo>
                  <a:pt x="74" y="104"/>
                </a:lnTo>
                <a:lnTo>
                  <a:pt x="80" y="102"/>
                </a:lnTo>
                <a:lnTo>
                  <a:pt x="88" y="98"/>
                </a:lnTo>
                <a:lnTo>
                  <a:pt x="92" y="92"/>
                </a:lnTo>
                <a:lnTo>
                  <a:pt x="96" y="86"/>
                </a:lnTo>
                <a:lnTo>
                  <a:pt x="100" y="80"/>
                </a:lnTo>
                <a:lnTo>
                  <a:pt x="102" y="74"/>
                </a:lnTo>
                <a:lnTo>
                  <a:pt x="102" y="66"/>
                </a:lnTo>
                <a:lnTo>
                  <a:pt x="102" y="66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2" name="Freeform 213"/>
          <p:cNvSpPr>
            <a:spLocks/>
          </p:cNvSpPr>
          <p:nvPr userDrawn="1"/>
        </p:nvSpPr>
        <p:spPr bwMode="auto">
          <a:xfrm>
            <a:off x="3443288" y="1208088"/>
            <a:ext cx="247650" cy="169862"/>
          </a:xfrm>
          <a:custGeom>
            <a:avLst/>
            <a:gdLst>
              <a:gd name="T0" fmla="*/ 0 w 186"/>
              <a:gd name="T1" fmla="*/ 4 h 126"/>
              <a:gd name="T2" fmla="*/ 28 w 186"/>
              <a:gd name="T3" fmla="*/ 4 h 126"/>
              <a:gd name="T4" fmla="*/ 28 w 186"/>
              <a:gd name="T5" fmla="*/ 22 h 126"/>
              <a:gd name="T6" fmla="*/ 28 w 186"/>
              <a:gd name="T7" fmla="*/ 22 h 126"/>
              <a:gd name="T8" fmla="*/ 34 w 186"/>
              <a:gd name="T9" fmla="*/ 14 h 126"/>
              <a:gd name="T10" fmla="*/ 42 w 186"/>
              <a:gd name="T11" fmla="*/ 8 h 126"/>
              <a:gd name="T12" fmla="*/ 52 w 186"/>
              <a:gd name="T13" fmla="*/ 2 h 126"/>
              <a:gd name="T14" fmla="*/ 66 w 186"/>
              <a:gd name="T15" fmla="*/ 0 h 126"/>
              <a:gd name="T16" fmla="*/ 66 w 186"/>
              <a:gd name="T17" fmla="*/ 0 h 126"/>
              <a:gd name="T18" fmla="*/ 78 w 186"/>
              <a:gd name="T19" fmla="*/ 2 h 126"/>
              <a:gd name="T20" fmla="*/ 88 w 186"/>
              <a:gd name="T21" fmla="*/ 6 h 126"/>
              <a:gd name="T22" fmla="*/ 96 w 186"/>
              <a:gd name="T23" fmla="*/ 14 h 126"/>
              <a:gd name="T24" fmla="*/ 102 w 186"/>
              <a:gd name="T25" fmla="*/ 22 h 126"/>
              <a:gd name="T26" fmla="*/ 102 w 186"/>
              <a:gd name="T27" fmla="*/ 22 h 126"/>
              <a:gd name="T28" fmla="*/ 110 w 186"/>
              <a:gd name="T29" fmla="*/ 14 h 126"/>
              <a:gd name="T30" fmla="*/ 120 w 186"/>
              <a:gd name="T31" fmla="*/ 6 h 126"/>
              <a:gd name="T32" fmla="*/ 130 w 186"/>
              <a:gd name="T33" fmla="*/ 2 h 126"/>
              <a:gd name="T34" fmla="*/ 144 w 186"/>
              <a:gd name="T35" fmla="*/ 0 h 126"/>
              <a:gd name="T36" fmla="*/ 144 w 186"/>
              <a:gd name="T37" fmla="*/ 0 h 126"/>
              <a:gd name="T38" fmla="*/ 152 w 186"/>
              <a:gd name="T39" fmla="*/ 2 h 126"/>
              <a:gd name="T40" fmla="*/ 162 w 186"/>
              <a:gd name="T41" fmla="*/ 4 h 126"/>
              <a:gd name="T42" fmla="*/ 168 w 186"/>
              <a:gd name="T43" fmla="*/ 8 h 126"/>
              <a:gd name="T44" fmla="*/ 174 w 186"/>
              <a:gd name="T45" fmla="*/ 14 h 126"/>
              <a:gd name="T46" fmla="*/ 180 w 186"/>
              <a:gd name="T47" fmla="*/ 20 h 126"/>
              <a:gd name="T48" fmla="*/ 184 w 186"/>
              <a:gd name="T49" fmla="*/ 28 h 126"/>
              <a:gd name="T50" fmla="*/ 186 w 186"/>
              <a:gd name="T51" fmla="*/ 38 h 126"/>
              <a:gd name="T52" fmla="*/ 186 w 186"/>
              <a:gd name="T53" fmla="*/ 48 h 126"/>
              <a:gd name="T54" fmla="*/ 186 w 186"/>
              <a:gd name="T55" fmla="*/ 126 h 126"/>
              <a:gd name="T56" fmla="*/ 158 w 186"/>
              <a:gd name="T57" fmla="*/ 126 h 126"/>
              <a:gd name="T58" fmla="*/ 158 w 186"/>
              <a:gd name="T59" fmla="*/ 56 h 126"/>
              <a:gd name="T60" fmla="*/ 158 w 186"/>
              <a:gd name="T61" fmla="*/ 56 h 126"/>
              <a:gd name="T62" fmla="*/ 156 w 186"/>
              <a:gd name="T63" fmla="*/ 44 h 126"/>
              <a:gd name="T64" fmla="*/ 152 w 186"/>
              <a:gd name="T65" fmla="*/ 34 h 126"/>
              <a:gd name="T66" fmla="*/ 144 w 186"/>
              <a:gd name="T67" fmla="*/ 28 h 126"/>
              <a:gd name="T68" fmla="*/ 134 w 186"/>
              <a:gd name="T69" fmla="*/ 26 h 126"/>
              <a:gd name="T70" fmla="*/ 134 w 186"/>
              <a:gd name="T71" fmla="*/ 26 h 126"/>
              <a:gd name="T72" fmla="*/ 122 w 186"/>
              <a:gd name="T73" fmla="*/ 28 h 126"/>
              <a:gd name="T74" fmla="*/ 114 w 186"/>
              <a:gd name="T75" fmla="*/ 34 h 126"/>
              <a:gd name="T76" fmla="*/ 110 w 186"/>
              <a:gd name="T77" fmla="*/ 44 h 126"/>
              <a:gd name="T78" fmla="*/ 108 w 186"/>
              <a:gd name="T79" fmla="*/ 56 h 126"/>
              <a:gd name="T80" fmla="*/ 108 w 186"/>
              <a:gd name="T81" fmla="*/ 126 h 126"/>
              <a:gd name="T82" fmla="*/ 80 w 186"/>
              <a:gd name="T83" fmla="*/ 126 h 126"/>
              <a:gd name="T84" fmla="*/ 80 w 186"/>
              <a:gd name="T85" fmla="*/ 56 h 126"/>
              <a:gd name="T86" fmla="*/ 80 w 186"/>
              <a:gd name="T87" fmla="*/ 56 h 126"/>
              <a:gd name="T88" fmla="*/ 78 w 186"/>
              <a:gd name="T89" fmla="*/ 44 h 126"/>
              <a:gd name="T90" fmla="*/ 72 w 186"/>
              <a:gd name="T91" fmla="*/ 34 h 126"/>
              <a:gd name="T92" fmla="*/ 64 w 186"/>
              <a:gd name="T93" fmla="*/ 28 h 126"/>
              <a:gd name="T94" fmla="*/ 54 w 186"/>
              <a:gd name="T95" fmla="*/ 26 h 126"/>
              <a:gd name="T96" fmla="*/ 54 w 186"/>
              <a:gd name="T97" fmla="*/ 26 h 126"/>
              <a:gd name="T98" fmla="*/ 44 w 186"/>
              <a:gd name="T99" fmla="*/ 28 h 126"/>
              <a:gd name="T100" fmla="*/ 36 w 186"/>
              <a:gd name="T101" fmla="*/ 34 h 126"/>
              <a:gd name="T102" fmla="*/ 30 w 186"/>
              <a:gd name="T103" fmla="*/ 44 h 126"/>
              <a:gd name="T104" fmla="*/ 28 w 186"/>
              <a:gd name="T105" fmla="*/ 56 h 126"/>
              <a:gd name="T106" fmla="*/ 28 w 186"/>
              <a:gd name="T107" fmla="*/ 126 h 126"/>
              <a:gd name="T108" fmla="*/ 0 w 186"/>
              <a:gd name="T109" fmla="*/ 126 h 126"/>
              <a:gd name="T110" fmla="*/ 0 w 186"/>
              <a:gd name="T111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6" h="126">
                <a:moveTo>
                  <a:pt x="0" y="4"/>
                </a:moveTo>
                <a:lnTo>
                  <a:pt x="28" y="4"/>
                </a:lnTo>
                <a:lnTo>
                  <a:pt x="28" y="22"/>
                </a:lnTo>
                <a:lnTo>
                  <a:pt x="28" y="22"/>
                </a:lnTo>
                <a:lnTo>
                  <a:pt x="34" y="14"/>
                </a:lnTo>
                <a:lnTo>
                  <a:pt x="42" y="8"/>
                </a:lnTo>
                <a:lnTo>
                  <a:pt x="52" y="2"/>
                </a:lnTo>
                <a:lnTo>
                  <a:pt x="66" y="0"/>
                </a:lnTo>
                <a:lnTo>
                  <a:pt x="66" y="0"/>
                </a:lnTo>
                <a:lnTo>
                  <a:pt x="78" y="2"/>
                </a:lnTo>
                <a:lnTo>
                  <a:pt x="88" y="6"/>
                </a:lnTo>
                <a:lnTo>
                  <a:pt x="96" y="14"/>
                </a:lnTo>
                <a:lnTo>
                  <a:pt x="102" y="22"/>
                </a:lnTo>
                <a:lnTo>
                  <a:pt x="102" y="22"/>
                </a:lnTo>
                <a:lnTo>
                  <a:pt x="110" y="14"/>
                </a:lnTo>
                <a:lnTo>
                  <a:pt x="120" y="6"/>
                </a:lnTo>
                <a:lnTo>
                  <a:pt x="130" y="2"/>
                </a:lnTo>
                <a:lnTo>
                  <a:pt x="144" y="0"/>
                </a:lnTo>
                <a:lnTo>
                  <a:pt x="144" y="0"/>
                </a:lnTo>
                <a:lnTo>
                  <a:pt x="152" y="2"/>
                </a:lnTo>
                <a:lnTo>
                  <a:pt x="162" y="4"/>
                </a:lnTo>
                <a:lnTo>
                  <a:pt x="168" y="8"/>
                </a:lnTo>
                <a:lnTo>
                  <a:pt x="174" y="14"/>
                </a:lnTo>
                <a:lnTo>
                  <a:pt x="180" y="20"/>
                </a:lnTo>
                <a:lnTo>
                  <a:pt x="184" y="28"/>
                </a:lnTo>
                <a:lnTo>
                  <a:pt x="186" y="38"/>
                </a:lnTo>
                <a:lnTo>
                  <a:pt x="186" y="48"/>
                </a:lnTo>
                <a:lnTo>
                  <a:pt x="186" y="126"/>
                </a:lnTo>
                <a:lnTo>
                  <a:pt x="158" y="126"/>
                </a:lnTo>
                <a:lnTo>
                  <a:pt x="158" y="56"/>
                </a:lnTo>
                <a:lnTo>
                  <a:pt x="158" y="56"/>
                </a:lnTo>
                <a:lnTo>
                  <a:pt x="156" y="44"/>
                </a:lnTo>
                <a:lnTo>
                  <a:pt x="152" y="34"/>
                </a:lnTo>
                <a:lnTo>
                  <a:pt x="144" y="28"/>
                </a:lnTo>
                <a:lnTo>
                  <a:pt x="134" y="26"/>
                </a:lnTo>
                <a:lnTo>
                  <a:pt x="134" y="26"/>
                </a:lnTo>
                <a:lnTo>
                  <a:pt x="122" y="28"/>
                </a:lnTo>
                <a:lnTo>
                  <a:pt x="114" y="34"/>
                </a:lnTo>
                <a:lnTo>
                  <a:pt x="110" y="44"/>
                </a:lnTo>
                <a:lnTo>
                  <a:pt x="108" y="56"/>
                </a:lnTo>
                <a:lnTo>
                  <a:pt x="108" y="126"/>
                </a:lnTo>
                <a:lnTo>
                  <a:pt x="80" y="126"/>
                </a:lnTo>
                <a:lnTo>
                  <a:pt x="80" y="56"/>
                </a:lnTo>
                <a:lnTo>
                  <a:pt x="80" y="56"/>
                </a:lnTo>
                <a:lnTo>
                  <a:pt x="78" y="44"/>
                </a:lnTo>
                <a:lnTo>
                  <a:pt x="72" y="34"/>
                </a:lnTo>
                <a:lnTo>
                  <a:pt x="64" y="28"/>
                </a:lnTo>
                <a:lnTo>
                  <a:pt x="54" y="26"/>
                </a:lnTo>
                <a:lnTo>
                  <a:pt x="54" y="26"/>
                </a:lnTo>
                <a:lnTo>
                  <a:pt x="44" y="28"/>
                </a:lnTo>
                <a:lnTo>
                  <a:pt x="36" y="34"/>
                </a:lnTo>
                <a:lnTo>
                  <a:pt x="30" y="44"/>
                </a:lnTo>
                <a:lnTo>
                  <a:pt x="28" y="56"/>
                </a:lnTo>
                <a:lnTo>
                  <a:pt x="28" y="126"/>
                </a:lnTo>
                <a:lnTo>
                  <a:pt x="0" y="126"/>
                </a:lnTo>
                <a:lnTo>
                  <a:pt x="0" y="4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" name="Freeform 214"/>
          <p:cNvSpPr>
            <a:spLocks/>
          </p:cNvSpPr>
          <p:nvPr userDrawn="1"/>
        </p:nvSpPr>
        <p:spPr bwMode="auto">
          <a:xfrm>
            <a:off x="3741738" y="1211263"/>
            <a:ext cx="131762" cy="168275"/>
          </a:xfrm>
          <a:custGeom>
            <a:avLst/>
            <a:gdLst>
              <a:gd name="T0" fmla="*/ 12 w 98"/>
              <a:gd name="T1" fmla="*/ 88 h 126"/>
              <a:gd name="T2" fmla="*/ 22 w 98"/>
              <a:gd name="T3" fmla="*/ 96 h 126"/>
              <a:gd name="T4" fmla="*/ 42 w 98"/>
              <a:gd name="T5" fmla="*/ 104 h 126"/>
              <a:gd name="T6" fmla="*/ 52 w 98"/>
              <a:gd name="T7" fmla="*/ 104 h 126"/>
              <a:gd name="T8" fmla="*/ 66 w 98"/>
              <a:gd name="T9" fmla="*/ 100 h 126"/>
              <a:gd name="T10" fmla="*/ 72 w 98"/>
              <a:gd name="T11" fmla="*/ 90 h 126"/>
              <a:gd name="T12" fmla="*/ 72 w 98"/>
              <a:gd name="T13" fmla="*/ 90 h 126"/>
              <a:gd name="T14" fmla="*/ 70 w 98"/>
              <a:gd name="T15" fmla="*/ 84 h 126"/>
              <a:gd name="T16" fmla="*/ 44 w 98"/>
              <a:gd name="T17" fmla="*/ 74 h 126"/>
              <a:gd name="T18" fmla="*/ 30 w 98"/>
              <a:gd name="T19" fmla="*/ 68 h 126"/>
              <a:gd name="T20" fmla="*/ 12 w 98"/>
              <a:gd name="T21" fmla="*/ 58 h 126"/>
              <a:gd name="T22" fmla="*/ 6 w 98"/>
              <a:gd name="T23" fmla="*/ 46 h 126"/>
              <a:gd name="T24" fmla="*/ 6 w 98"/>
              <a:gd name="T25" fmla="*/ 36 h 126"/>
              <a:gd name="T26" fmla="*/ 6 w 98"/>
              <a:gd name="T27" fmla="*/ 28 h 126"/>
              <a:gd name="T28" fmla="*/ 14 w 98"/>
              <a:gd name="T29" fmla="*/ 14 h 126"/>
              <a:gd name="T30" fmla="*/ 24 w 98"/>
              <a:gd name="T31" fmla="*/ 6 h 126"/>
              <a:gd name="T32" fmla="*/ 40 w 98"/>
              <a:gd name="T33" fmla="*/ 0 h 126"/>
              <a:gd name="T34" fmla="*/ 50 w 98"/>
              <a:gd name="T35" fmla="*/ 0 h 126"/>
              <a:gd name="T36" fmla="*/ 72 w 98"/>
              <a:gd name="T37" fmla="*/ 4 h 126"/>
              <a:gd name="T38" fmla="*/ 94 w 98"/>
              <a:gd name="T39" fmla="*/ 14 h 126"/>
              <a:gd name="T40" fmla="*/ 84 w 98"/>
              <a:gd name="T41" fmla="*/ 34 h 126"/>
              <a:gd name="T42" fmla="*/ 56 w 98"/>
              <a:gd name="T43" fmla="*/ 22 h 126"/>
              <a:gd name="T44" fmla="*/ 48 w 98"/>
              <a:gd name="T45" fmla="*/ 22 h 126"/>
              <a:gd name="T46" fmla="*/ 36 w 98"/>
              <a:gd name="T47" fmla="*/ 26 h 126"/>
              <a:gd name="T48" fmla="*/ 32 w 98"/>
              <a:gd name="T49" fmla="*/ 34 h 126"/>
              <a:gd name="T50" fmla="*/ 32 w 98"/>
              <a:gd name="T51" fmla="*/ 34 h 126"/>
              <a:gd name="T52" fmla="*/ 34 w 98"/>
              <a:gd name="T53" fmla="*/ 40 h 126"/>
              <a:gd name="T54" fmla="*/ 60 w 98"/>
              <a:gd name="T55" fmla="*/ 52 h 126"/>
              <a:gd name="T56" fmla="*/ 72 w 98"/>
              <a:gd name="T57" fmla="*/ 56 h 126"/>
              <a:gd name="T58" fmla="*/ 90 w 98"/>
              <a:gd name="T59" fmla="*/ 68 h 126"/>
              <a:gd name="T60" fmla="*/ 96 w 98"/>
              <a:gd name="T61" fmla="*/ 80 h 126"/>
              <a:gd name="T62" fmla="*/ 98 w 98"/>
              <a:gd name="T63" fmla="*/ 88 h 126"/>
              <a:gd name="T64" fmla="*/ 96 w 98"/>
              <a:gd name="T65" fmla="*/ 96 h 126"/>
              <a:gd name="T66" fmla="*/ 90 w 98"/>
              <a:gd name="T67" fmla="*/ 112 h 126"/>
              <a:gd name="T68" fmla="*/ 78 w 98"/>
              <a:gd name="T69" fmla="*/ 120 h 126"/>
              <a:gd name="T70" fmla="*/ 60 w 98"/>
              <a:gd name="T71" fmla="*/ 126 h 126"/>
              <a:gd name="T72" fmla="*/ 52 w 98"/>
              <a:gd name="T73" fmla="*/ 126 h 126"/>
              <a:gd name="T74" fmla="*/ 24 w 98"/>
              <a:gd name="T75" fmla="*/ 122 h 126"/>
              <a:gd name="T76" fmla="*/ 0 w 98"/>
              <a:gd name="T77" fmla="*/ 108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8" h="126">
                <a:moveTo>
                  <a:pt x="0" y="108"/>
                </a:moveTo>
                <a:lnTo>
                  <a:pt x="12" y="88"/>
                </a:lnTo>
                <a:lnTo>
                  <a:pt x="12" y="88"/>
                </a:lnTo>
                <a:lnTo>
                  <a:pt x="22" y="96"/>
                </a:lnTo>
                <a:lnTo>
                  <a:pt x="32" y="100"/>
                </a:lnTo>
                <a:lnTo>
                  <a:pt x="42" y="104"/>
                </a:lnTo>
                <a:lnTo>
                  <a:pt x="52" y="104"/>
                </a:lnTo>
                <a:lnTo>
                  <a:pt x="52" y="104"/>
                </a:lnTo>
                <a:lnTo>
                  <a:pt x="60" y="104"/>
                </a:lnTo>
                <a:lnTo>
                  <a:pt x="66" y="100"/>
                </a:lnTo>
                <a:lnTo>
                  <a:pt x="70" y="96"/>
                </a:lnTo>
                <a:lnTo>
                  <a:pt x="72" y="90"/>
                </a:lnTo>
                <a:lnTo>
                  <a:pt x="72" y="90"/>
                </a:lnTo>
                <a:lnTo>
                  <a:pt x="72" y="90"/>
                </a:lnTo>
                <a:lnTo>
                  <a:pt x="70" y="86"/>
                </a:lnTo>
                <a:lnTo>
                  <a:pt x="70" y="84"/>
                </a:lnTo>
                <a:lnTo>
                  <a:pt x="64" y="80"/>
                </a:lnTo>
                <a:lnTo>
                  <a:pt x="44" y="74"/>
                </a:lnTo>
                <a:lnTo>
                  <a:pt x="44" y="74"/>
                </a:lnTo>
                <a:lnTo>
                  <a:pt x="30" y="68"/>
                </a:lnTo>
                <a:lnTo>
                  <a:pt x="18" y="62"/>
                </a:lnTo>
                <a:lnTo>
                  <a:pt x="12" y="58"/>
                </a:lnTo>
                <a:lnTo>
                  <a:pt x="10" y="52"/>
                </a:lnTo>
                <a:lnTo>
                  <a:pt x="6" y="46"/>
                </a:lnTo>
                <a:lnTo>
                  <a:pt x="6" y="38"/>
                </a:lnTo>
                <a:lnTo>
                  <a:pt x="6" y="36"/>
                </a:lnTo>
                <a:lnTo>
                  <a:pt x="6" y="36"/>
                </a:lnTo>
                <a:lnTo>
                  <a:pt x="6" y="28"/>
                </a:lnTo>
                <a:lnTo>
                  <a:pt x="10" y="22"/>
                </a:lnTo>
                <a:lnTo>
                  <a:pt x="14" y="14"/>
                </a:lnTo>
                <a:lnTo>
                  <a:pt x="18" y="10"/>
                </a:lnTo>
                <a:lnTo>
                  <a:pt x="24" y="6"/>
                </a:lnTo>
                <a:lnTo>
                  <a:pt x="32" y="2"/>
                </a:lnTo>
                <a:lnTo>
                  <a:pt x="40" y="0"/>
                </a:lnTo>
                <a:lnTo>
                  <a:pt x="50" y="0"/>
                </a:lnTo>
                <a:lnTo>
                  <a:pt x="50" y="0"/>
                </a:lnTo>
                <a:lnTo>
                  <a:pt x="60" y="0"/>
                </a:lnTo>
                <a:lnTo>
                  <a:pt x="72" y="4"/>
                </a:lnTo>
                <a:lnTo>
                  <a:pt x="84" y="8"/>
                </a:lnTo>
                <a:lnTo>
                  <a:pt x="94" y="14"/>
                </a:lnTo>
                <a:lnTo>
                  <a:pt x="84" y="34"/>
                </a:lnTo>
                <a:lnTo>
                  <a:pt x="84" y="34"/>
                </a:lnTo>
                <a:lnTo>
                  <a:pt x="66" y="24"/>
                </a:lnTo>
                <a:lnTo>
                  <a:pt x="56" y="22"/>
                </a:lnTo>
                <a:lnTo>
                  <a:pt x="48" y="22"/>
                </a:lnTo>
                <a:lnTo>
                  <a:pt x="48" y="22"/>
                </a:lnTo>
                <a:lnTo>
                  <a:pt x="42" y="22"/>
                </a:lnTo>
                <a:lnTo>
                  <a:pt x="36" y="26"/>
                </a:lnTo>
                <a:lnTo>
                  <a:pt x="32" y="28"/>
                </a:lnTo>
                <a:lnTo>
                  <a:pt x="32" y="34"/>
                </a:lnTo>
                <a:lnTo>
                  <a:pt x="32" y="34"/>
                </a:lnTo>
                <a:lnTo>
                  <a:pt x="32" y="34"/>
                </a:lnTo>
                <a:lnTo>
                  <a:pt x="32" y="38"/>
                </a:lnTo>
                <a:lnTo>
                  <a:pt x="34" y="40"/>
                </a:lnTo>
                <a:lnTo>
                  <a:pt x="40" y="44"/>
                </a:lnTo>
                <a:lnTo>
                  <a:pt x="60" y="52"/>
                </a:lnTo>
                <a:lnTo>
                  <a:pt x="60" y="52"/>
                </a:lnTo>
                <a:lnTo>
                  <a:pt x="72" y="56"/>
                </a:lnTo>
                <a:lnTo>
                  <a:pt x="84" y="64"/>
                </a:lnTo>
                <a:lnTo>
                  <a:pt x="90" y="68"/>
                </a:lnTo>
                <a:lnTo>
                  <a:pt x="94" y="74"/>
                </a:lnTo>
                <a:lnTo>
                  <a:pt x="96" y="80"/>
                </a:lnTo>
                <a:lnTo>
                  <a:pt x="98" y="88"/>
                </a:lnTo>
                <a:lnTo>
                  <a:pt x="98" y="88"/>
                </a:lnTo>
                <a:lnTo>
                  <a:pt x="98" y="88"/>
                </a:lnTo>
                <a:lnTo>
                  <a:pt x="96" y="96"/>
                </a:lnTo>
                <a:lnTo>
                  <a:pt x="94" y="104"/>
                </a:lnTo>
                <a:lnTo>
                  <a:pt x="90" y="112"/>
                </a:lnTo>
                <a:lnTo>
                  <a:pt x="84" y="116"/>
                </a:lnTo>
                <a:lnTo>
                  <a:pt x="78" y="120"/>
                </a:lnTo>
                <a:lnTo>
                  <a:pt x="70" y="124"/>
                </a:lnTo>
                <a:lnTo>
                  <a:pt x="60" y="126"/>
                </a:lnTo>
                <a:lnTo>
                  <a:pt x="52" y="126"/>
                </a:lnTo>
                <a:lnTo>
                  <a:pt x="52" y="126"/>
                </a:lnTo>
                <a:lnTo>
                  <a:pt x="38" y="126"/>
                </a:lnTo>
                <a:lnTo>
                  <a:pt x="24" y="122"/>
                </a:lnTo>
                <a:lnTo>
                  <a:pt x="12" y="116"/>
                </a:lnTo>
                <a:lnTo>
                  <a:pt x="0" y="108"/>
                </a:lnTo>
                <a:lnTo>
                  <a:pt x="0" y="108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4" name="Rectangle 215"/>
          <p:cNvSpPr>
            <a:spLocks noChangeArrowheads="1"/>
          </p:cNvSpPr>
          <p:nvPr userDrawn="1"/>
        </p:nvSpPr>
        <p:spPr bwMode="auto">
          <a:xfrm>
            <a:off x="3917950" y="1262063"/>
            <a:ext cx="93663" cy="38100"/>
          </a:xfrm>
          <a:prstGeom prst="rect">
            <a:avLst/>
          </a:pr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5" name="Freeform 216"/>
          <p:cNvSpPr>
            <a:spLocks/>
          </p:cNvSpPr>
          <p:nvPr userDrawn="1"/>
        </p:nvSpPr>
        <p:spPr bwMode="auto">
          <a:xfrm>
            <a:off x="4054475" y="1149350"/>
            <a:ext cx="101600" cy="228600"/>
          </a:xfrm>
          <a:custGeom>
            <a:avLst/>
            <a:gdLst>
              <a:gd name="T0" fmla="*/ 16 w 76"/>
              <a:gd name="T1" fmla="*/ 72 h 170"/>
              <a:gd name="T2" fmla="*/ 0 w 76"/>
              <a:gd name="T3" fmla="*/ 72 h 170"/>
              <a:gd name="T4" fmla="*/ 0 w 76"/>
              <a:gd name="T5" fmla="*/ 48 h 170"/>
              <a:gd name="T6" fmla="*/ 16 w 76"/>
              <a:gd name="T7" fmla="*/ 48 h 170"/>
              <a:gd name="T8" fmla="*/ 16 w 76"/>
              <a:gd name="T9" fmla="*/ 40 h 170"/>
              <a:gd name="T10" fmla="*/ 16 w 76"/>
              <a:gd name="T11" fmla="*/ 40 h 170"/>
              <a:gd name="T12" fmla="*/ 16 w 76"/>
              <a:gd name="T13" fmla="*/ 30 h 170"/>
              <a:gd name="T14" fmla="*/ 18 w 76"/>
              <a:gd name="T15" fmla="*/ 22 h 170"/>
              <a:gd name="T16" fmla="*/ 22 w 76"/>
              <a:gd name="T17" fmla="*/ 14 h 170"/>
              <a:gd name="T18" fmla="*/ 26 w 76"/>
              <a:gd name="T19" fmla="*/ 8 h 170"/>
              <a:gd name="T20" fmla="*/ 26 w 76"/>
              <a:gd name="T21" fmla="*/ 8 h 170"/>
              <a:gd name="T22" fmla="*/ 30 w 76"/>
              <a:gd name="T23" fmla="*/ 4 h 170"/>
              <a:gd name="T24" fmla="*/ 38 w 76"/>
              <a:gd name="T25" fmla="*/ 2 h 170"/>
              <a:gd name="T26" fmla="*/ 44 w 76"/>
              <a:gd name="T27" fmla="*/ 0 h 170"/>
              <a:gd name="T28" fmla="*/ 54 w 76"/>
              <a:gd name="T29" fmla="*/ 0 h 170"/>
              <a:gd name="T30" fmla="*/ 54 w 76"/>
              <a:gd name="T31" fmla="*/ 0 h 170"/>
              <a:gd name="T32" fmla="*/ 66 w 76"/>
              <a:gd name="T33" fmla="*/ 0 h 170"/>
              <a:gd name="T34" fmla="*/ 76 w 76"/>
              <a:gd name="T35" fmla="*/ 2 h 170"/>
              <a:gd name="T36" fmla="*/ 76 w 76"/>
              <a:gd name="T37" fmla="*/ 26 h 170"/>
              <a:gd name="T38" fmla="*/ 76 w 76"/>
              <a:gd name="T39" fmla="*/ 26 h 170"/>
              <a:gd name="T40" fmla="*/ 68 w 76"/>
              <a:gd name="T41" fmla="*/ 24 h 170"/>
              <a:gd name="T42" fmla="*/ 60 w 76"/>
              <a:gd name="T43" fmla="*/ 24 h 170"/>
              <a:gd name="T44" fmla="*/ 60 w 76"/>
              <a:gd name="T45" fmla="*/ 24 h 170"/>
              <a:gd name="T46" fmla="*/ 52 w 76"/>
              <a:gd name="T47" fmla="*/ 24 h 170"/>
              <a:gd name="T48" fmla="*/ 48 w 76"/>
              <a:gd name="T49" fmla="*/ 28 h 170"/>
              <a:gd name="T50" fmla="*/ 44 w 76"/>
              <a:gd name="T51" fmla="*/ 34 h 170"/>
              <a:gd name="T52" fmla="*/ 44 w 76"/>
              <a:gd name="T53" fmla="*/ 42 h 170"/>
              <a:gd name="T54" fmla="*/ 44 w 76"/>
              <a:gd name="T55" fmla="*/ 48 h 170"/>
              <a:gd name="T56" fmla="*/ 76 w 76"/>
              <a:gd name="T57" fmla="*/ 48 h 170"/>
              <a:gd name="T58" fmla="*/ 76 w 76"/>
              <a:gd name="T59" fmla="*/ 72 h 170"/>
              <a:gd name="T60" fmla="*/ 44 w 76"/>
              <a:gd name="T61" fmla="*/ 72 h 170"/>
              <a:gd name="T62" fmla="*/ 44 w 76"/>
              <a:gd name="T63" fmla="*/ 170 h 170"/>
              <a:gd name="T64" fmla="*/ 16 w 76"/>
              <a:gd name="T65" fmla="*/ 170 h 170"/>
              <a:gd name="T66" fmla="*/ 16 w 76"/>
              <a:gd name="T67" fmla="*/ 72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6" h="170">
                <a:moveTo>
                  <a:pt x="16" y="72"/>
                </a:moveTo>
                <a:lnTo>
                  <a:pt x="0" y="72"/>
                </a:lnTo>
                <a:lnTo>
                  <a:pt x="0" y="48"/>
                </a:lnTo>
                <a:lnTo>
                  <a:pt x="16" y="48"/>
                </a:lnTo>
                <a:lnTo>
                  <a:pt x="16" y="40"/>
                </a:lnTo>
                <a:lnTo>
                  <a:pt x="16" y="40"/>
                </a:lnTo>
                <a:lnTo>
                  <a:pt x="16" y="30"/>
                </a:lnTo>
                <a:lnTo>
                  <a:pt x="18" y="22"/>
                </a:lnTo>
                <a:lnTo>
                  <a:pt x="22" y="14"/>
                </a:lnTo>
                <a:lnTo>
                  <a:pt x="26" y="8"/>
                </a:lnTo>
                <a:lnTo>
                  <a:pt x="26" y="8"/>
                </a:lnTo>
                <a:lnTo>
                  <a:pt x="30" y="4"/>
                </a:lnTo>
                <a:lnTo>
                  <a:pt x="38" y="2"/>
                </a:lnTo>
                <a:lnTo>
                  <a:pt x="44" y="0"/>
                </a:lnTo>
                <a:lnTo>
                  <a:pt x="54" y="0"/>
                </a:lnTo>
                <a:lnTo>
                  <a:pt x="54" y="0"/>
                </a:lnTo>
                <a:lnTo>
                  <a:pt x="66" y="0"/>
                </a:lnTo>
                <a:lnTo>
                  <a:pt x="76" y="2"/>
                </a:lnTo>
                <a:lnTo>
                  <a:pt x="76" y="26"/>
                </a:lnTo>
                <a:lnTo>
                  <a:pt x="76" y="26"/>
                </a:lnTo>
                <a:lnTo>
                  <a:pt x="68" y="24"/>
                </a:lnTo>
                <a:lnTo>
                  <a:pt x="60" y="24"/>
                </a:lnTo>
                <a:lnTo>
                  <a:pt x="60" y="24"/>
                </a:lnTo>
                <a:lnTo>
                  <a:pt x="52" y="24"/>
                </a:lnTo>
                <a:lnTo>
                  <a:pt x="48" y="28"/>
                </a:lnTo>
                <a:lnTo>
                  <a:pt x="44" y="34"/>
                </a:lnTo>
                <a:lnTo>
                  <a:pt x="44" y="42"/>
                </a:lnTo>
                <a:lnTo>
                  <a:pt x="44" y="48"/>
                </a:lnTo>
                <a:lnTo>
                  <a:pt x="76" y="48"/>
                </a:lnTo>
                <a:lnTo>
                  <a:pt x="76" y="72"/>
                </a:lnTo>
                <a:lnTo>
                  <a:pt x="44" y="72"/>
                </a:lnTo>
                <a:lnTo>
                  <a:pt x="44" y="170"/>
                </a:lnTo>
                <a:lnTo>
                  <a:pt x="16" y="170"/>
                </a:lnTo>
                <a:lnTo>
                  <a:pt x="16" y="72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6" name="Freeform 217"/>
          <p:cNvSpPr>
            <a:spLocks noEditPoints="1"/>
          </p:cNvSpPr>
          <p:nvPr userDrawn="1"/>
        </p:nvSpPr>
        <p:spPr bwMode="auto">
          <a:xfrm>
            <a:off x="4191000" y="1208088"/>
            <a:ext cx="174625" cy="171450"/>
          </a:xfrm>
          <a:custGeom>
            <a:avLst/>
            <a:gdLst>
              <a:gd name="T0" fmla="*/ 0 w 130"/>
              <a:gd name="T1" fmla="*/ 64 h 128"/>
              <a:gd name="T2" fmla="*/ 0 w 130"/>
              <a:gd name="T3" fmla="*/ 52 h 128"/>
              <a:gd name="T4" fmla="*/ 10 w 130"/>
              <a:gd name="T5" fmla="*/ 30 h 128"/>
              <a:gd name="T6" fmla="*/ 28 w 130"/>
              <a:gd name="T7" fmla="*/ 12 h 128"/>
              <a:gd name="T8" fmla="*/ 50 w 130"/>
              <a:gd name="T9" fmla="*/ 2 h 128"/>
              <a:gd name="T10" fmla="*/ 64 w 130"/>
              <a:gd name="T11" fmla="*/ 0 h 128"/>
              <a:gd name="T12" fmla="*/ 90 w 130"/>
              <a:gd name="T13" fmla="*/ 6 h 128"/>
              <a:gd name="T14" fmla="*/ 112 w 130"/>
              <a:gd name="T15" fmla="*/ 20 h 128"/>
              <a:gd name="T16" fmla="*/ 124 w 130"/>
              <a:gd name="T17" fmla="*/ 40 h 128"/>
              <a:gd name="T18" fmla="*/ 130 w 130"/>
              <a:gd name="T19" fmla="*/ 64 h 128"/>
              <a:gd name="T20" fmla="*/ 130 w 130"/>
              <a:gd name="T21" fmla="*/ 64 h 128"/>
              <a:gd name="T22" fmla="*/ 124 w 130"/>
              <a:gd name="T23" fmla="*/ 90 h 128"/>
              <a:gd name="T24" fmla="*/ 112 w 130"/>
              <a:gd name="T25" fmla="*/ 110 h 128"/>
              <a:gd name="T26" fmla="*/ 90 w 130"/>
              <a:gd name="T27" fmla="*/ 124 h 128"/>
              <a:gd name="T28" fmla="*/ 64 w 130"/>
              <a:gd name="T29" fmla="*/ 128 h 128"/>
              <a:gd name="T30" fmla="*/ 50 w 130"/>
              <a:gd name="T31" fmla="*/ 128 h 128"/>
              <a:gd name="T32" fmla="*/ 28 w 130"/>
              <a:gd name="T33" fmla="*/ 118 h 128"/>
              <a:gd name="T34" fmla="*/ 10 w 130"/>
              <a:gd name="T35" fmla="*/ 100 h 128"/>
              <a:gd name="T36" fmla="*/ 0 w 130"/>
              <a:gd name="T37" fmla="*/ 78 h 128"/>
              <a:gd name="T38" fmla="*/ 0 w 130"/>
              <a:gd name="T39" fmla="*/ 66 h 128"/>
              <a:gd name="T40" fmla="*/ 102 w 130"/>
              <a:gd name="T41" fmla="*/ 64 h 128"/>
              <a:gd name="T42" fmla="*/ 100 w 130"/>
              <a:gd name="T43" fmla="*/ 56 h 128"/>
              <a:gd name="T44" fmla="*/ 96 w 130"/>
              <a:gd name="T45" fmla="*/ 42 h 128"/>
              <a:gd name="T46" fmla="*/ 86 w 130"/>
              <a:gd name="T47" fmla="*/ 32 h 128"/>
              <a:gd name="T48" fmla="*/ 72 w 130"/>
              <a:gd name="T49" fmla="*/ 26 h 128"/>
              <a:gd name="T50" fmla="*/ 64 w 130"/>
              <a:gd name="T51" fmla="*/ 26 h 128"/>
              <a:gd name="T52" fmla="*/ 48 w 130"/>
              <a:gd name="T53" fmla="*/ 28 h 128"/>
              <a:gd name="T54" fmla="*/ 38 w 130"/>
              <a:gd name="T55" fmla="*/ 36 h 128"/>
              <a:gd name="T56" fmla="*/ 30 w 130"/>
              <a:gd name="T57" fmla="*/ 50 h 128"/>
              <a:gd name="T58" fmla="*/ 28 w 130"/>
              <a:gd name="T59" fmla="*/ 64 h 128"/>
              <a:gd name="T60" fmla="*/ 28 w 130"/>
              <a:gd name="T61" fmla="*/ 64 h 128"/>
              <a:gd name="T62" fmla="*/ 30 w 130"/>
              <a:gd name="T63" fmla="*/ 80 h 128"/>
              <a:gd name="T64" fmla="*/ 38 w 130"/>
              <a:gd name="T65" fmla="*/ 92 h 128"/>
              <a:gd name="T66" fmla="*/ 50 w 130"/>
              <a:gd name="T67" fmla="*/ 102 h 128"/>
              <a:gd name="T68" fmla="*/ 64 w 130"/>
              <a:gd name="T69" fmla="*/ 104 h 128"/>
              <a:gd name="T70" fmla="*/ 72 w 130"/>
              <a:gd name="T71" fmla="*/ 104 h 128"/>
              <a:gd name="T72" fmla="*/ 86 w 130"/>
              <a:gd name="T73" fmla="*/ 98 h 128"/>
              <a:gd name="T74" fmla="*/ 96 w 130"/>
              <a:gd name="T75" fmla="*/ 86 h 128"/>
              <a:gd name="T76" fmla="*/ 100 w 130"/>
              <a:gd name="T77" fmla="*/ 74 h 128"/>
              <a:gd name="T78" fmla="*/ 102 w 130"/>
              <a:gd name="T79" fmla="*/ 6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0" h="128">
                <a:moveTo>
                  <a:pt x="0" y="66"/>
                </a:moveTo>
                <a:lnTo>
                  <a:pt x="0" y="64"/>
                </a:lnTo>
                <a:lnTo>
                  <a:pt x="0" y="64"/>
                </a:lnTo>
                <a:lnTo>
                  <a:pt x="0" y="52"/>
                </a:lnTo>
                <a:lnTo>
                  <a:pt x="4" y="40"/>
                </a:lnTo>
                <a:lnTo>
                  <a:pt x="10" y="30"/>
                </a:lnTo>
                <a:lnTo>
                  <a:pt x="18" y="20"/>
                </a:lnTo>
                <a:lnTo>
                  <a:pt x="28" y="12"/>
                </a:lnTo>
                <a:lnTo>
                  <a:pt x="38" y="6"/>
                </a:lnTo>
                <a:lnTo>
                  <a:pt x="50" y="2"/>
                </a:lnTo>
                <a:lnTo>
                  <a:pt x="64" y="0"/>
                </a:lnTo>
                <a:lnTo>
                  <a:pt x="64" y="0"/>
                </a:lnTo>
                <a:lnTo>
                  <a:pt x="78" y="2"/>
                </a:lnTo>
                <a:lnTo>
                  <a:pt x="90" y="6"/>
                </a:lnTo>
                <a:lnTo>
                  <a:pt x="102" y="12"/>
                </a:lnTo>
                <a:lnTo>
                  <a:pt x="112" y="20"/>
                </a:lnTo>
                <a:lnTo>
                  <a:pt x="118" y="28"/>
                </a:lnTo>
                <a:lnTo>
                  <a:pt x="124" y="40"/>
                </a:lnTo>
                <a:lnTo>
                  <a:pt x="128" y="52"/>
                </a:lnTo>
                <a:lnTo>
                  <a:pt x="130" y="64"/>
                </a:lnTo>
                <a:lnTo>
                  <a:pt x="130" y="64"/>
                </a:lnTo>
                <a:lnTo>
                  <a:pt x="130" y="64"/>
                </a:lnTo>
                <a:lnTo>
                  <a:pt x="128" y="78"/>
                </a:lnTo>
                <a:lnTo>
                  <a:pt x="124" y="90"/>
                </a:lnTo>
                <a:lnTo>
                  <a:pt x="118" y="100"/>
                </a:lnTo>
                <a:lnTo>
                  <a:pt x="112" y="110"/>
                </a:lnTo>
                <a:lnTo>
                  <a:pt x="102" y="118"/>
                </a:lnTo>
                <a:lnTo>
                  <a:pt x="90" y="124"/>
                </a:lnTo>
                <a:lnTo>
                  <a:pt x="78" y="128"/>
                </a:lnTo>
                <a:lnTo>
                  <a:pt x="64" y="128"/>
                </a:lnTo>
                <a:lnTo>
                  <a:pt x="64" y="128"/>
                </a:lnTo>
                <a:lnTo>
                  <a:pt x="50" y="128"/>
                </a:lnTo>
                <a:lnTo>
                  <a:pt x="38" y="124"/>
                </a:lnTo>
                <a:lnTo>
                  <a:pt x="28" y="118"/>
                </a:lnTo>
                <a:lnTo>
                  <a:pt x="18" y="110"/>
                </a:lnTo>
                <a:lnTo>
                  <a:pt x="10" y="100"/>
                </a:lnTo>
                <a:lnTo>
                  <a:pt x="4" y="90"/>
                </a:lnTo>
                <a:lnTo>
                  <a:pt x="0" y="78"/>
                </a:lnTo>
                <a:lnTo>
                  <a:pt x="0" y="66"/>
                </a:lnTo>
                <a:lnTo>
                  <a:pt x="0" y="66"/>
                </a:lnTo>
                <a:close/>
                <a:moveTo>
                  <a:pt x="102" y="66"/>
                </a:moveTo>
                <a:lnTo>
                  <a:pt x="102" y="64"/>
                </a:lnTo>
                <a:lnTo>
                  <a:pt x="102" y="64"/>
                </a:lnTo>
                <a:lnTo>
                  <a:pt x="100" y="56"/>
                </a:lnTo>
                <a:lnTo>
                  <a:pt x="98" y="50"/>
                </a:lnTo>
                <a:lnTo>
                  <a:pt x="96" y="42"/>
                </a:lnTo>
                <a:lnTo>
                  <a:pt x="92" y="38"/>
                </a:lnTo>
                <a:lnTo>
                  <a:pt x="86" y="32"/>
                </a:lnTo>
                <a:lnTo>
                  <a:pt x="80" y="28"/>
                </a:lnTo>
                <a:lnTo>
                  <a:pt x="72" y="26"/>
                </a:lnTo>
                <a:lnTo>
                  <a:pt x="64" y="26"/>
                </a:lnTo>
                <a:lnTo>
                  <a:pt x="64" y="26"/>
                </a:lnTo>
                <a:lnTo>
                  <a:pt x="56" y="26"/>
                </a:lnTo>
                <a:lnTo>
                  <a:pt x="48" y="28"/>
                </a:lnTo>
                <a:lnTo>
                  <a:pt x="42" y="32"/>
                </a:lnTo>
                <a:lnTo>
                  <a:pt x="38" y="36"/>
                </a:lnTo>
                <a:lnTo>
                  <a:pt x="32" y="42"/>
                </a:lnTo>
                <a:lnTo>
                  <a:pt x="30" y="50"/>
                </a:lnTo>
                <a:lnTo>
                  <a:pt x="28" y="56"/>
                </a:lnTo>
                <a:lnTo>
                  <a:pt x="28" y="64"/>
                </a:lnTo>
                <a:lnTo>
                  <a:pt x="28" y="64"/>
                </a:lnTo>
                <a:lnTo>
                  <a:pt x="28" y="64"/>
                </a:lnTo>
                <a:lnTo>
                  <a:pt x="28" y="72"/>
                </a:lnTo>
                <a:lnTo>
                  <a:pt x="30" y="80"/>
                </a:lnTo>
                <a:lnTo>
                  <a:pt x="34" y="86"/>
                </a:lnTo>
                <a:lnTo>
                  <a:pt x="38" y="92"/>
                </a:lnTo>
                <a:lnTo>
                  <a:pt x="44" y="98"/>
                </a:lnTo>
                <a:lnTo>
                  <a:pt x="50" y="102"/>
                </a:lnTo>
                <a:lnTo>
                  <a:pt x="56" y="104"/>
                </a:lnTo>
                <a:lnTo>
                  <a:pt x="64" y="104"/>
                </a:lnTo>
                <a:lnTo>
                  <a:pt x="64" y="104"/>
                </a:lnTo>
                <a:lnTo>
                  <a:pt x="72" y="104"/>
                </a:lnTo>
                <a:lnTo>
                  <a:pt x="80" y="102"/>
                </a:lnTo>
                <a:lnTo>
                  <a:pt x="86" y="98"/>
                </a:lnTo>
                <a:lnTo>
                  <a:pt x="92" y="92"/>
                </a:lnTo>
                <a:lnTo>
                  <a:pt x="96" y="86"/>
                </a:lnTo>
                <a:lnTo>
                  <a:pt x="100" y="80"/>
                </a:lnTo>
                <a:lnTo>
                  <a:pt x="100" y="74"/>
                </a:lnTo>
                <a:lnTo>
                  <a:pt x="102" y="66"/>
                </a:lnTo>
                <a:lnTo>
                  <a:pt x="102" y="66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7" name="Freeform 218"/>
          <p:cNvSpPr>
            <a:spLocks/>
          </p:cNvSpPr>
          <p:nvPr userDrawn="1"/>
        </p:nvSpPr>
        <p:spPr bwMode="auto">
          <a:xfrm>
            <a:off x="4410075" y="1208088"/>
            <a:ext cx="152400" cy="171450"/>
          </a:xfrm>
          <a:custGeom>
            <a:avLst/>
            <a:gdLst>
              <a:gd name="T0" fmla="*/ 0 w 114"/>
              <a:gd name="T1" fmla="*/ 66 h 128"/>
              <a:gd name="T2" fmla="*/ 0 w 114"/>
              <a:gd name="T3" fmla="*/ 64 h 128"/>
              <a:gd name="T4" fmla="*/ 0 w 114"/>
              <a:gd name="T5" fmla="*/ 64 h 128"/>
              <a:gd name="T6" fmla="*/ 2 w 114"/>
              <a:gd name="T7" fmla="*/ 52 h 128"/>
              <a:gd name="T8" fmla="*/ 4 w 114"/>
              <a:gd name="T9" fmla="*/ 40 h 128"/>
              <a:gd name="T10" fmla="*/ 10 w 114"/>
              <a:gd name="T11" fmla="*/ 30 h 128"/>
              <a:gd name="T12" fmla="*/ 18 w 114"/>
              <a:gd name="T13" fmla="*/ 20 h 128"/>
              <a:gd name="T14" fmla="*/ 28 w 114"/>
              <a:gd name="T15" fmla="*/ 12 h 128"/>
              <a:gd name="T16" fmla="*/ 38 w 114"/>
              <a:gd name="T17" fmla="*/ 6 h 128"/>
              <a:gd name="T18" fmla="*/ 50 w 114"/>
              <a:gd name="T19" fmla="*/ 2 h 128"/>
              <a:gd name="T20" fmla="*/ 64 w 114"/>
              <a:gd name="T21" fmla="*/ 0 h 128"/>
              <a:gd name="T22" fmla="*/ 64 w 114"/>
              <a:gd name="T23" fmla="*/ 0 h 128"/>
              <a:gd name="T24" fmla="*/ 80 w 114"/>
              <a:gd name="T25" fmla="*/ 2 h 128"/>
              <a:gd name="T26" fmla="*/ 92 w 114"/>
              <a:gd name="T27" fmla="*/ 6 h 128"/>
              <a:gd name="T28" fmla="*/ 104 w 114"/>
              <a:gd name="T29" fmla="*/ 14 h 128"/>
              <a:gd name="T30" fmla="*/ 112 w 114"/>
              <a:gd name="T31" fmla="*/ 22 h 128"/>
              <a:gd name="T32" fmla="*/ 96 w 114"/>
              <a:gd name="T33" fmla="*/ 40 h 128"/>
              <a:gd name="T34" fmla="*/ 96 w 114"/>
              <a:gd name="T35" fmla="*/ 40 h 128"/>
              <a:gd name="T36" fmla="*/ 88 w 114"/>
              <a:gd name="T37" fmla="*/ 34 h 128"/>
              <a:gd name="T38" fmla="*/ 82 w 114"/>
              <a:gd name="T39" fmla="*/ 30 h 128"/>
              <a:gd name="T40" fmla="*/ 74 w 114"/>
              <a:gd name="T41" fmla="*/ 26 h 128"/>
              <a:gd name="T42" fmla="*/ 64 w 114"/>
              <a:gd name="T43" fmla="*/ 26 h 128"/>
              <a:gd name="T44" fmla="*/ 64 w 114"/>
              <a:gd name="T45" fmla="*/ 26 h 128"/>
              <a:gd name="T46" fmla="*/ 56 w 114"/>
              <a:gd name="T47" fmla="*/ 26 h 128"/>
              <a:gd name="T48" fmla="*/ 50 w 114"/>
              <a:gd name="T49" fmla="*/ 28 h 128"/>
              <a:gd name="T50" fmla="*/ 44 w 114"/>
              <a:gd name="T51" fmla="*/ 32 h 128"/>
              <a:gd name="T52" fmla="*/ 38 w 114"/>
              <a:gd name="T53" fmla="*/ 36 h 128"/>
              <a:gd name="T54" fmla="*/ 34 w 114"/>
              <a:gd name="T55" fmla="*/ 42 h 128"/>
              <a:gd name="T56" fmla="*/ 30 w 114"/>
              <a:gd name="T57" fmla="*/ 50 h 128"/>
              <a:gd name="T58" fmla="*/ 28 w 114"/>
              <a:gd name="T59" fmla="*/ 56 h 128"/>
              <a:gd name="T60" fmla="*/ 28 w 114"/>
              <a:gd name="T61" fmla="*/ 64 h 128"/>
              <a:gd name="T62" fmla="*/ 28 w 114"/>
              <a:gd name="T63" fmla="*/ 64 h 128"/>
              <a:gd name="T64" fmla="*/ 28 w 114"/>
              <a:gd name="T65" fmla="*/ 64 h 128"/>
              <a:gd name="T66" fmla="*/ 28 w 114"/>
              <a:gd name="T67" fmla="*/ 72 h 128"/>
              <a:gd name="T68" fmla="*/ 30 w 114"/>
              <a:gd name="T69" fmla="*/ 80 h 128"/>
              <a:gd name="T70" fmla="*/ 34 w 114"/>
              <a:gd name="T71" fmla="*/ 86 h 128"/>
              <a:gd name="T72" fmla="*/ 38 w 114"/>
              <a:gd name="T73" fmla="*/ 92 h 128"/>
              <a:gd name="T74" fmla="*/ 44 w 114"/>
              <a:gd name="T75" fmla="*/ 98 h 128"/>
              <a:gd name="T76" fmla="*/ 50 w 114"/>
              <a:gd name="T77" fmla="*/ 102 h 128"/>
              <a:gd name="T78" fmla="*/ 56 w 114"/>
              <a:gd name="T79" fmla="*/ 104 h 128"/>
              <a:gd name="T80" fmla="*/ 64 w 114"/>
              <a:gd name="T81" fmla="*/ 104 h 128"/>
              <a:gd name="T82" fmla="*/ 64 w 114"/>
              <a:gd name="T83" fmla="*/ 104 h 128"/>
              <a:gd name="T84" fmla="*/ 74 w 114"/>
              <a:gd name="T85" fmla="*/ 104 h 128"/>
              <a:gd name="T86" fmla="*/ 82 w 114"/>
              <a:gd name="T87" fmla="*/ 100 h 128"/>
              <a:gd name="T88" fmla="*/ 90 w 114"/>
              <a:gd name="T89" fmla="*/ 96 h 128"/>
              <a:gd name="T90" fmla="*/ 96 w 114"/>
              <a:gd name="T91" fmla="*/ 90 h 128"/>
              <a:gd name="T92" fmla="*/ 114 w 114"/>
              <a:gd name="T93" fmla="*/ 106 h 128"/>
              <a:gd name="T94" fmla="*/ 114 w 114"/>
              <a:gd name="T95" fmla="*/ 106 h 128"/>
              <a:gd name="T96" fmla="*/ 104 w 114"/>
              <a:gd name="T97" fmla="*/ 114 h 128"/>
              <a:gd name="T98" fmla="*/ 92 w 114"/>
              <a:gd name="T99" fmla="*/ 122 h 128"/>
              <a:gd name="T100" fmla="*/ 80 w 114"/>
              <a:gd name="T101" fmla="*/ 128 h 128"/>
              <a:gd name="T102" fmla="*/ 64 w 114"/>
              <a:gd name="T103" fmla="*/ 128 h 128"/>
              <a:gd name="T104" fmla="*/ 64 w 114"/>
              <a:gd name="T105" fmla="*/ 128 h 128"/>
              <a:gd name="T106" fmla="*/ 50 w 114"/>
              <a:gd name="T107" fmla="*/ 128 h 128"/>
              <a:gd name="T108" fmla="*/ 38 w 114"/>
              <a:gd name="T109" fmla="*/ 124 h 128"/>
              <a:gd name="T110" fmla="*/ 28 w 114"/>
              <a:gd name="T111" fmla="*/ 118 h 128"/>
              <a:gd name="T112" fmla="*/ 18 w 114"/>
              <a:gd name="T113" fmla="*/ 110 h 128"/>
              <a:gd name="T114" fmla="*/ 10 w 114"/>
              <a:gd name="T115" fmla="*/ 100 h 128"/>
              <a:gd name="T116" fmla="*/ 4 w 114"/>
              <a:gd name="T117" fmla="*/ 90 h 128"/>
              <a:gd name="T118" fmla="*/ 2 w 114"/>
              <a:gd name="T119" fmla="*/ 78 h 128"/>
              <a:gd name="T120" fmla="*/ 0 w 114"/>
              <a:gd name="T121" fmla="*/ 66 h 128"/>
              <a:gd name="T122" fmla="*/ 0 w 114"/>
              <a:gd name="T123" fmla="*/ 6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4" h="128">
                <a:moveTo>
                  <a:pt x="0" y="66"/>
                </a:moveTo>
                <a:lnTo>
                  <a:pt x="0" y="64"/>
                </a:lnTo>
                <a:lnTo>
                  <a:pt x="0" y="64"/>
                </a:lnTo>
                <a:lnTo>
                  <a:pt x="2" y="52"/>
                </a:lnTo>
                <a:lnTo>
                  <a:pt x="4" y="40"/>
                </a:lnTo>
                <a:lnTo>
                  <a:pt x="10" y="30"/>
                </a:lnTo>
                <a:lnTo>
                  <a:pt x="18" y="20"/>
                </a:lnTo>
                <a:lnTo>
                  <a:pt x="28" y="12"/>
                </a:lnTo>
                <a:lnTo>
                  <a:pt x="38" y="6"/>
                </a:lnTo>
                <a:lnTo>
                  <a:pt x="50" y="2"/>
                </a:lnTo>
                <a:lnTo>
                  <a:pt x="64" y="0"/>
                </a:lnTo>
                <a:lnTo>
                  <a:pt x="64" y="0"/>
                </a:lnTo>
                <a:lnTo>
                  <a:pt x="80" y="2"/>
                </a:lnTo>
                <a:lnTo>
                  <a:pt x="92" y="6"/>
                </a:lnTo>
                <a:lnTo>
                  <a:pt x="104" y="14"/>
                </a:lnTo>
                <a:lnTo>
                  <a:pt x="112" y="22"/>
                </a:lnTo>
                <a:lnTo>
                  <a:pt x="96" y="40"/>
                </a:lnTo>
                <a:lnTo>
                  <a:pt x="96" y="40"/>
                </a:lnTo>
                <a:lnTo>
                  <a:pt x="88" y="34"/>
                </a:lnTo>
                <a:lnTo>
                  <a:pt x="82" y="30"/>
                </a:lnTo>
                <a:lnTo>
                  <a:pt x="74" y="26"/>
                </a:lnTo>
                <a:lnTo>
                  <a:pt x="64" y="26"/>
                </a:lnTo>
                <a:lnTo>
                  <a:pt x="64" y="26"/>
                </a:lnTo>
                <a:lnTo>
                  <a:pt x="56" y="26"/>
                </a:lnTo>
                <a:lnTo>
                  <a:pt x="50" y="28"/>
                </a:lnTo>
                <a:lnTo>
                  <a:pt x="44" y="32"/>
                </a:lnTo>
                <a:lnTo>
                  <a:pt x="38" y="36"/>
                </a:lnTo>
                <a:lnTo>
                  <a:pt x="34" y="42"/>
                </a:lnTo>
                <a:lnTo>
                  <a:pt x="30" y="50"/>
                </a:lnTo>
                <a:lnTo>
                  <a:pt x="28" y="56"/>
                </a:lnTo>
                <a:lnTo>
                  <a:pt x="28" y="64"/>
                </a:lnTo>
                <a:lnTo>
                  <a:pt x="28" y="64"/>
                </a:lnTo>
                <a:lnTo>
                  <a:pt x="28" y="64"/>
                </a:lnTo>
                <a:lnTo>
                  <a:pt x="28" y="72"/>
                </a:lnTo>
                <a:lnTo>
                  <a:pt x="30" y="80"/>
                </a:lnTo>
                <a:lnTo>
                  <a:pt x="34" y="86"/>
                </a:lnTo>
                <a:lnTo>
                  <a:pt x="38" y="92"/>
                </a:lnTo>
                <a:lnTo>
                  <a:pt x="44" y="98"/>
                </a:lnTo>
                <a:lnTo>
                  <a:pt x="50" y="102"/>
                </a:lnTo>
                <a:lnTo>
                  <a:pt x="56" y="104"/>
                </a:lnTo>
                <a:lnTo>
                  <a:pt x="64" y="104"/>
                </a:lnTo>
                <a:lnTo>
                  <a:pt x="64" y="104"/>
                </a:lnTo>
                <a:lnTo>
                  <a:pt x="74" y="104"/>
                </a:lnTo>
                <a:lnTo>
                  <a:pt x="82" y="100"/>
                </a:lnTo>
                <a:lnTo>
                  <a:pt x="90" y="96"/>
                </a:lnTo>
                <a:lnTo>
                  <a:pt x="96" y="90"/>
                </a:lnTo>
                <a:lnTo>
                  <a:pt x="114" y="106"/>
                </a:lnTo>
                <a:lnTo>
                  <a:pt x="114" y="106"/>
                </a:lnTo>
                <a:lnTo>
                  <a:pt x="104" y="114"/>
                </a:lnTo>
                <a:lnTo>
                  <a:pt x="92" y="122"/>
                </a:lnTo>
                <a:lnTo>
                  <a:pt x="80" y="128"/>
                </a:lnTo>
                <a:lnTo>
                  <a:pt x="64" y="128"/>
                </a:lnTo>
                <a:lnTo>
                  <a:pt x="64" y="128"/>
                </a:lnTo>
                <a:lnTo>
                  <a:pt x="50" y="128"/>
                </a:lnTo>
                <a:lnTo>
                  <a:pt x="38" y="124"/>
                </a:lnTo>
                <a:lnTo>
                  <a:pt x="28" y="118"/>
                </a:lnTo>
                <a:lnTo>
                  <a:pt x="18" y="110"/>
                </a:lnTo>
                <a:lnTo>
                  <a:pt x="10" y="100"/>
                </a:lnTo>
                <a:lnTo>
                  <a:pt x="4" y="90"/>
                </a:lnTo>
                <a:lnTo>
                  <a:pt x="2" y="78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8" name="Freeform 219"/>
          <p:cNvSpPr>
            <a:spLocks/>
          </p:cNvSpPr>
          <p:nvPr userDrawn="1"/>
        </p:nvSpPr>
        <p:spPr bwMode="auto">
          <a:xfrm>
            <a:off x="4608513" y="1212850"/>
            <a:ext cx="147637" cy="166688"/>
          </a:xfrm>
          <a:custGeom>
            <a:avLst/>
            <a:gdLst>
              <a:gd name="T0" fmla="*/ 0 w 110"/>
              <a:gd name="T1" fmla="*/ 78 h 124"/>
              <a:gd name="T2" fmla="*/ 0 w 110"/>
              <a:gd name="T3" fmla="*/ 0 h 124"/>
              <a:gd name="T4" fmla="*/ 28 w 110"/>
              <a:gd name="T5" fmla="*/ 0 h 124"/>
              <a:gd name="T6" fmla="*/ 28 w 110"/>
              <a:gd name="T7" fmla="*/ 70 h 124"/>
              <a:gd name="T8" fmla="*/ 28 w 110"/>
              <a:gd name="T9" fmla="*/ 70 h 124"/>
              <a:gd name="T10" fmla="*/ 30 w 110"/>
              <a:gd name="T11" fmla="*/ 82 h 124"/>
              <a:gd name="T12" fmla="*/ 36 w 110"/>
              <a:gd name="T13" fmla="*/ 92 h 124"/>
              <a:gd name="T14" fmla="*/ 44 w 110"/>
              <a:gd name="T15" fmla="*/ 96 h 124"/>
              <a:gd name="T16" fmla="*/ 54 w 110"/>
              <a:gd name="T17" fmla="*/ 98 h 124"/>
              <a:gd name="T18" fmla="*/ 54 w 110"/>
              <a:gd name="T19" fmla="*/ 98 h 124"/>
              <a:gd name="T20" fmla="*/ 66 w 110"/>
              <a:gd name="T21" fmla="*/ 96 h 124"/>
              <a:gd name="T22" fmla="*/ 74 w 110"/>
              <a:gd name="T23" fmla="*/ 90 h 124"/>
              <a:gd name="T24" fmla="*/ 80 w 110"/>
              <a:gd name="T25" fmla="*/ 82 h 124"/>
              <a:gd name="T26" fmla="*/ 82 w 110"/>
              <a:gd name="T27" fmla="*/ 68 h 124"/>
              <a:gd name="T28" fmla="*/ 82 w 110"/>
              <a:gd name="T29" fmla="*/ 0 h 124"/>
              <a:gd name="T30" fmla="*/ 110 w 110"/>
              <a:gd name="T31" fmla="*/ 0 h 124"/>
              <a:gd name="T32" fmla="*/ 110 w 110"/>
              <a:gd name="T33" fmla="*/ 122 h 124"/>
              <a:gd name="T34" fmla="*/ 82 w 110"/>
              <a:gd name="T35" fmla="*/ 122 h 124"/>
              <a:gd name="T36" fmla="*/ 82 w 110"/>
              <a:gd name="T37" fmla="*/ 102 h 124"/>
              <a:gd name="T38" fmla="*/ 82 w 110"/>
              <a:gd name="T39" fmla="*/ 102 h 124"/>
              <a:gd name="T40" fmla="*/ 76 w 110"/>
              <a:gd name="T41" fmla="*/ 112 h 124"/>
              <a:gd name="T42" fmla="*/ 68 w 110"/>
              <a:gd name="T43" fmla="*/ 118 h 124"/>
              <a:gd name="T44" fmla="*/ 58 w 110"/>
              <a:gd name="T45" fmla="*/ 122 h 124"/>
              <a:gd name="T46" fmla="*/ 44 w 110"/>
              <a:gd name="T47" fmla="*/ 124 h 124"/>
              <a:gd name="T48" fmla="*/ 44 w 110"/>
              <a:gd name="T49" fmla="*/ 124 h 124"/>
              <a:gd name="T50" fmla="*/ 34 w 110"/>
              <a:gd name="T51" fmla="*/ 124 h 124"/>
              <a:gd name="T52" fmla="*/ 26 w 110"/>
              <a:gd name="T53" fmla="*/ 122 h 124"/>
              <a:gd name="T54" fmla="*/ 18 w 110"/>
              <a:gd name="T55" fmla="*/ 118 h 124"/>
              <a:gd name="T56" fmla="*/ 12 w 110"/>
              <a:gd name="T57" fmla="*/ 112 h 124"/>
              <a:gd name="T58" fmla="*/ 8 w 110"/>
              <a:gd name="T59" fmla="*/ 104 h 124"/>
              <a:gd name="T60" fmla="*/ 4 w 110"/>
              <a:gd name="T61" fmla="*/ 96 h 124"/>
              <a:gd name="T62" fmla="*/ 2 w 110"/>
              <a:gd name="T63" fmla="*/ 88 h 124"/>
              <a:gd name="T64" fmla="*/ 0 w 110"/>
              <a:gd name="T65" fmla="*/ 78 h 124"/>
              <a:gd name="T66" fmla="*/ 0 w 110"/>
              <a:gd name="T67" fmla="*/ 78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0" h="124">
                <a:moveTo>
                  <a:pt x="0" y="78"/>
                </a:moveTo>
                <a:lnTo>
                  <a:pt x="0" y="0"/>
                </a:lnTo>
                <a:lnTo>
                  <a:pt x="28" y="0"/>
                </a:lnTo>
                <a:lnTo>
                  <a:pt x="28" y="70"/>
                </a:lnTo>
                <a:lnTo>
                  <a:pt x="28" y="70"/>
                </a:lnTo>
                <a:lnTo>
                  <a:pt x="30" y="82"/>
                </a:lnTo>
                <a:lnTo>
                  <a:pt x="36" y="92"/>
                </a:lnTo>
                <a:lnTo>
                  <a:pt x="44" y="96"/>
                </a:lnTo>
                <a:lnTo>
                  <a:pt x="54" y="98"/>
                </a:lnTo>
                <a:lnTo>
                  <a:pt x="54" y="98"/>
                </a:lnTo>
                <a:lnTo>
                  <a:pt x="66" y="96"/>
                </a:lnTo>
                <a:lnTo>
                  <a:pt x="74" y="90"/>
                </a:lnTo>
                <a:lnTo>
                  <a:pt x="80" y="82"/>
                </a:lnTo>
                <a:lnTo>
                  <a:pt x="82" y="68"/>
                </a:lnTo>
                <a:lnTo>
                  <a:pt x="82" y="0"/>
                </a:lnTo>
                <a:lnTo>
                  <a:pt x="110" y="0"/>
                </a:lnTo>
                <a:lnTo>
                  <a:pt x="110" y="122"/>
                </a:lnTo>
                <a:lnTo>
                  <a:pt x="82" y="122"/>
                </a:lnTo>
                <a:lnTo>
                  <a:pt x="82" y="102"/>
                </a:lnTo>
                <a:lnTo>
                  <a:pt x="82" y="102"/>
                </a:lnTo>
                <a:lnTo>
                  <a:pt x="76" y="112"/>
                </a:lnTo>
                <a:lnTo>
                  <a:pt x="68" y="118"/>
                </a:lnTo>
                <a:lnTo>
                  <a:pt x="58" y="122"/>
                </a:lnTo>
                <a:lnTo>
                  <a:pt x="44" y="124"/>
                </a:lnTo>
                <a:lnTo>
                  <a:pt x="44" y="124"/>
                </a:lnTo>
                <a:lnTo>
                  <a:pt x="34" y="124"/>
                </a:lnTo>
                <a:lnTo>
                  <a:pt x="26" y="122"/>
                </a:lnTo>
                <a:lnTo>
                  <a:pt x="18" y="118"/>
                </a:lnTo>
                <a:lnTo>
                  <a:pt x="12" y="112"/>
                </a:lnTo>
                <a:lnTo>
                  <a:pt x="8" y="104"/>
                </a:lnTo>
                <a:lnTo>
                  <a:pt x="4" y="96"/>
                </a:lnTo>
                <a:lnTo>
                  <a:pt x="2" y="88"/>
                </a:lnTo>
                <a:lnTo>
                  <a:pt x="0" y="78"/>
                </a:lnTo>
                <a:lnTo>
                  <a:pt x="0" y="78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9" name="Freeform 220"/>
          <p:cNvSpPr>
            <a:spLocks/>
          </p:cNvSpPr>
          <p:nvPr userDrawn="1"/>
        </p:nvSpPr>
        <p:spPr bwMode="auto">
          <a:xfrm>
            <a:off x="4808538" y="1211263"/>
            <a:ext cx="128587" cy="168275"/>
          </a:xfrm>
          <a:custGeom>
            <a:avLst/>
            <a:gdLst>
              <a:gd name="T0" fmla="*/ 12 w 96"/>
              <a:gd name="T1" fmla="*/ 88 h 126"/>
              <a:gd name="T2" fmla="*/ 22 w 96"/>
              <a:gd name="T3" fmla="*/ 96 h 126"/>
              <a:gd name="T4" fmla="*/ 42 w 96"/>
              <a:gd name="T5" fmla="*/ 104 h 126"/>
              <a:gd name="T6" fmla="*/ 52 w 96"/>
              <a:gd name="T7" fmla="*/ 104 h 126"/>
              <a:gd name="T8" fmla="*/ 66 w 96"/>
              <a:gd name="T9" fmla="*/ 100 h 126"/>
              <a:gd name="T10" fmla="*/ 70 w 96"/>
              <a:gd name="T11" fmla="*/ 90 h 126"/>
              <a:gd name="T12" fmla="*/ 70 w 96"/>
              <a:gd name="T13" fmla="*/ 90 h 126"/>
              <a:gd name="T14" fmla="*/ 68 w 96"/>
              <a:gd name="T15" fmla="*/ 84 h 126"/>
              <a:gd name="T16" fmla="*/ 44 w 96"/>
              <a:gd name="T17" fmla="*/ 74 h 126"/>
              <a:gd name="T18" fmla="*/ 30 w 96"/>
              <a:gd name="T19" fmla="*/ 68 h 126"/>
              <a:gd name="T20" fmla="*/ 12 w 96"/>
              <a:gd name="T21" fmla="*/ 58 h 126"/>
              <a:gd name="T22" fmla="*/ 6 w 96"/>
              <a:gd name="T23" fmla="*/ 46 h 126"/>
              <a:gd name="T24" fmla="*/ 6 w 96"/>
              <a:gd name="T25" fmla="*/ 36 h 126"/>
              <a:gd name="T26" fmla="*/ 6 w 96"/>
              <a:gd name="T27" fmla="*/ 28 h 126"/>
              <a:gd name="T28" fmla="*/ 12 w 96"/>
              <a:gd name="T29" fmla="*/ 14 h 126"/>
              <a:gd name="T30" fmla="*/ 24 w 96"/>
              <a:gd name="T31" fmla="*/ 6 h 126"/>
              <a:gd name="T32" fmla="*/ 40 w 96"/>
              <a:gd name="T33" fmla="*/ 0 h 126"/>
              <a:gd name="T34" fmla="*/ 48 w 96"/>
              <a:gd name="T35" fmla="*/ 0 h 126"/>
              <a:gd name="T36" fmla="*/ 72 w 96"/>
              <a:gd name="T37" fmla="*/ 4 h 126"/>
              <a:gd name="T38" fmla="*/ 94 w 96"/>
              <a:gd name="T39" fmla="*/ 14 h 126"/>
              <a:gd name="T40" fmla="*/ 82 w 96"/>
              <a:gd name="T41" fmla="*/ 34 h 126"/>
              <a:gd name="T42" fmla="*/ 56 w 96"/>
              <a:gd name="T43" fmla="*/ 22 h 126"/>
              <a:gd name="T44" fmla="*/ 48 w 96"/>
              <a:gd name="T45" fmla="*/ 22 h 126"/>
              <a:gd name="T46" fmla="*/ 36 w 96"/>
              <a:gd name="T47" fmla="*/ 26 h 126"/>
              <a:gd name="T48" fmla="*/ 32 w 96"/>
              <a:gd name="T49" fmla="*/ 34 h 126"/>
              <a:gd name="T50" fmla="*/ 32 w 96"/>
              <a:gd name="T51" fmla="*/ 34 h 126"/>
              <a:gd name="T52" fmla="*/ 34 w 96"/>
              <a:gd name="T53" fmla="*/ 40 h 126"/>
              <a:gd name="T54" fmla="*/ 58 w 96"/>
              <a:gd name="T55" fmla="*/ 52 h 126"/>
              <a:gd name="T56" fmla="*/ 72 w 96"/>
              <a:gd name="T57" fmla="*/ 56 h 126"/>
              <a:gd name="T58" fmla="*/ 90 w 96"/>
              <a:gd name="T59" fmla="*/ 68 h 126"/>
              <a:gd name="T60" fmla="*/ 96 w 96"/>
              <a:gd name="T61" fmla="*/ 80 h 126"/>
              <a:gd name="T62" fmla="*/ 96 w 96"/>
              <a:gd name="T63" fmla="*/ 88 h 126"/>
              <a:gd name="T64" fmla="*/ 96 w 96"/>
              <a:gd name="T65" fmla="*/ 96 h 126"/>
              <a:gd name="T66" fmla="*/ 90 w 96"/>
              <a:gd name="T67" fmla="*/ 112 h 126"/>
              <a:gd name="T68" fmla="*/ 76 w 96"/>
              <a:gd name="T69" fmla="*/ 120 h 126"/>
              <a:gd name="T70" fmla="*/ 60 w 96"/>
              <a:gd name="T71" fmla="*/ 126 h 126"/>
              <a:gd name="T72" fmla="*/ 52 w 96"/>
              <a:gd name="T73" fmla="*/ 126 h 126"/>
              <a:gd name="T74" fmla="*/ 24 w 96"/>
              <a:gd name="T75" fmla="*/ 122 h 126"/>
              <a:gd name="T76" fmla="*/ 0 w 96"/>
              <a:gd name="T77" fmla="*/ 108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6" h="126">
                <a:moveTo>
                  <a:pt x="0" y="108"/>
                </a:moveTo>
                <a:lnTo>
                  <a:pt x="12" y="88"/>
                </a:lnTo>
                <a:lnTo>
                  <a:pt x="12" y="88"/>
                </a:lnTo>
                <a:lnTo>
                  <a:pt x="22" y="96"/>
                </a:lnTo>
                <a:lnTo>
                  <a:pt x="32" y="100"/>
                </a:lnTo>
                <a:lnTo>
                  <a:pt x="42" y="104"/>
                </a:lnTo>
                <a:lnTo>
                  <a:pt x="52" y="104"/>
                </a:lnTo>
                <a:lnTo>
                  <a:pt x="52" y="104"/>
                </a:lnTo>
                <a:lnTo>
                  <a:pt x="60" y="104"/>
                </a:lnTo>
                <a:lnTo>
                  <a:pt x="66" y="100"/>
                </a:lnTo>
                <a:lnTo>
                  <a:pt x="70" y="96"/>
                </a:lnTo>
                <a:lnTo>
                  <a:pt x="70" y="90"/>
                </a:lnTo>
                <a:lnTo>
                  <a:pt x="70" y="90"/>
                </a:lnTo>
                <a:lnTo>
                  <a:pt x="70" y="90"/>
                </a:lnTo>
                <a:lnTo>
                  <a:pt x="70" y="86"/>
                </a:lnTo>
                <a:lnTo>
                  <a:pt x="68" y="84"/>
                </a:lnTo>
                <a:lnTo>
                  <a:pt x="62" y="80"/>
                </a:lnTo>
                <a:lnTo>
                  <a:pt x="44" y="74"/>
                </a:lnTo>
                <a:lnTo>
                  <a:pt x="44" y="74"/>
                </a:lnTo>
                <a:lnTo>
                  <a:pt x="30" y="68"/>
                </a:lnTo>
                <a:lnTo>
                  <a:pt x="18" y="62"/>
                </a:lnTo>
                <a:lnTo>
                  <a:pt x="12" y="58"/>
                </a:lnTo>
                <a:lnTo>
                  <a:pt x="8" y="52"/>
                </a:lnTo>
                <a:lnTo>
                  <a:pt x="6" y="46"/>
                </a:lnTo>
                <a:lnTo>
                  <a:pt x="6" y="38"/>
                </a:lnTo>
                <a:lnTo>
                  <a:pt x="6" y="36"/>
                </a:lnTo>
                <a:lnTo>
                  <a:pt x="6" y="36"/>
                </a:lnTo>
                <a:lnTo>
                  <a:pt x="6" y="28"/>
                </a:lnTo>
                <a:lnTo>
                  <a:pt x="8" y="22"/>
                </a:lnTo>
                <a:lnTo>
                  <a:pt x="12" y="14"/>
                </a:lnTo>
                <a:lnTo>
                  <a:pt x="18" y="10"/>
                </a:lnTo>
                <a:lnTo>
                  <a:pt x="24" y="6"/>
                </a:lnTo>
                <a:lnTo>
                  <a:pt x="32" y="2"/>
                </a:lnTo>
                <a:lnTo>
                  <a:pt x="40" y="0"/>
                </a:lnTo>
                <a:lnTo>
                  <a:pt x="48" y="0"/>
                </a:lnTo>
                <a:lnTo>
                  <a:pt x="48" y="0"/>
                </a:lnTo>
                <a:lnTo>
                  <a:pt x="60" y="0"/>
                </a:lnTo>
                <a:lnTo>
                  <a:pt x="72" y="4"/>
                </a:lnTo>
                <a:lnTo>
                  <a:pt x="84" y="8"/>
                </a:lnTo>
                <a:lnTo>
                  <a:pt x="94" y="14"/>
                </a:lnTo>
                <a:lnTo>
                  <a:pt x="82" y="34"/>
                </a:lnTo>
                <a:lnTo>
                  <a:pt x="82" y="34"/>
                </a:lnTo>
                <a:lnTo>
                  <a:pt x="64" y="24"/>
                </a:lnTo>
                <a:lnTo>
                  <a:pt x="56" y="22"/>
                </a:lnTo>
                <a:lnTo>
                  <a:pt x="48" y="22"/>
                </a:lnTo>
                <a:lnTo>
                  <a:pt x="48" y="22"/>
                </a:lnTo>
                <a:lnTo>
                  <a:pt x="40" y="22"/>
                </a:lnTo>
                <a:lnTo>
                  <a:pt x="36" y="26"/>
                </a:lnTo>
                <a:lnTo>
                  <a:pt x="32" y="28"/>
                </a:lnTo>
                <a:lnTo>
                  <a:pt x="32" y="34"/>
                </a:lnTo>
                <a:lnTo>
                  <a:pt x="32" y="34"/>
                </a:lnTo>
                <a:lnTo>
                  <a:pt x="32" y="34"/>
                </a:lnTo>
                <a:lnTo>
                  <a:pt x="32" y="38"/>
                </a:lnTo>
                <a:lnTo>
                  <a:pt x="34" y="40"/>
                </a:lnTo>
                <a:lnTo>
                  <a:pt x="40" y="44"/>
                </a:lnTo>
                <a:lnTo>
                  <a:pt x="58" y="52"/>
                </a:lnTo>
                <a:lnTo>
                  <a:pt x="58" y="52"/>
                </a:lnTo>
                <a:lnTo>
                  <a:pt x="72" y="56"/>
                </a:lnTo>
                <a:lnTo>
                  <a:pt x="84" y="64"/>
                </a:lnTo>
                <a:lnTo>
                  <a:pt x="90" y="68"/>
                </a:lnTo>
                <a:lnTo>
                  <a:pt x="94" y="74"/>
                </a:lnTo>
                <a:lnTo>
                  <a:pt x="96" y="80"/>
                </a:lnTo>
                <a:lnTo>
                  <a:pt x="96" y="88"/>
                </a:lnTo>
                <a:lnTo>
                  <a:pt x="96" y="88"/>
                </a:lnTo>
                <a:lnTo>
                  <a:pt x="96" y="88"/>
                </a:lnTo>
                <a:lnTo>
                  <a:pt x="96" y="96"/>
                </a:lnTo>
                <a:lnTo>
                  <a:pt x="94" y="104"/>
                </a:lnTo>
                <a:lnTo>
                  <a:pt x="90" y="112"/>
                </a:lnTo>
                <a:lnTo>
                  <a:pt x="84" y="116"/>
                </a:lnTo>
                <a:lnTo>
                  <a:pt x="76" y="120"/>
                </a:lnTo>
                <a:lnTo>
                  <a:pt x="70" y="124"/>
                </a:lnTo>
                <a:lnTo>
                  <a:pt x="60" y="126"/>
                </a:lnTo>
                <a:lnTo>
                  <a:pt x="52" y="126"/>
                </a:lnTo>
                <a:lnTo>
                  <a:pt x="52" y="126"/>
                </a:lnTo>
                <a:lnTo>
                  <a:pt x="38" y="126"/>
                </a:lnTo>
                <a:lnTo>
                  <a:pt x="24" y="122"/>
                </a:lnTo>
                <a:lnTo>
                  <a:pt x="12" y="116"/>
                </a:lnTo>
                <a:lnTo>
                  <a:pt x="0" y="108"/>
                </a:lnTo>
                <a:lnTo>
                  <a:pt x="0" y="108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0" name="Freeform 221"/>
          <p:cNvSpPr>
            <a:spLocks noEditPoints="1"/>
          </p:cNvSpPr>
          <p:nvPr userDrawn="1"/>
        </p:nvSpPr>
        <p:spPr bwMode="auto">
          <a:xfrm>
            <a:off x="4983163" y="1208088"/>
            <a:ext cx="157162" cy="171450"/>
          </a:xfrm>
          <a:custGeom>
            <a:avLst/>
            <a:gdLst>
              <a:gd name="T0" fmla="*/ 0 w 118"/>
              <a:gd name="T1" fmla="*/ 64 h 128"/>
              <a:gd name="T2" fmla="*/ 2 w 118"/>
              <a:gd name="T3" fmla="*/ 52 h 128"/>
              <a:gd name="T4" fmla="*/ 10 w 118"/>
              <a:gd name="T5" fmla="*/ 30 h 128"/>
              <a:gd name="T6" fmla="*/ 26 w 118"/>
              <a:gd name="T7" fmla="*/ 12 h 128"/>
              <a:gd name="T8" fmla="*/ 48 w 118"/>
              <a:gd name="T9" fmla="*/ 2 h 128"/>
              <a:gd name="T10" fmla="*/ 60 w 118"/>
              <a:gd name="T11" fmla="*/ 0 h 128"/>
              <a:gd name="T12" fmla="*/ 86 w 118"/>
              <a:gd name="T13" fmla="*/ 6 h 128"/>
              <a:gd name="T14" fmla="*/ 104 w 118"/>
              <a:gd name="T15" fmla="*/ 20 h 128"/>
              <a:gd name="T16" fmla="*/ 114 w 118"/>
              <a:gd name="T17" fmla="*/ 42 h 128"/>
              <a:gd name="T18" fmla="*/ 118 w 118"/>
              <a:gd name="T19" fmla="*/ 66 h 128"/>
              <a:gd name="T20" fmla="*/ 118 w 118"/>
              <a:gd name="T21" fmla="*/ 74 h 128"/>
              <a:gd name="T22" fmla="*/ 28 w 118"/>
              <a:gd name="T23" fmla="*/ 74 h 128"/>
              <a:gd name="T24" fmla="*/ 36 w 118"/>
              <a:gd name="T25" fmla="*/ 94 h 128"/>
              <a:gd name="T26" fmla="*/ 50 w 118"/>
              <a:gd name="T27" fmla="*/ 104 h 128"/>
              <a:gd name="T28" fmla="*/ 64 w 118"/>
              <a:gd name="T29" fmla="*/ 106 h 128"/>
              <a:gd name="T30" fmla="*/ 82 w 118"/>
              <a:gd name="T31" fmla="*/ 102 h 128"/>
              <a:gd name="T32" fmla="*/ 96 w 118"/>
              <a:gd name="T33" fmla="*/ 92 h 128"/>
              <a:gd name="T34" fmla="*/ 114 w 118"/>
              <a:gd name="T35" fmla="*/ 106 h 128"/>
              <a:gd name="T36" fmla="*/ 92 w 118"/>
              <a:gd name="T37" fmla="*/ 122 h 128"/>
              <a:gd name="T38" fmla="*/ 62 w 118"/>
              <a:gd name="T39" fmla="*/ 128 h 128"/>
              <a:gd name="T40" fmla="*/ 50 w 118"/>
              <a:gd name="T41" fmla="*/ 128 h 128"/>
              <a:gd name="T42" fmla="*/ 28 w 118"/>
              <a:gd name="T43" fmla="*/ 118 h 128"/>
              <a:gd name="T44" fmla="*/ 10 w 118"/>
              <a:gd name="T45" fmla="*/ 102 h 128"/>
              <a:gd name="T46" fmla="*/ 2 w 118"/>
              <a:gd name="T47" fmla="*/ 78 h 128"/>
              <a:gd name="T48" fmla="*/ 0 w 118"/>
              <a:gd name="T49" fmla="*/ 66 h 128"/>
              <a:gd name="T50" fmla="*/ 90 w 118"/>
              <a:gd name="T51" fmla="*/ 56 h 128"/>
              <a:gd name="T52" fmla="*/ 82 w 118"/>
              <a:gd name="T53" fmla="*/ 34 h 128"/>
              <a:gd name="T54" fmla="*/ 72 w 118"/>
              <a:gd name="T55" fmla="*/ 26 h 128"/>
              <a:gd name="T56" fmla="*/ 60 w 118"/>
              <a:gd name="T57" fmla="*/ 24 h 128"/>
              <a:gd name="T58" fmla="*/ 54 w 118"/>
              <a:gd name="T59" fmla="*/ 24 h 128"/>
              <a:gd name="T60" fmla="*/ 38 w 118"/>
              <a:gd name="T61" fmla="*/ 32 h 128"/>
              <a:gd name="T62" fmla="*/ 28 w 118"/>
              <a:gd name="T6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8" h="128">
                <a:moveTo>
                  <a:pt x="0" y="66"/>
                </a:moveTo>
                <a:lnTo>
                  <a:pt x="0" y="64"/>
                </a:lnTo>
                <a:lnTo>
                  <a:pt x="0" y="64"/>
                </a:lnTo>
                <a:lnTo>
                  <a:pt x="2" y="52"/>
                </a:lnTo>
                <a:lnTo>
                  <a:pt x="4" y="40"/>
                </a:lnTo>
                <a:lnTo>
                  <a:pt x="10" y="30"/>
                </a:lnTo>
                <a:lnTo>
                  <a:pt x="16" y="20"/>
                </a:lnTo>
                <a:lnTo>
                  <a:pt x="26" y="12"/>
                </a:lnTo>
                <a:lnTo>
                  <a:pt x="36" y="6"/>
                </a:lnTo>
                <a:lnTo>
                  <a:pt x="48" y="2"/>
                </a:lnTo>
                <a:lnTo>
                  <a:pt x="60" y="0"/>
                </a:lnTo>
                <a:lnTo>
                  <a:pt x="60" y="0"/>
                </a:lnTo>
                <a:lnTo>
                  <a:pt x="74" y="2"/>
                </a:lnTo>
                <a:lnTo>
                  <a:pt x="86" y="6"/>
                </a:lnTo>
                <a:lnTo>
                  <a:pt x="96" y="12"/>
                </a:lnTo>
                <a:lnTo>
                  <a:pt x="104" y="20"/>
                </a:lnTo>
                <a:lnTo>
                  <a:pt x="110" y="30"/>
                </a:lnTo>
                <a:lnTo>
                  <a:pt x="114" y="42"/>
                </a:lnTo>
                <a:lnTo>
                  <a:pt x="118" y="54"/>
                </a:lnTo>
                <a:lnTo>
                  <a:pt x="118" y="66"/>
                </a:lnTo>
                <a:lnTo>
                  <a:pt x="118" y="66"/>
                </a:lnTo>
                <a:lnTo>
                  <a:pt x="118" y="74"/>
                </a:lnTo>
                <a:lnTo>
                  <a:pt x="28" y="74"/>
                </a:lnTo>
                <a:lnTo>
                  <a:pt x="28" y="74"/>
                </a:lnTo>
                <a:lnTo>
                  <a:pt x="32" y="88"/>
                </a:lnTo>
                <a:lnTo>
                  <a:pt x="36" y="94"/>
                </a:lnTo>
                <a:lnTo>
                  <a:pt x="40" y="98"/>
                </a:lnTo>
                <a:lnTo>
                  <a:pt x="50" y="104"/>
                </a:lnTo>
                <a:lnTo>
                  <a:pt x="64" y="106"/>
                </a:lnTo>
                <a:lnTo>
                  <a:pt x="64" y="106"/>
                </a:lnTo>
                <a:lnTo>
                  <a:pt x="74" y="104"/>
                </a:lnTo>
                <a:lnTo>
                  <a:pt x="82" y="102"/>
                </a:lnTo>
                <a:lnTo>
                  <a:pt x="90" y="98"/>
                </a:lnTo>
                <a:lnTo>
                  <a:pt x="96" y="92"/>
                </a:lnTo>
                <a:lnTo>
                  <a:pt x="114" y="106"/>
                </a:lnTo>
                <a:lnTo>
                  <a:pt x="114" y="106"/>
                </a:lnTo>
                <a:lnTo>
                  <a:pt x="104" y="116"/>
                </a:lnTo>
                <a:lnTo>
                  <a:pt x="92" y="122"/>
                </a:lnTo>
                <a:lnTo>
                  <a:pt x="78" y="128"/>
                </a:lnTo>
                <a:lnTo>
                  <a:pt x="62" y="128"/>
                </a:lnTo>
                <a:lnTo>
                  <a:pt x="62" y="128"/>
                </a:lnTo>
                <a:lnTo>
                  <a:pt x="50" y="128"/>
                </a:lnTo>
                <a:lnTo>
                  <a:pt x="38" y="124"/>
                </a:lnTo>
                <a:lnTo>
                  <a:pt x="28" y="118"/>
                </a:lnTo>
                <a:lnTo>
                  <a:pt x="18" y="112"/>
                </a:lnTo>
                <a:lnTo>
                  <a:pt x="10" y="102"/>
                </a:lnTo>
                <a:lnTo>
                  <a:pt x="4" y="92"/>
                </a:lnTo>
                <a:lnTo>
                  <a:pt x="2" y="78"/>
                </a:lnTo>
                <a:lnTo>
                  <a:pt x="0" y="66"/>
                </a:lnTo>
                <a:lnTo>
                  <a:pt x="0" y="66"/>
                </a:lnTo>
                <a:close/>
                <a:moveTo>
                  <a:pt x="90" y="56"/>
                </a:moveTo>
                <a:lnTo>
                  <a:pt x="90" y="56"/>
                </a:lnTo>
                <a:lnTo>
                  <a:pt x="88" y="44"/>
                </a:lnTo>
                <a:lnTo>
                  <a:pt x="82" y="34"/>
                </a:lnTo>
                <a:lnTo>
                  <a:pt x="78" y="30"/>
                </a:lnTo>
                <a:lnTo>
                  <a:pt x="72" y="26"/>
                </a:lnTo>
                <a:lnTo>
                  <a:pt x="66" y="24"/>
                </a:lnTo>
                <a:lnTo>
                  <a:pt x="60" y="24"/>
                </a:lnTo>
                <a:lnTo>
                  <a:pt x="60" y="24"/>
                </a:lnTo>
                <a:lnTo>
                  <a:pt x="54" y="24"/>
                </a:lnTo>
                <a:lnTo>
                  <a:pt x="48" y="26"/>
                </a:lnTo>
                <a:lnTo>
                  <a:pt x="38" y="32"/>
                </a:lnTo>
                <a:lnTo>
                  <a:pt x="32" y="44"/>
                </a:lnTo>
                <a:lnTo>
                  <a:pt x="28" y="56"/>
                </a:lnTo>
                <a:lnTo>
                  <a:pt x="90" y="56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1" name="Freeform 222"/>
          <p:cNvSpPr>
            <a:spLocks noEditPoints="1"/>
          </p:cNvSpPr>
          <p:nvPr userDrawn="1"/>
        </p:nvSpPr>
        <p:spPr bwMode="auto">
          <a:xfrm>
            <a:off x="5189538" y="1149350"/>
            <a:ext cx="168275" cy="230188"/>
          </a:xfrm>
          <a:custGeom>
            <a:avLst/>
            <a:gdLst>
              <a:gd name="T0" fmla="*/ 0 w 126"/>
              <a:gd name="T1" fmla="*/ 108 h 172"/>
              <a:gd name="T2" fmla="*/ 0 w 126"/>
              <a:gd name="T3" fmla="*/ 94 h 172"/>
              <a:gd name="T4" fmla="*/ 10 w 126"/>
              <a:gd name="T5" fmla="*/ 70 h 172"/>
              <a:gd name="T6" fmla="*/ 26 w 126"/>
              <a:gd name="T7" fmla="*/ 54 h 172"/>
              <a:gd name="T8" fmla="*/ 46 w 126"/>
              <a:gd name="T9" fmla="*/ 46 h 172"/>
              <a:gd name="T10" fmla="*/ 56 w 126"/>
              <a:gd name="T11" fmla="*/ 44 h 172"/>
              <a:gd name="T12" fmla="*/ 82 w 126"/>
              <a:gd name="T13" fmla="*/ 52 h 172"/>
              <a:gd name="T14" fmla="*/ 98 w 126"/>
              <a:gd name="T15" fmla="*/ 66 h 172"/>
              <a:gd name="T16" fmla="*/ 126 w 126"/>
              <a:gd name="T17" fmla="*/ 0 h 172"/>
              <a:gd name="T18" fmla="*/ 98 w 126"/>
              <a:gd name="T19" fmla="*/ 170 h 172"/>
              <a:gd name="T20" fmla="*/ 98 w 126"/>
              <a:gd name="T21" fmla="*/ 150 h 172"/>
              <a:gd name="T22" fmla="*/ 82 w 126"/>
              <a:gd name="T23" fmla="*/ 166 h 172"/>
              <a:gd name="T24" fmla="*/ 56 w 126"/>
              <a:gd name="T25" fmla="*/ 172 h 172"/>
              <a:gd name="T26" fmla="*/ 46 w 126"/>
              <a:gd name="T27" fmla="*/ 172 h 172"/>
              <a:gd name="T28" fmla="*/ 26 w 126"/>
              <a:gd name="T29" fmla="*/ 164 h 172"/>
              <a:gd name="T30" fmla="*/ 10 w 126"/>
              <a:gd name="T31" fmla="*/ 146 h 172"/>
              <a:gd name="T32" fmla="*/ 0 w 126"/>
              <a:gd name="T33" fmla="*/ 124 h 172"/>
              <a:gd name="T34" fmla="*/ 0 w 126"/>
              <a:gd name="T35" fmla="*/ 108 h 172"/>
              <a:gd name="T36" fmla="*/ 98 w 126"/>
              <a:gd name="T37" fmla="*/ 108 h 172"/>
              <a:gd name="T38" fmla="*/ 98 w 126"/>
              <a:gd name="T39" fmla="*/ 100 h 172"/>
              <a:gd name="T40" fmla="*/ 92 w 126"/>
              <a:gd name="T41" fmla="*/ 86 h 172"/>
              <a:gd name="T42" fmla="*/ 82 w 126"/>
              <a:gd name="T43" fmla="*/ 76 h 172"/>
              <a:gd name="T44" fmla="*/ 70 w 126"/>
              <a:gd name="T45" fmla="*/ 70 h 172"/>
              <a:gd name="T46" fmla="*/ 62 w 126"/>
              <a:gd name="T47" fmla="*/ 70 h 172"/>
              <a:gd name="T48" fmla="*/ 50 w 126"/>
              <a:gd name="T49" fmla="*/ 72 h 172"/>
              <a:gd name="T50" fmla="*/ 38 w 126"/>
              <a:gd name="T51" fmla="*/ 80 h 172"/>
              <a:gd name="T52" fmla="*/ 30 w 126"/>
              <a:gd name="T53" fmla="*/ 92 h 172"/>
              <a:gd name="T54" fmla="*/ 28 w 126"/>
              <a:gd name="T55" fmla="*/ 108 h 172"/>
              <a:gd name="T56" fmla="*/ 28 w 126"/>
              <a:gd name="T57" fmla="*/ 108 h 172"/>
              <a:gd name="T58" fmla="*/ 30 w 126"/>
              <a:gd name="T59" fmla="*/ 126 h 172"/>
              <a:gd name="T60" fmla="*/ 38 w 126"/>
              <a:gd name="T61" fmla="*/ 138 h 172"/>
              <a:gd name="T62" fmla="*/ 50 w 126"/>
              <a:gd name="T63" fmla="*/ 146 h 172"/>
              <a:gd name="T64" fmla="*/ 62 w 126"/>
              <a:gd name="T65" fmla="*/ 148 h 172"/>
              <a:gd name="T66" fmla="*/ 70 w 126"/>
              <a:gd name="T67" fmla="*/ 148 h 172"/>
              <a:gd name="T68" fmla="*/ 82 w 126"/>
              <a:gd name="T69" fmla="*/ 142 h 172"/>
              <a:gd name="T70" fmla="*/ 92 w 126"/>
              <a:gd name="T71" fmla="*/ 132 h 172"/>
              <a:gd name="T72" fmla="*/ 98 w 126"/>
              <a:gd name="T73" fmla="*/ 118 h 172"/>
              <a:gd name="T74" fmla="*/ 98 w 126"/>
              <a:gd name="T75" fmla="*/ 108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6" h="172">
                <a:moveTo>
                  <a:pt x="0" y="108"/>
                </a:moveTo>
                <a:lnTo>
                  <a:pt x="0" y="108"/>
                </a:lnTo>
                <a:lnTo>
                  <a:pt x="0" y="108"/>
                </a:lnTo>
                <a:lnTo>
                  <a:pt x="0" y="94"/>
                </a:lnTo>
                <a:lnTo>
                  <a:pt x="4" y="82"/>
                </a:lnTo>
                <a:lnTo>
                  <a:pt x="10" y="70"/>
                </a:lnTo>
                <a:lnTo>
                  <a:pt x="16" y="62"/>
                </a:lnTo>
                <a:lnTo>
                  <a:pt x="26" y="54"/>
                </a:lnTo>
                <a:lnTo>
                  <a:pt x="36" y="50"/>
                </a:lnTo>
                <a:lnTo>
                  <a:pt x="46" y="46"/>
                </a:lnTo>
                <a:lnTo>
                  <a:pt x="56" y="44"/>
                </a:lnTo>
                <a:lnTo>
                  <a:pt x="56" y="44"/>
                </a:lnTo>
                <a:lnTo>
                  <a:pt x="70" y="46"/>
                </a:lnTo>
                <a:lnTo>
                  <a:pt x="82" y="52"/>
                </a:lnTo>
                <a:lnTo>
                  <a:pt x="90" y="58"/>
                </a:lnTo>
                <a:lnTo>
                  <a:pt x="98" y="66"/>
                </a:lnTo>
                <a:lnTo>
                  <a:pt x="98" y="0"/>
                </a:lnTo>
                <a:lnTo>
                  <a:pt x="126" y="0"/>
                </a:lnTo>
                <a:lnTo>
                  <a:pt x="126" y="170"/>
                </a:lnTo>
                <a:lnTo>
                  <a:pt x="98" y="170"/>
                </a:lnTo>
                <a:lnTo>
                  <a:pt x="98" y="150"/>
                </a:lnTo>
                <a:lnTo>
                  <a:pt x="98" y="150"/>
                </a:lnTo>
                <a:lnTo>
                  <a:pt x="90" y="158"/>
                </a:lnTo>
                <a:lnTo>
                  <a:pt x="82" y="166"/>
                </a:lnTo>
                <a:lnTo>
                  <a:pt x="70" y="170"/>
                </a:lnTo>
                <a:lnTo>
                  <a:pt x="56" y="172"/>
                </a:lnTo>
                <a:lnTo>
                  <a:pt x="56" y="172"/>
                </a:lnTo>
                <a:lnTo>
                  <a:pt x="46" y="172"/>
                </a:lnTo>
                <a:lnTo>
                  <a:pt x="36" y="168"/>
                </a:lnTo>
                <a:lnTo>
                  <a:pt x="26" y="164"/>
                </a:lnTo>
                <a:lnTo>
                  <a:pt x="18" y="156"/>
                </a:lnTo>
                <a:lnTo>
                  <a:pt x="10" y="146"/>
                </a:lnTo>
                <a:lnTo>
                  <a:pt x="4" y="136"/>
                </a:lnTo>
                <a:lnTo>
                  <a:pt x="0" y="124"/>
                </a:lnTo>
                <a:lnTo>
                  <a:pt x="0" y="108"/>
                </a:lnTo>
                <a:lnTo>
                  <a:pt x="0" y="108"/>
                </a:lnTo>
                <a:close/>
                <a:moveTo>
                  <a:pt x="98" y="108"/>
                </a:moveTo>
                <a:lnTo>
                  <a:pt x="98" y="108"/>
                </a:lnTo>
                <a:lnTo>
                  <a:pt x="98" y="108"/>
                </a:lnTo>
                <a:lnTo>
                  <a:pt x="98" y="100"/>
                </a:lnTo>
                <a:lnTo>
                  <a:pt x="96" y="92"/>
                </a:lnTo>
                <a:lnTo>
                  <a:pt x="92" y="86"/>
                </a:lnTo>
                <a:lnTo>
                  <a:pt x="88" y="80"/>
                </a:lnTo>
                <a:lnTo>
                  <a:pt x="82" y="76"/>
                </a:lnTo>
                <a:lnTo>
                  <a:pt x="76" y="72"/>
                </a:lnTo>
                <a:lnTo>
                  <a:pt x="70" y="70"/>
                </a:lnTo>
                <a:lnTo>
                  <a:pt x="62" y="70"/>
                </a:lnTo>
                <a:lnTo>
                  <a:pt x="62" y="70"/>
                </a:lnTo>
                <a:lnTo>
                  <a:pt x="56" y="70"/>
                </a:lnTo>
                <a:lnTo>
                  <a:pt x="50" y="72"/>
                </a:lnTo>
                <a:lnTo>
                  <a:pt x="44" y="76"/>
                </a:lnTo>
                <a:lnTo>
                  <a:pt x="38" y="80"/>
                </a:lnTo>
                <a:lnTo>
                  <a:pt x="34" y="86"/>
                </a:lnTo>
                <a:lnTo>
                  <a:pt x="30" y="92"/>
                </a:lnTo>
                <a:lnTo>
                  <a:pt x="28" y="100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18"/>
                </a:lnTo>
                <a:lnTo>
                  <a:pt x="30" y="126"/>
                </a:lnTo>
                <a:lnTo>
                  <a:pt x="34" y="132"/>
                </a:lnTo>
                <a:lnTo>
                  <a:pt x="38" y="138"/>
                </a:lnTo>
                <a:lnTo>
                  <a:pt x="44" y="142"/>
                </a:lnTo>
                <a:lnTo>
                  <a:pt x="50" y="146"/>
                </a:lnTo>
                <a:lnTo>
                  <a:pt x="56" y="148"/>
                </a:lnTo>
                <a:lnTo>
                  <a:pt x="62" y="148"/>
                </a:lnTo>
                <a:lnTo>
                  <a:pt x="62" y="148"/>
                </a:lnTo>
                <a:lnTo>
                  <a:pt x="70" y="148"/>
                </a:lnTo>
                <a:lnTo>
                  <a:pt x="76" y="146"/>
                </a:lnTo>
                <a:lnTo>
                  <a:pt x="82" y="142"/>
                </a:lnTo>
                <a:lnTo>
                  <a:pt x="88" y="138"/>
                </a:lnTo>
                <a:lnTo>
                  <a:pt x="92" y="132"/>
                </a:lnTo>
                <a:lnTo>
                  <a:pt x="96" y="124"/>
                </a:lnTo>
                <a:lnTo>
                  <a:pt x="98" y="118"/>
                </a:lnTo>
                <a:lnTo>
                  <a:pt x="98" y="108"/>
                </a:lnTo>
                <a:lnTo>
                  <a:pt x="98" y="108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2" name="Freeform 223"/>
          <p:cNvSpPr>
            <a:spLocks noEditPoints="1"/>
          </p:cNvSpPr>
          <p:nvPr userDrawn="1"/>
        </p:nvSpPr>
        <p:spPr bwMode="auto">
          <a:xfrm>
            <a:off x="5522913" y="1211263"/>
            <a:ext cx="150812" cy="168275"/>
          </a:xfrm>
          <a:custGeom>
            <a:avLst/>
            <a:gdLst>
              <a:gd name="T0" fmla="*/ 84 w 112"/>
              <a:gd name="T1" fmla="*/ 108 h 126"/>
              <a:gd name="T2" fmla="*/ 76 w 112"/>
              <a:gd name="T3" fmla="*/ 116 h 126"/>
              <a:gd name="T4" fmla="*/ 56 w 112"/>
              <a:gd name="T5" fmla="*/ 126 h 126"/>
              <a:gd name="T6" fmla="*/ 44 w 112"/>
              <a:gd name="T7" fmla="*/ 126 h 126"/>
              <a:gd name="T8" fmla="*/ 28 w 112"/>
              <a:gd name="T9" fmla="*/ 124 h 126"/>
              <a:gd name="T10" fmla="*/ 14 w 112"/>
              <a:gd name="T11" fmla="*/ 116 h 126"/>
              <a:gd name="T12" fmla="*/ 4 w 112"/>
              <a:gd name="T13" fmla="*/ 104 h 126"/>
              <a:gd name="T14" fmla="*/ 0 w 112"/>
              <a:gd name="T15" fmla="*/ 88 h 126"/>
              <a:gd name="T16" fmla="*/ 0 w 112"/>
              <a:gd name="T17" fmla="*/ 88 h 126"/>
              <a:gd name="T18" fmla="*/ 4 w 112"/>
              <a:gd name="T19" fmla="*/ 70 h 126"/>
              <a:gd name="T20" fmla="*/ 14 w 112"/>
              <a:gd name="T21" fmla="*/ 58 h 126"/>
              <a:gd name="T22" fmla="*/ 30 w 112"/>
              <a:gd name="T23" fmla="*/ 50 h 126"/>
              <a:gd name="T24" fmla="*/ 50 w 112"/>
              <a:gd name="T25" fmla="*/ 48 h 126"/>
              <a:gd name="T26" fmla="*/ 68 w 112"/>
              <a:gd name="T27" fmla="*/ 50 h 126"/>
              <a:gd name="T28" fmla="*/ 84 w 112"/>
              <a:gd name="T29" fmla="*/ 50 h 126"/>
              <a:gd name="T30" fmla="*/ 82 w 112"/>
              <a:gd name="T31" fmla="*/ 40 h 126"/>
              <a:gd name="T32" fmla="*/ 76 w 112"/>
              <a:gd name="T33" fmla="*/ 32 h 126"/>
              <a:gd name="T34" fmla="*/ 54 w 112"/>
              <a:gd name="T35" fmla="*/ 24 h 126"/>
              <a:gd name="T36" fmla="*/ 36 w 112"/>
              <a:gd name="T37" fmla="*/ 26 h 126"/>
              <a:gd name="T38" fmla="*/ 10 w 112"/>
              <a:gd name="T39" fmla="*/ 10 h 126"/>
              <a:gd name="T40" fmla="*/ 32 w 112"/>
              <a:gd name="T41" fmla="*/ 2 h 126"/>
              <a:gd name="T42" fmla="*/ 58 w 112"/>
              <a:gd name="T43" fmla="*/ 0 h 126"/>
              <a:gd name="T44" fmla="*/ 70 w 112"/>
              <a:gd name="T45" fmla="*/ 0 h 126"/>
              <a:gd name="T46" fmla="*/ 90 w 112"/>
              <a:gd name="T47" fmla="*/ 8 h 126"/>
              <a:gd name="T48" fmla="*/ 104 w 112"/>
              <a:gd name="T49" fmla="*/ 20 h 126"/>
              <a:gd name="T50" fmla="*/ 110 w 112"/>
              <a:gd name="T51" fmla="*/ 40 h 126"/>
              <a:gd name="T52" fmla="*/ 112 w 112"/>
              <a:gd name="T53" fmla="*/ 124 h 126"/>
              <a:gd name="T54" fmla="*/ 84 w 112"/>
              <a:gd name="T55" fmla="*/ 72 h 126"/>
              <a:gd name="T56" fmla="*/ 72 w 112"/>
              <a:gd name="T57" fmla="*/ 70 h 126"/>
              <a:gd name="T58" fmla="*/ 56 w 112"/>
              <a:gd name="T59" fmla="*/ 68 h 126"/>
              <a:gd name="T60" fmla="*/ 36 w 112"/>
              <a:gd name="T61" fmla="*/ 72 h 126"/>
              <a:gd name="T62" fmla="*/ 28 w 112"/>
              <a:gd name="T63" fmla="*/ 86 h 126"/>
              <a:gd name="T64" fmla="*/ 28 w 112"/>
              <a:gd name="T65" fmla="*/ 88 h 126"/>
              <a:gd name="T66" fmla="*/ 34 w 112"/>
              <a:gd name="T67" fmla="*/ 100 h 126"/>
              <a:gd name="T68" fmla="*/ 52 w 112"/>
              <a:gd name="T69" fmla="*/ 106 h 126"/>
              <a:gd name="T70" fmla="*/ 64 w 112"/>
              <a:gd name="T71" fmla="*/ 104 h 126"/>
              <a:gd name="T72" fmla="*/ 82 w 112"/>
              <a:gd name="T73" fmla="*/ 90 h 126"/>
              <a:gd name="T74" fmla="*/ 84 w 112"/>
              <a:gd name="T75" fmla="*/ 8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2" h="126">
                <a:moveTo>
                  <a:pt x="84" y="124"/>
                </a:moveTo>
                <a:lnTo>
                  <a:pt x="84" y="108"/>
                </a:lnTo>
                <a:lnTo>
                  <a:pt x="84" y="108"/>
                </a:lnTo>
                <a:lnTo>
                  <a:pt x="76" y="116"/>
                </a:lnTo>
                <a:lnTo>
                  <a:pt x="68" y="122"/>
                </a:lnTo>
                <a:lnTo>
                  <a:pt x="56" y="126"/>
                </a:lnTo>
                <a:lnTo>
                  <a:pt x="44" y="126"/>
                </a:lnTo>
                <a:lnTo>
                  <a:pt x="44" y="126"/>
                </a:lnTo>
                <a:lnTo>
                  <a:pt x="36" y="126"/>
                </a:lnTo>
                <a:lnTo>
                  <a:pt x="28" y="124"/>
                </a:lnTo>
                <a:lnTo>
                  <a:pt x="20" y="120"/>
                </a:lnTo>
                <a:lnTo>
                  <a:pt x="14" y="116"/>
                </a:lnTo>
                <a:lnTo>
                  <a:pt x="8" y="112"/>
                </a:lnTo>
                <a:lnTo>
                  <a:pt x="4" y="104"/>
                </a:lnTo>
                <a:lnTo>
                  <a:pt x="2" y="98"/>
                </a:lnTo>
                <a:lnTo>
                  <a:pt x="0" y="88"/>
                </a:lnTo>
                <a:lnTo>
                  <a:pt x="0" y="88"/>
                </a:lnTo>
                <a:lnTo>
                  <a:pt x="0" y="88"/>
                </a:lnTo>
                <a:lnTo>
                  <a:pt x="2" y="78"/>
                </a:lnTo>
                <a:lnTo>
                  <a:pt x="4" y="70"/>
                </a:lnTo>
                <a:lnTo>
                  <a:pt x="8" y="64"/>
                </a:lnTo>
                <a:lnTo>
                  <a:pt x="14" y="58"/>
                </a:lnTo>
                <a:lnTo>
                  <a:pt x="22" y="54"/>
                </a:lnTo>
                <a:lnTo>
                  <a:pt x="30" y="50"/>
                </a:lnTo>
                <a:lnTo>
                  <a:pt x="40" y="48"/>
                </a:lnTo>
                <a:lnTo>
                  <a:pt x="50" y="48"/>
                </a:lnTo>
                <a:lnTo>
                  <a:pt x="50" y="48"/>
                </a:lnTo>
                <a:lnTo>
                  <a:pt x="68" y="50"/>
                </a:lnTo>
                <a:lnTo>
                  <a:pt x="84" y="54"/>
                </a:lnTo>
                <a:lnTo>
                  <a:pt x="84" y="50"/>
                </a:lnTo>
                <a:lnTo>
                  <a:pt x="84" y="50"/>
                </a:lnTo>
                <a:lnTo>
                  <a:pt x="82" y="40"/>
                </a:lnTo>
                <a:lnTo>
                  <a:pt x="80" y="36"/>
                </a:lnTo>
                <a:lnTo>
                  <a:pt x="76" y="32"/>
                </a:lnTo>
                <a:lnTo>
                  <a:pt x="66" y="26"/>
                </a:lnTo>
                <a:lnTo>
                  <a:pt x="54" y="24"/>
                </a:lnTo>
                <a:lnTo>
                  <a:pt x="54" y="24"/>
                </a:lnTo>
                <a:lnTo>
                  <a:pt x="36" y="26"/>
                </a:lnTo>
                <a:lnTo>
                  <a:pt x="18" y="32"/>
                </a:lnTo>
                <a:lnTo>
                  <a:pt x="10" y="10"/>
                </a:lnTo>
                <a:lnTo>
                  <a:pt x="10" y="10"/>
                </a:lnTo>
                <a:lnTo>
                  <a:pt x="32" y="2"/>
                </a:lnTo>
                <a:lnTo>
                  <a:pt x="44" y="0"/>
                </a:lnTo>
                <a:lnTo>
                  <a:pt x="58" y="0"/>
                </a:lnTo>
                <a:lnTo>
                  <a:pt x="58" y="0"/>
                </a:lnTo>
                <a:lnTo>
                  <a:pt x="70" y="0"/>
                </a:lnTo>
                <a:lnTo>
                  <a:pt x="82" y="4"/>
                </a:lnTo>
                <a:lnTo>
                  <a:pt x="90" y="8"/>
                </a:lnTo>
                <a:lnTo>
                  <a:pt x="98" y="14"/>
                </a:lnTo>
                <a:lnTo>
                  <a:pt x="104" y="20"/>
                </a:lnTo>
                <a:lnTo>
                  <a:pt x="108" y="30"/>
                </a:lnTo>
                <a:lnTo>
                  <a:pt x="110" y="40"/>
                </a:lnTo>
                <a:lnTo>
                  <a:pt x="112" y="52"/>
                </a:lnTo>
                <a:lnTo>
                  <a:pt x="112" y="124"/>
                </a:lnTo>
                <a:lnTo>
                  <a:pt x="84" y="124"/>
                </a:lnTo>
                <a:close/>
                <a:moveTo>
                  <a:pt x="84" y="72"/>
                </a:moveTo>
                <a:lnTo>
                  <a:pt x="84" y="72"/>
                </a:lnTo>
                <a:lnTo>
                  <a:pt x="72" y="70"/>
                </a:lnTo>
                <a:lnTo>
                  <a:pt x="56" y="68"/>
                </a:lnTo>
                <a:lnTo>
                  <a:pt x="56" y="68"/>
                </a:lnTo>
                <a:lnTo>
                  <a:pt x="44" y="70"/>
                </a:lnTo>
                <a:lnTo>
                  <a:pt x="36" y="72"/>
                </a:lnTo>
                <a:lnTo>
                  <a:pt x="30" y="78"/>
                </a:lnTo>
                <a:lnTo>
                  <a:pt x="28" y="86"/>
                </a:lnTo>
                <a:lnTo>
                  <a:pt x="28" y="88"/>
                </a:lnTo>
                <a:lnTo>
                  <a:pt x="28" y="88"/>
                </a:lnTo>
                <a:lnTo>
                  <a:pt x="30" y="94"/>
                </a:lnTo>
                <a:lnTo>
                  <a:pt x="34" y="100"/>
                </a:lnTo>
                <a:lnTo>
                  <a:pt x="42" y="104"/>
                </a:lnTo>
                <a:lnTo>
                  <a:pt x="52" y="106"/>
                </a:lnTo>
                <a:lnTo>
                  <a:pt x="52" y="106"/>
                </a:lnTo>
                <a:lnTo>
                  <a:pt x="64" y="104"/>
                </a:lnTo>
                <a:lnTo>
                  <a:pt x="74" y="98"/>
                </a:lnTo>
                <a:lnTo>
                  <a:pt x="82" y="90"/>
                </a:lnTo>
                <a:lnTo>
                  <a:pt x="84" y="86"/>
                </a:lnTo>
                <a:lnTo>
                  <a:pt x="84" y="80"/>
                </a:lnTo>
                <a:lnTo>
                  <a:pt x="84" y="72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3" name="Freeform 224"/>
          <p:cNvSpPr>
            <a:spLocks noEditPoints="1"/>
          </p:cNvSpPr>
          <p:nvPr userDrawn="1"/>
        </p:nvSpPr>
        <p:spPr bwMode="auto">
          <a:xfrm>
            <a:off x="5734050" y="1208088"/>
            <a:ext cx="168275" cy="220662"/>
          </a:xfrm>
          <a:custGeom>
            <a:avLst/>
            <a:gdLst>
              <a:gd name="T0" fmla="*/ 28 w 126"/>
              <a:gd name="T1" fmla="*/ 4 h 164"/>
              <a:gd name="T2" fmla="*/ 28 w 126"/>
              <a:gd name="T3" fmla="*/ 24 h 164"/>
              <a:gd name="T4" fmla="*/ 46 w 126"/>
              <a:gd name="T5" fmla="*/ 8 h 164"/>
              <a:gd name="T6" fmla="*/ 70 w 126"/>
              <a:gd name="T7" fmla="*/ 0 h 164"/>
              <a:gd name="T8" fmla="*/ 80 w 126"/>
              <a:gd name="T9" fmla="*/ 2 h 164"/>
              <a:gd name="T10" fmla="*/ 100 w 126"/>
              <a:gd name="T11" fmla="*/ 10 h 164"/>
              <a:gd name="T12" fmla="*/ 116 w 126"/>
              <a:gd name="T13" fmla="*/ 26 h 164"/>
              <a:gd name="T14" fmla="*/ 126 w 126"/>
              <a:gd name="T15" fmla="*/ 50 h 164"/>
              <a:gd name="T16" fmla="*/ 126 w 126"/>
              <a:gd name="T17" fmla="*/ 64 h 164"/>
              <a:gd name="T18" fmla="*/ 126 w 126"/>
              <a:gd name="T19" fmla="*/ 80 h 164"/>
              <a:gd name="T20" fmla="*/ 116 w 126"/>
              <a:gd name="T21" fmla="*/ 102 h 164"/>
              <a:gd name="T22" fmla="*/ 100 w 126"/>
              <a:gd name="T23" fmla="*/ 120 h 164"/>
              <a:gd name="T24" fmla="*/ 80 w 126"/>
              <a:gd name="T25" fmla="*/ 128 h 164"/>
              <a:gd name="T26" fmla="*/ 70 w 126"/>
              <a:gd name="T27" fmla="*/ 128 h 164"/>
              <a:gd name="T28" fmla="*/ 44 w 126"/>
              <a:gd name="T29" fmla="*/ 122 h 164"/>
              <a:gd name="T30" fmla="*/ 28 w 126"/>
              <a:gd name="T31" fmla="*/ 106 h 164"/>
              <a:gd name="T32" fmla="*/ 0 w 126"/>
              <a:gd name="T33" fmla="*/ 164 h 164"/>
              <a:gd name="T34" fmla="*/ 98 w 126"/>
              <a:gd name="T35" fmla="*/ 64 h 164"/>
              <a:gd name="T36" fmla="*/ 98 w 126"/>
              <a:gd name="T37" fmla="*/ 64 h 164"/>
              <a:gd name="T38" fmla="*/ 96 w 126"/>
              <a:gd name="T39" fmla="*/ 48 h 164"/>
              <a:gd name="T40" fmla="*/ 88 w 126"/>
              <a:gd name="T41" fmla="*/ 36 h 164"/>
              <a:gd name="T42" fmla="*/ 76 w 126"/>
              <a:gd name="T43" fmla="*/ 28 h 164"/>
              <a:gd name="T44" fmla="*/ 64 w 126"/>
              <a:gd name="T45" fmla="*/ 26 h 164"/>
              <a:gd name="T46" fmla="*/ 56 w 126"/>
              <a:gd name="T47" fmla="*/ 26 h 164"/>
              <a:gd name="T48" fmla="*/ 44 w 126"/>
              <a:gd name="T49" fmla="*/ 32 h 164"/>
              <a:gd name="T50" fmla="*/ 34 w 126"/>
              <a:gd name="T51" fmla="*/ 42 h 164"/>
              <a:gd name="T52" fmla="*/ 28 w 126"/>
              <a:gd name="T53" fmla="*/ 56 h 164"/>
              <a:gd name="T54" fmla="*/ 28 w 126"/>
              <a:gd name="T55" fmla="*/ 64 h 164"/>
              <a:gd name="T56" fmla="*/ 28 w 126"/>
              <a:gd name="T57" fmla="*/ 74 h 164"/>
              <a:gd name="T58" fmla="*/ 34 w 126"/>
              <a:gd name="T59" fmla="*/ 88 h 164"/>
              <a:gd name="T60" fmla="*/ 44 w 126"/>
              <a:gd name="T61" fmla="*/ 98 h 164"/>
              <a:gd name="T62" fmla="*/ 56 w 126"/>
              <a:gd name="T63" fmla="*/ 104 h 164"/>
              <a:gd name="T64" fmla="*/ 64 w 126"/>
              <a:gd name="T65" fmla="*/ 104 h 164"/>
              <a:gd name="T66" fmla="*/ 76 w 126"/>
              <a:gd name="T67" fmla="*/ 102 h 164"/>
              <a:gd name="T68" fmla="*/ 88 w 126"/>
              <a:gd name="T69" fmla="*/ 94 h 164"/>
              <a:gd name="T70" fmla="*/ 96 w 126"/>
              <a:gd name="T71" fmla="*/ 82 h 164"/>
              <a:gd name="T72" fmla="*/ 98 w 126"/>
              <a:gd name="T73" fmla="*/ 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6" h="164">
                <a:moveTo>
                  <a:pt x="0" y="4"/>
                </a:moveTo>
                <a:lnTo>
                  <a:pt x="28" y="4"/>
                </a:lnTo>
                <a:lnTo>
                  <a:pt x="28" y="24"/>
                </a:lnTo>
                <a:lnTo>
                  <a:pt x="28" y="24"/>
                </a:lnTo>
                <a:lnTo>
                  <a:pt x="36" y="14"/>
                </a:lnTo>
                <a:lnTo>
                  <a:pt x="46" y="8"/>
                </a:lnTo>
                <a:lnTo>
                  <a:pt x="56" y="2"/>
                </a:lnTo>
                <a:lnTo>
                  <a:pt x="70" y="0"/>
                </a:lnTo>
                <a:lnTo>
                  <a:pt x="70" y="0"/>
                </a:lnTo>
                <a:lnTo>
                  <a:pt x="80" y="2"/>
                </a:lnTo>
                <a:lnTo>
                  <a:pt x="90" y="6"/>
                </a:lnTo>
                <a:lnTo>
                  <a:pt x="100" y="10"/>
                </a:lnTo>
                <a:lnTo>
                  <a:pt x="110" y="18"/>
                </a:lnTo>
                <a:lnTo>
                  <a:pt x="116" y="26"/>
                </a:lnTo>
                <a:lnTo>
                  <a:pt x="122" y="38"/>
                </a:lnTo>
                <a:lnTo>
                  <a:pt x="126" y="50"/>
                </a:lnTo>
                <a:lnTo>
                  <a:pt x="126" y="64"/>
                </a:lnTo>
                <a:lnTo>
                  <a:pt x="126" y="64"/>
                </a:lnTo>
                <a:lnTo>
                  <a:pt x="126" y="64"/>
                </a:lnTo>
                <a:lnTo>
                  <a:pt x="126" y="80"/>
                </a:lnTo>
                <a:lnTo>
                  <a:pt x="122" y="92"/>
                </a:lnTo>
                <a:lnTo>
                  <a:pt x="116" y="102"/>
                </a:lnTo>
                <a:lnTo>
                  <a:pt x="110" y="112"/>
                </a:lnTo>
                <a:lnTo>
                  <a:pt x="100" y="120"/>
                </a:lnTo>
                <a:lnTo>
                  <a:pt x="92" y="124"/>
                </a:lnTo>
                <a:lnTo>
                  <a:pt x="80" y="128"/>
                </a:lnTo>
                <a:lnTo>
                  <a:pt x="70" y="128"/>
                </a:lnTo>
                <a:lnTo>
                  <a:pt x="70" y="128"/>
                </a:lnTo>
                <a:lnTo>
                  <a:pt x="56" y="126"/>
                </a:lnTo>
                <a:lnTo>
                  <a:pt x="44" y="122"/>
                </a:lnTo>
                <a:lnTo>
                  <a:pt x="36" y="116"/>
                </a:lnTo>
                <a:lnTo>
                  <a:pt x="28" y="106"/>
                </a:lnTo>
                <a:lnTo>
                  <a:pt x="28" y="164"/>
                </a:lnTo>
                <a:lnTo>
                  <a:pt x="0" y="164"/>
                </a:lnTo>
                <a:lnTo>
                  <a:pt x="0" y="4"/>
                </a:lnTo>
                <a:close/>
                <a:moveTo>
                  <a:pt x="98" y="64"/>
                </a:moveTo>
                <a:lnTo>
                  <a:pt x="98" y="64"/>
                </a:lnTo>
                <a:lnTo>
                  <a:pt x="98" y="64"/>
                </a:lnTo>
                <a:lnTo>
                  <a:pt x="98" y="56"/>
                </a:lnTo>
                <a:lnTo>
                  <a:pt x="96" y="48"/>
                </a:lnTo>
                <a:lnTo>
                  <a:pt x="92" y="42"/>
                </a:lnTo>
                <a:lnTo>
                  <a:pt x="88" y="36"/>
                </a:lnTo>
                <a:lnTo>
                  <a:pt x="82" y="32"/>
                </a:lnTo>
                <a:lnTo>
                  <a:pt x="76" y="28"/>
                </a:lnTo>
                <a:lnTo>
                  <a:pt x="70" y="26"/>
                </a:lnTo>
                <a:lnTo>
                  <a:pt x="64" y="26"/>
                </a:lnTo>
                <a:lnTo>
                  <a:pt x="64" y="26"/>
                </a:lnTo>
                <a:lnTo>
                  <a:pt x="56" y="26"/>
                </a:lnTo>
                <a:lnTo>
                  <a:pt x="50" y="28"/>
                </a:lnTo>
                <a:lnTo>
                  <a:pt x="44" y="32"/>
                </a:lnTo>
                <a:lnTo>
                  <a:pt x="38" y="36"/>
                </a:lnTo>
                <a:lnTo>
                  <a:pt x="34" y="42"/>
                </a:lnTo>
                <a:lnTo>
                  <a:pt x="30" y="48"/>
                </a:lnTo>
                <a:lnTo>
                  <a:pt x="28" y="56"/>
                </a:lnTo>
                <a:lnTo>
                  <a:pt x="28" y="64"/>
                </a:lnTo>
                <a:lnTo>
                  <a:pt x="28" y="64"/>
                </a:lnTo>
                <a:lnTo>
                  <a:pt x="28" y="64"/>
                </a:lnTo>
                <a:lnTo>
                  <a:pt x="28" y="74"/>
                </a:lnTo>
                <a:lnTo>
                  <a:pt x="30" y="82"/>
                </a:lnTo>
                <a:lnTo>
                  <a:pt x="34" y="88"/>
                </a:lnTo>
                <a:lnTo>
                  <a:pt x="38" y="94"/>
                </a:lnTo>
                <a:lnTo>
                  <a:pt x="44" y="98"/>
                </a:lnTo>
                <a:lnTo>
                  <a:pt x="50" y="102"/>
                </a:lnTo>
                <a:lnTo>
                  <a:pt x="56" y="104"/>
                </a:lnTo>
                <a:lnTo>
                  <a:pt x="64" y="104"/>
                </a:lnTo>
                <a:lnTo>
                  <a:pt x="64" y="104"/>
                </a:lnTo>
                <a:lnTo>
                  <a:pt x="70" y="104"/>
                </a:lnTo>
                <a:lnTo>
                  <a:pt x="76" y="102"/>
                </a:lnTo>
                <a:lnTo>
                  <a:pt x="82" y="98"/>
                </a:lnTo>
                <a:lnTo>
                  <a:pt x="88" y="94"/>
                </a:lnTo>
                <a:lnTo>
                  <a:pt x="92" y="88"/>
                </a:lnTo>
                <a:lnTo>
                  <a:pt x="96" y="82"/>
                </a:lnTo>
                <a:lnTo>
                  <a:pt x="98" y="74"/>
                </a:lnTo>
                <a:lnTo>
                  <a:pt x="98" y="64"/>
                </a:lnTo>
                <a:lnTo>
                  <a:pt x="98" y="64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4" name="Freeform 225"/>
          <p:cNvSpPr>
            <a:spLocks noEditPoints="1"/>
          </p:cNvSpPr>
          <p:nvPr userDrawn="1"/>
        </p:nvSpPr>
        <p:spPr bwMode="auto">
          <a:xfrm>
            <a:off x="5959475" y="1208088"/>
            <a:ext cx="171450" cy="220662"/>
          </a:xfrm>
          <a:custGeom>
            <a:avLst/>
            <a:gdLst>
              <a:gd name="T0" fmla="*/ 28 w 128"/>
              <a:gd name="T1" fmla="*/ 4 h 164"/>
              <a:gd name="T2" fmla="*/ 28 w 128"/>
              <a:gd name="T3" fmla="*/ 24 h 164"/>
              <a:gd name="T4" fmla="*/ 46 w 128"/>
              <a:gd name="T5" fmla="*/ 8 h 164"/>
              <a:gd name="T6" fmla="*/ 70 w 128"/>
              <a:gd name="T7" fmla="*/ 0 h 164"/>
              <a:gd name="T8" fmla="*/ 82 w 128"/>
              <a:gd name="T9" fmla="*/ 2 h 164"/>
              <a:gd name="T10" fmla="*/ 102 w 128"/>
              <a:gd name="T11" fmla="*/ 10 h 164"/>
              <a:gd name="T12" fmla="*/ 118 w 128"/>
              <a:gd name="T13" fmla="*/ 26 h 164"/>
              <a:gd name="T14" fmla="*/ 126 w 128"/>
              <a:gd name="T15" fmla="*/ 50 h 164"/>
              <a:gd name="T16" fmla="*/ 128 w 128"/>
              <a:gd name="T17" fmla="*/ 64 h 164"/>
              <a:gd name="T18" fmla="*/ 126 w 128"/>
              <a:gd name="T19" fmla="*/ 80 h 164"/>
              <a:gd name="T20" fmla="*/ 118 w 128"/>
              <a:gd name="T21" fmla="*/ 102 h 164"/>
              <a:gd name="T22" fmla="*/ 102 w 128"/>
              <a:gd name="T23" fmla="*/ 120 h 164"/>
              <a:gd name="T24" fmla="*/ 82 w 128"/>
              <a:gd name="T25" fmla="*/ 128 h 164"/>
              <a:gd name="T26" fmla="*/ 70 w 128"/>
              <a:gd name="T27" fmla="*/ 128 h 164"/>
              <a:gd name="T28" fmla="*/ 46 w 128"/>
              <a:gd name="T29" fmla="*/ 122 h 164"/>
              <a:gd name="T30" fmla="*/ 28 w 128"/>
              <a:gd name="T31" fmla="*/ 106 h 164"/>
              <a:gd name="T32" fmla="*/ 0 w 128"/>
              <a:gd name="T33" fmla="*/ 164 h 164"/>
              <a:gd name="T34" fmla="*/ 100 w 128"/>
              <a:gd name="T35" fmla="*/ 64 h 164"/>
              <a:gd name="T36" fmla="*/ 100 w 128"/>
              <a:gd name="T37" fmla="*/ 64 h 164"/>
              <a:gd name="T38" fmla="*/ 96 w 128"/>
              <a:gd name="T39" fmla="*/ 48 h 164"/>
              <a:gd name="T40" fmla="*/ 88 w 128"/>
              <a:gd name="T41" fmla="*/ 36 h 164"/>
              <a:gd name="T42" fmla="*/ 78 w 128"/>
              <a:gd name="T43" fmla="*/ 28 h 164"/>
              <a:gd name="T44" fmla="*/ 64 w 128"/>
              <a:gd name="T45" fmla="*/ 26 h 164"/>
              <a:gd name="T46" fmla="*/ 56 w 128"/>
              <a:gd name="T47" fmla="*/ 26 h 164"/>
              <a:gd name="T48" fmla="*/ 44 w 128"/>
              <a:gd name="T49" fmla="*/ 32 h 164"/>
              <a:gd name="T50" fmla="*/ 34 w 128"/>
              <a:gd name="T51" fmla="*/ 42 h 164"/>
              <a:gd name="T52" fmla="*/ 28 w 128"/>
              <a:gd name="T53" fmla="*/ 56 h 164"/>
              <a:gd name="T54" fmla="*/ 28 w 128"/>
              <a:gd name="T55" fmla="*/ 64 h 164"/>
              <a:gd name="T56" fmla="*/ 28 w 128"/>
              <a:gd name="T57" fmla="*/ 74 h 164"/>
              <a:gd name="T58" fmla="*/ 34 w 128"/>
              <a:gd name="T59" fmla="*/ 88 h 164"/>
              <a:gd name="T60" fmla="*/ 44 w 128"/>
              <a:gd name="T61" fmla="*/ 98 h 164"/>
              <a:gd name="T62" fmla="*/ 56 w 128"/>
              <a:gd name="T63" fmla="*/ 104 h 164"/>
              <a:gd name="T64" fmla="*/ 64 w 128"/>
              <a:gd name="T65" fmla="*/ 104 h 164"/>
              <a:gd name="T66" fmla="*/ 78 w 128"/>
              <a:gd name="T67" fmla="*/ 102 h 164"/>
              <a:gd name="T68" fmla="*/ 88 w 128"/>
              <a:gd name="T69" fmla="*/ 94 h 164"/>
              <a:gd name="T70" fmla="*/ 96 w 128"/>
              <a:gd name="T71" fmla="*/ 82 h 164"/>
              <a:gd name="T72" fmla="*/ 100 w 128"/>
              <a:gd name="T73" fmla="*/ 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164">
                <a:moveTo>
                  <a:pt x="0" y="4"/>
                </a:moveTo>
                <a:lnTo>
                  <a:pt x="28" y="4"/>
                </a:lnTo>
                <a:lnTo>
                  <a:pt x="28" y="24"/>
                </a:lnTo>
                <a:lnTo>
                  <a:pt x="28" y="24"/>
                </a:lnTo>
                <a:lnTo>
                  <a:pt x="36" y="14"/>
                </a:lnTo>
                <a:lnTo>
                  <a:pt x="46" y="8"/>
                </a:lnTo>
                <a:lnTo>
                  <a:pt x="56" y="2"/>
                </a:lnTo>
                <a:lnTo>
                  <a:pt x="70" y="0"/>
                </a:lnTo>
                <a:lnTo>
                  <a:pt x="70" y="0"/>
                </a:lnTo>
                <a:lnTo>
                  <a:pt x="82" y="2"/>
                </a:lnTo>
                <a:lnTo>
                  <a:pt x="92" y="6"/>
                </a:lnTo>
                <a:lnTo>
                  <a:pt x="102" y="10"/>
                </a:lnTo>
                <a:lnTo>
                  <a:pt x="110" y="18"/>
                </a:lnTo>
                <a:lnTo>
                  <a:pt x="118" y="26"/>
                </a:lnTo>
                <a:lnTo>
                  <a:pt x="122" y="38"/>
                </a:lnTo>
                <a:lnTo>
                  <a:pt x="126" y="50"/>
                </a:lnTo>
                <a:lnTo>
                  <a:pt x="128" y="64"/>
                </a:lnTo>
                <a:lnTo>
                  <a:pt x="128" y="64"/>
                </a:lnTo>
                <a:lnTo>
                  <a:pt x="128" y="64"/>
                </a:lnTo>
                <a:lnTo>
                  <a:pt x="126" y="80"/>
                </a:lnTo>
                <a:lnTo>
                  <a:pt x="122" y="92"/>
                </a:lnTo>
                <a:lnTo>
                  <a:pt x="118" y="102"/>
                </a:lnTo>
                <a:lnTo>
                  <a:pt x="110" y="112"/>
                </a:lnTo>
                <a:lnTo>
                  <a:pt x="102" y="120"/>
                </a:lnTo>
                <a:lnTo>
                  <a:pt x="92" y="124"/>
                </a:lnTo>
                <a:lnTo>
                  <a:pt x="82" y="128"/>
                </a:lnTo>
                <a:lnTo>
                  <a:pt x="70" y="128"/>
                </a:lnTo>
                <a:lnTo>
                  <a:pt x="70" y="128"/>
                </a:lnTo>
                <a:lnTo>
                  <a:pt x="56" y="126"/>
                </a:lnTo>
                <a:lnTo>
                  <a:pt x="46" y="122"/>
                </a:lnTo>
                <a:lnTo>
                  <a:pt x="36" y="116"/>
                </a:lnTo>
                <a:lnTo>
                  <a:pt x="28" y="106"/>
                </a:lnTo>
                <a:lnTo>
                  <a:pt x="28" y="164"/>
                </a:lnTo>
                <a:lnTo>
                  <a:pt x="0" y="164"/>
                </a:lnTo>
                <a:lnTo>
                  <a:pt x="0" y="4"/>
                </a:lnTo>
                <a:close/>
                <a:moveTo>
                  <a:pt x="100" y="64"/>
                </a:moveTo>
                <a:lnTo>
                  <a:pt x="100" y="64"/>
                </a:lnTo>
                <a:lnTo>
                  <a:pt x="100" y="64"/>
                </a:lnTo>
                <a:lnTo>
                  <a:pt x="98" y="56"/>
                </a:lnTo>
                <a:lnTo>
                  <a:pt x="96" y="48"/>
                </a:lnTo>
                <a:lnTo>
                  <a:pt x="92" y="42"/>
                </a:lnTo>
                <a:lnTo>
                  <a:pt x="88" y="36"/>
                </a:lnTo>
                <a:lnTo>
                  <a:pt x="84" y="32"/>
                </a:lnTo>
                <a:lnTo>
                  <a:pt x="78" y="28"/>
                </a:lnTo>
                <a:lnTo>
                  <a:pt x="70" y="26"/>
                </a:lnTo>
                <a:lnTo>
                  <a:pt x="64" y="26"/>
                </a:lnTo>
                <a:lnTo>
                  <a:pt x="64" y="26"/>
                </a:lnTo>
                <a:lnTo>
                  <a:pt x="56" y="26"/>
                </a:lnTo>
                <a:lnTo>
                  <a:pt x="50" y="28"/>
                </a:lnTo>
                <a:lnTo>
                  <a:pt x="44" y="32"/>
                </a:lnTo>
                <a:lnTo>
                  <a:pt x="38" y="36"/>
                </a:lnTo>
                <a:lnTo>
                  <a:pt x="34" y="42"/>
                </a:lnTo>
                <a:lnTo>
                  <a:pt x="32" y="48"/>
                </a:lnTo>
                <a:lnTo>
                  <a:pt x="28" y="56"/>
                </a:lnTo>
                <a:lnTo>
                  <a:pt x="28" y="64"/>
                </a:lnTo>
                <a:lnTo>
                  <a:pt x="28" y="64"/>
                </a:lnTo>
                <a:lnTo>
                  <a:pt x="28" y="64"/>
                </a:lnTo>
                <a:lnTo>
                  <a:pt x="28" y="74"/>
                </a:lnTo>
                <a:lnTo>
                  <a:pt x="32" y="82"/>
                </a:lnTo>
                <a:lnTo>
                  <a:pt x="34" y="88"/>
                </a:lnTo>
                <a:lnTo>
                  <a:pt x="38" y="94"/>
                </a:lnTo>
                <a:lnTo>
                  <a:pt x="44" y="98"/>
                </a:lnTo>
                <a:lnTo>
                  <a:pt x="50" y="102"/>
                </a:lnTo>
                <a:lnTo>
                  <a:pt x="56" y="104"/>
                </a:lnTo>
                <a:lnTo>
                  <a:pt x="64" y="104"/>
                </a:lnTo>
                <a:lnTo>
                  <a:pt x="64" y="104"/>
                </a:lnTo>
                <a:lnTo>
                  <a:pt x="72" y="104"/>
                </a:lnTo>
                <a:lnTo>
                  <a:pt x="78" y="102"/>
                </a:lnTo>
                <a:lnTo>
                  <a:pt x="84" y="98"/>
                </a:lnTo>
                <a:lnTo>
                  <a:pt x="88" y="94"/>
                </a:lnTo>
                <a:lnTo>
                  <a:pt x="94" y="88"/>
                </a:lnTo>
                <a:lnTo>
                  <a:pt x="96" y="82"/>
                </a:lnTo>
                <a:lnTo>
                  <a:pt x="98" y="74"/>
                </a:lnTo>
                <a:lnTo>
                  <a:pt x="100" y="64"/>
                </a:lnTo>
                <a:lnTo>
                  <a:pt x="100" y="64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5" name="Freeform 226"/>
          <p:cNvSpPr>
            <a:spLocks/>
          </p:cNvSpPr>
          <p:nvPr userDrawn="1"/>
        </p:nvSpPr>
        <p:spPr bwMode="auto">
          <a:xfrm>
            <a:off x="6186488" y="1211263"/>
            <a:ext cx="93662" cy="166687"/>
          </a:xfrm>
          <a:custGeom>
            <a:avLst/>
            <a:gdLst>
              <a:gd name="T0" fmla="*/ 0 w 70"/>
              <a:gd name="T1" fmla="*/ 2 h 124"/>
              <a:gd name="T2" fmla="*/ 28 w 70"/>
              <a:gd name="T3" fmla="*/ 2 h 124"/>
              <a:gd name="T4" fmla="*/ 28 w 70"/>
              <a:gd name="T5" fmla="*/ 30 h 124"/>
              <a:gd name="T6" fmla="*/ 28 w 70"/>
              <a:gd name="T7" fmla="*/ 30 h 124"/>
              <a:gd name="T8" fmla="*/ 34 w 70"/>
              <a:gd name="T9" fmla="*/ 16 h 124"/>
              <a:gd name="T10" fmla="*/ 44 w 70"/>
              <a:gd name="T11" fmla="*/ 6 h 124"/>
              <a:gd name="T12" fmla="*/ 50 w 70"/>
              <a:gd name="T13" fmla="*/ 4 h 124"/>
              <a:gd name="T14" fmla="*/ 56 w 70"/>
              <a:gd name="T15" fmla="*/ 0 h 124"/>
              <a:gd name="T16" fmla="*/ 64 w 70"/>
              <a:gd name="T17" fmla="*/ 0 h 124"/>
              <a:gd name="T18" fmla="*/ 70 w 70"/>
              <a:gd name="T19" fmla="*/ 0 h 124"/>
              <a:gd name="T20" fmla="*/ 70 w 70"/>
              <a:gd name="T21" fmla="*/ 28 h 124"/>
              <a:gd name="T22" fmla="*/ 70 w 70"/>
              <a:gd name="T23" fmla="*/ 28 h 124"/>
              <a:gd name="T24" fmla="*/ 70 w 70"/>
              <a:gd name="T25" fmla="*/ 28 h 124"/>
              <a:gd name="T26" fmla="*/ 60 w 70"/>
              <a:gd name="T27" fmla="*/ 30 h 124"/>
              <a:gd name="T28" fmla="*/ 52 w 70"/>
              <a:gd name="T29" fmla="*/ 32 h 124"/>
              <a:gd name="T30" fmla="*/ 46 w 70"/>
              <a:gd name="T31" fmla="*/ 36 h 124"/>
              <a:gd name="T32" fmla="*/ 40 w 70"/>
              <a:gd name="T33" fmla="*/ 40 h 124"/>
              <a:gd name="T34" fmla="*/ 34 w 70"/>
              <a:gd name="T35" fmla="*/ 48 h 124"/>
              <a:gd name="T36" fmla="*/ 30 w 70"/>
              <a:gd name="T37" fmla="*/ 56 h 124"/>
              <a:gd name="T38" fmla="*/ 28 w 70"/>
              <a:gd name="T39" fmla="*/ 66 h 124"/>
              <a:gd name="T40" fmla="*/ 28 w 70"/>
              <a:gd name="T41" fmla="*/ 78 h 124"/>
              <a:gd name="T42" fmla="*/ 28 w 70"/>
              <a:gd name="T43" fmla="*/ 124 h 124"/>
              <a:gd name="T44" fmla="*/ 0 w 70"/>
              <a:gd name="T45" fmla="*/ 124 h 124"/>
              <a:gd name="T46" fmla="*/ 0 w 70"/>
              <a:gd name="T47" fmla="*/ 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0" h="124">
                <a:moveTo>
                  <a:pt x="0" y="2"/>
                </a:moveTo>
                <a:lnTo>
                  <a:pt x="28" y="2"/>
                </a:lnTo>
                <a:lnTo>
                  <a:pt x="28" y="30"/>
                </a:lnTo>
                <a:lnTo>
                  <a:pt x="28" y="30"/>
                </a:lnTo>
                <a:lnTo>
                  <a:pt x="34" y="16"/>
                </a:lnTo>
                <a:lnTo>
                  <a:pt x="44" y="6"/>
                </a:lnTo>
                <a:lnTo>
                  <a:pt x="50" y="4"/>
                </a:lnTo>
                <a:lnTo>
                  <a:pt x="56" y="0"/>
                </a:lnTo>
                <a:lnTo>
                  <a:pt x="64" y="0"/>
                </a:lnTo>
                <a:lnTo>
                  <a:pt x="70" y="0"/>
                </a:lnTo>
                <a:lnTo>
                  <a:pt x="70" y="28"/>
                </a:lnTo>
                <a:lnTo>
                  <a:pt x="70" y="28"/>
                </a:lnTo>
                <a:lnTo>
                  <a:pt x="70" y="28"/>
                </a:lnTo>
                <a:lnTo>
                  <a:pt x="60" y="30"/>
                </a:lnTo>
                <a:lnTo>
                  <a:pt x="52" y="32"/>
                </a:lnTo>
                <a:lnTo>
                  <a:pt x="46" y="36"/>
                </a:lnTo>
                <a:lnTo>
                  <a:pt x="40" y="40"/>
                </a:lnTo>
                <a:lnTo>
                  <a:pt x="34" y="48"/>
                </a:lnTo>
                <a:lnTo>
                  <a:pt x="30" y="56"/>
                </a:lnTo>
                <a:lnTo>
                  <a:pt x="28" y="66"/>
                </a:lnTo>
                <a:lnTo>
                  <a:pt x="28" y="78"/>
                </a:lnTo>
                <a:lnTo>
                  <a:pt x="28" y="124"/>
                </a:lnTo>
                <a:lnTo>
                  <a:pt x="0" y="124"/>
                </a:lnTo>
                <a:lnTo>
                  <a:pt x="0" y="2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6" name="Freeform 227"/>
          <p:cNvSpPr>
            <a:spLocks noEditPoints="1"/>
          </p:cNvSpPr>
          <p:nvPr userDrawn="1"/>
        </p:nvSpPr>
        <p:spPr bwMode="auto">
          <a:xfrm>
            <a:off x="6318250" y="1208088"/>
            <a:ext cx="176213" cy="171450"/>
          </a:xfrm>
          <a:custGeom>
            <a:avLst/>
            <a:gdLst>
              <a:gd name="T0" fmla="*/ 0 w 132"/>
              <a:gd name="T1" fmla="*/ 64 h 128"/>
              <a:gd name="T2" fmla="*/ 2 w 132"/>
              <a:gd name="T3" fmla="*/ 52 h 128"/>
              <a:gd name="T4" fmla="*/ 12 w 132"/>
              <a:gd name="T5" fmla="*/ 30 h 128"/>
              <a:gd name="T6" fmla="*/ 30 w 132"/>
              <a:gd name="T7" fmla="*/ 12 h 128"/>
              <a:gd name="T8" fmla="*/ 52 w 132"/>
              <a:gd name="T9" fmla="*/ 2 h 128"/>
              <a:gd name="T10" fmla="*/ 66 w 132"/>
              <a:gd name="T11" fmla="*/ 0 h 128"/>
              <a:gd name="T12" fmla="*/ 92 w 132"/>
              <a:gd name="T13" fmla="*/ 6 h 128"/>
              <a:gd name="T14" fmla="*/ 112 w 132"/>
              <a:gd name="T15" fmla="*/ 20 h 128"/>
              <a:gd name="T16" fmla="*/ 126 w 132"/>
              <a:gd name="T17" fmla="*/ 40 h 128"/>
              <a:gd name="T18" fmla="*/ 132 w 132"/>
              <a:gd name="T19" fmla="*/ 64 h 128"/>
              <a:gd name="T20" fmla="*/ 132 w 132"/>
              <a:gd name="T21" fmla="*/ 64 h 128"/>
              <a:gd name="T22" fmla="*/ 126 w 132"/>
              <a:gd name="T23" fmla="*/ 90 h 128"/>
              <a:gd name="T24" fmla="*/ 112 w 132"/>
              <a:gd name="T25" fmla="*/ 110 h 128"/>
              <a:gd name="T26" fmla="*/ 92 w 132"/>
              <a:gd name="T27" fmla="*/ 124 h 128"/>
              <a:gd name="T28" fmla="*/ 66 w 132"/>
              <a:gd name="T29" fmla="*/ 128 h 128"/>
              <a:gd name="T30" fmla="*/ 52 w 132"/>
              <a:gd name="T31" fmla="*/ 128 h 128"/>
              <a:gd name="T32" fmla="*/ 28 w 132"/>
              <a:gd name="T33" fmla="*/ 118 h 128"/>
              <a:gd name="T34" fmla="*/ 12 w 132"/>
              <a:gd name="T35" fmla="*/ 100 h 128"/>
              <a:gd name="T36" fmla="*/ 2 w 132"/>
              <a:gd name="T37" fmla="*/ 78 h 128"/>
              <a:gd name="T38" fmla="*/ 0 w 132"/>
              <a:gd name="T39" fmla="*/ 66 h 128"/>
              <a:gd name="T40" fmla="*/ 104 w 132"/>
              <a:gd name="T41" fmla="*/ 64 h 128"/>
              <a:gd name="T42" fmla="*/ 102 w 132"/>
              <a:gd name="T43" fmla="*/ 56 h 128"/>
              <a:gd name="T44" fmla="*/ 98 w 132"/>
              <a:gd name="T45" fmla="*/ 42 h 128"/>
              <a:gd name="T46" fmla="*/ 88 w 132"/>
              <a:gd name="T47" fmla="*/ 32 h 128"/>
              <a:gd name="T48" fmla="*/ 74 w 132"/>
              <a:gd name="T49" fmla="*/ 26 h 128"/>
              <a:gd name="T50" fmla="*/ 66 w 132"/>
              <a:gd name="T51" fmla="*/ 26 h 128"/>
              <a:gd name="T52" fmla="*/ 50 w 132"/>
              <a:gd name="T53" fmla="*/ 28 h 128"/>
              <a:gd name="T54" fmla="*/ 38 w 132"/>
              <a:gd name="T55" fmla="*/ 36 h 128"/>
              <a:gd name="T56" fmla="*/ 32 w 132"/>
              <a:gd name="T57" fmla="*/ 50 h 128"/>
              <a:gd name="T58" fmla="*/ 28 w 132"/>
              <a:gd name="T59" fmla="*/ 64 h 128"/>
              <a:gd name="T60" fmla="*/ 28 w 132"/>
              <a:gd name="T61" fmla="*/ 64 h 128"/>
              <a:gd name="T62" fmla="*/ 32 w 132"/>
              <a:gd name="T63" fmla="*/ 80 h 128"/>
              <a:gd name="T64" fmla="*/ 40 w 132"/>
              <a:gd name="T65" fmla="*/ 92 h 128"/>
              <a:gd name="T66" fmla="*/ 52 w 132"/>
              <a:gd name="T67" fmla="*/ 102 h 128"/>
              <a:gd name="T68" fmla="*/ 66 w 132"/>
              <a:gd name="T69" fmla="*/ 104 h 128"/>
              <a:gd name="T70" fmla="*/ 74 w 132"/>
              <a:gd name="T71" fmla="*/ 104 h 128"/>
              <a:gd name="T72" fmla="*/ 88 w 132"/>
              <a:gd name="T73" fmla="*/ 98 h 128"/>
              <a:gd name="T74" fmla="*/ 98 w 132"/>
              <a:gd name="T75" fmla="*/ 86 h 128"/>
              <a:gd name="T76" fmla="*/ 102 w 132"/>
              <a:gd name="T77" fmla="*/ 74 h 128"/>
              <a:gd name="T78" fmla="*/ 104 w 132"/>
              <a:gd name="T79" fmla="*/ 6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2" h="128">
                <a:moveTo>
                  <a:pt x="0" y="66"/>
                </a:moveTo>
                <a:lnTo>
                  <a:pt x="0" y="64"/>
                </a:lnTo>
                <a:lnTo>
                  <a:pt x="0" y="64"/>
                </a:lnTo>
                <a:lnTo>
                  <a:pt x="2" y="52"/>
                </a:lnTo>
                <a:lnTo>
                  <a:pt x="6" y="40"/>
                </a:lnTo>
                <a:lnTo>
                  <a:pt x="12" y="30"/>
                </a:lnTo>
                <a:lnTo>
                  <a:pt x="20" y="20"/>
                </a:lnTo>
                <a:lnTo>
                  <a:pt x="30" y="12"/>
                </a:lnTo>
                <a:lnTo>
                  <a:pt x="40" y="6"/>
                </a:lnTo>
                <a:lnTo>
                  <a:pt x="52" y="2"/>
                </a:lnTo>
                <a:lnTo>
                  <a:pt x="66" y="0"/>
                </a:lnTo>
                <a:lnTo>
                  <a:pt x="66" y="0"/>
                </a:lnTo>
                <a:lnTo>
                  <a:pt x="80" y="2"/>
                </a:lnTo>
                <a:lnTo>
                  <a:pt x="92" y="6"/>
                </a:lnTo>
                <a:lnTo>
                  <a:pt x="104" y="12"/>
                </a:lnTo>
                <a:lnTo>
                  <a:pt x="112" y="20"/>
                </a:lnTo>
                <a:lnTo>
                  <a:pt x="120" y="28"/>
                </a:lnTo>
                <a:lnTo>
                  <a:pt x="126" y="40"/>
                </a:lnTo>
                <a:lnTo>
                  <a:pt x="130" y="52"/>
                </a:lnTo>
                <a:lnTo>
                  <a:pt x="132" y="64"/>
                </a:lnTo>
                <a:lnTo>
                  <a:pt x="132" y="64"/>
                </a:lnTo>
                <a:lnTo>
                  <a:pt x="132" y="64"/>
                </a:lnTo>
                <a:lnTo>
                  <a:pt x="130" y="78"/>
                </a:lnTo>
                <a:lnTo>
                  <a:pt x="126" y="90"/>
                </a:lnTo>
                <a:lnTo>
                  <a:pt x="120" y="100"/>
                </a:lnTo>
                <a:lnTo>
                  <a:pt x="112" y="110"/>
                </a:lnTo>
                <a:lnTo>
                  <a:pt x="104" y="118"/>
                </a:lnTo>
                <a:lnTo>
                  <a:pt x="92" y="124"/>
                </a:lnTo>
                <a:lnTo>
                  <a:pt x="80" y="128"/>
                </a:lnTo>
                <a:lnTo>
                  <a:pt x="66" y="128"/>
                </a:lnTo>
                <a:lnTo>
                  <a:pt x="66" y="128"/>
                </a:lnTo>
                <a:lnTo>
                  <a:pt x="52" y="128"/>
                </a:lnTo>
                <a:lnTo>
                  <a:pt x="40" y="124"/>
                </a:lnTo>
                <a:lnTo>
                  <a:pt x="28" y="118"/>
                </a:lnTo>
                <a:lnTo>
                  <a:pt x="20" y="110"/>
                </a:lnTo>
                <a:lnTo>
                  <a:pt x="12" y="100"/>
                </a:lnTo>
                <a:lnTo>
                  <a:pt x="6" y="90"/>
                </a:lnTo>
                <a:lnTo>
                  <a:pt x="2" y="78"/>
                </a:lnTo>
                <a:lnTo>
                  <a:pt x="0" y="66"/>
                </a:lnTo>
                <a:lnTo>
                  <a:pt x="0" y="66"/>
                </a:lnTo>
                <a:close/>
                <a:moveTo>
                  <a:pt x="104" y="66"/>
                </a:moveTo>
                <a:lnTo>
                  <a:pt x="104" y="64"/>
                </a:lnTo>
                <a:lnTo>
                  <a:pt x="104" y="64"/>
                </a:lnTo>
                <a:lnTo>
                  <a:pt x="102" y="56"/>
                </a:lnTo>
                <a:lnTo>
                  <a:pt x="100" y="50"/>
                </a:lnTo>
                <a:lnTo>
                  <a:pt x="98" y="42"/>
                </a:lnTo>
                <a:lnTo>
                  <a:pt x="92" y="38"/>
                </a:lnTo>
                <a:lnTo>
                  <a:pt x="88" y="32"/>
                </a:lnTo>
                <a:lnTo>
                  <a:pt x="80" y="28"/>
                </a:lnTo>
                <a:lnTo>
                  <a:pt x="74" y="26"/>
                </a:lnTo>
                <a:lnTo>
                  <a:pt x="66" y="26"/>
                </a:lnTo>
                <a:lnTo>
                  <a:pt x="66" y="26"/>
                </a:lnTo>
                <a:lnTo>
                  <a:pt x="58" y="26"/>
                </a:lnTo>
                <a:lnTo>
                  <a:pt x="50" y="28"/>
                </a:lnTo>
                <a:lnTo>
                  <a:pt x="44" y="32"/>
                </a:lnTo>
                <a:lnTo>
                  <a:pt x="38" y="36"/>
                </a:lnTo>
                <a:lnTo>
                  <a:pt x="34" y="42"/>
                </a:lnTo>
                <a:lnTo>
                  <a:pt x="32" y="50"/>
                </a:lnTo>
                <a:lnTo>
                  <a:pt x="30" y="56"/>
                </a:lnTo>
                <a:lnTo>
                  <a:pt x="28" y="64"/>
                </a:lnTo>
                <a:lnTo>
                  <a:pt x="28" y="64"/>
                </a:lnTo>
                <a:lnTo>
                  <a:pt x="28" y="64"/>
                </a:lnTo>
                <a:lnTo>
                  <a:pt x="30" y="72"/>
                </a:lnTo>
                <a:lnTo>
                  <a:pt x="32" y="80"/>
                </a:lnTo>
                <a:lnTo>
                  <a:pt x="34" y="86"/>
                </a:lnTo>
                <a:lnTo>
                  <a:pt x="40" y="92"/>
                </a:lnTo>
                <a:lnTo>
                  <a:pt x="44" y="98"/>
                </a:lnTo>
                <a:lnTo>
                  <a:pt x="52" y="102"/>
                </a:lnTo>
                <a:lnTo>
                  <a:pt x="58" y="104"/>
                </a:lnTo>
                <a:lnTo>
                  <a:pt x="66" y="104"/>
                </a:lnTo>
                <a:lnTo>
                  <a:pt x="66" y="104"/>
                </a:lnTo>
                <a:lnTo>
                  <a:pt x="74" y="104"/>
                </a:lnTo>
                <a:lnTo>
                  <a:pt x="82" y="102"/>
                </a:lnTo>
                <a:lnTo>
                  <a:pt x="88" y="98"/>
                </a:lnTo>
                <a:lnTo>
                  <a:pt x="94" y="92"/>
                </a:lnTo>
                <a:lnTo>
                  <a:pt x="98" y="86"/>
                </a:lnTo>
                <a:lnTo>
                  <a:pt x="100" y="80"/>
                </a:lnTo>
                <a:lnTo>
                  <a:pt x="102" y="74"/>
                </a:lnTo>
                <a:lnTo>
                  <a:pt x="104" y="66"/>
                </a:lnTo>
                <a:lnTo>
                  <a:pt x="104" y="66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7" name="Freeform 228"/>
          <p:cNvSpPr>
            <a:spLocks noEditPoints="1"/>
          </p:cNvSpPr>
          <p:nvPr userDrawn="1"/>
        </p:nvSpPr>
        <p:spPr bwMode="auto">
          <a:xfrm>
            <a:off x="6537325" y="1211263"/>
            <a:ext cx="146050" cy="168275"/>
          </a:xfrm>
          <a:custGeom>
            <a:avLst/>
            <a:gdLst>
              <a:gd name="T0" fmla="*/ 82 w 110"/>
              <a:gd name="T1" fmla="*/ 108 h 126"/>
              <a:gd name="T2" fmla="*/ 76 w 110"/>
              <a:gd name="T3" fmla="*/ 116 h 126"/>
              <a:gd name="T4" fmla="*/ 56 w 110"/>
              <a:gd name="T5" fmla="*/ 126 h 126"/>
              <a:gd name="T6" fmla="*/ 44 w 110"/>
              <a:gd name="T7" fmla="*/ 126 h 126"/>
              <a:gd name="T8" fmla="*/ 26 w 110"/>
              <a:gd name="T9" fmla="*/ 124 h 126"/>
              <a:gd name="T10" fmla="*/ 12 w 110"/>
              <a:gd name="T11" fmla="*/ 116 h 126"/>
              <a:gd name="T12" fmla="*/ 4 w 110"/>
              <a:gd name="T13" fmla="*/ 104 h 126"/>
              <a:gd name="T14" fmla="*/ 0 w 110"/>
              <a:gd name="T15" fmla="*/ 88 h 126"/>
              <a:gd name="T16" fmla="*/ 0 w 110"/>
              <a:gd name="T17" fmla="*/ 88 h 126"/>
              <a:gd name="T18" fmla="*/ 4 w 110"/>
              <a:gd name="T19" fmla="*/ 70 h 126"/>
              <a:gd name="T20" fmla="*/ 14 w 110"/>
              <a:gd name="T21" fmla="*/ 58 h 126"/>
              <a:gd name="T22" fmla="*/ 30 w 110"/>
              <a:gd name="T23" fmla="*/ 50 h 126"/>
              <a:gd name="T24" fmla="*/ 50 w 110"/>
              <a:gd name="T25" fmla="*/ 48 h 126"/>
              <a:gd name="T26" fmla="*/ 68 w 110"/>
              <a:gd name="T27" fmla="*/ 50 h 126"/>
              <a:gd name="T28" fmla="*/ 84 w 110"/>
              <a:gd name="T29" fmla="*/ 50 h 126"/>
              <a:gd name="T30" fmla="*/ 82 w 110"/>
              <a:gd name="T31" fmla="*/ 40 h 126"/>
              <a:gd name="T32" fmla="*/ 76 w 110"/>
              <a:gd name="T33" fmla="*/ 32 h 126"/>
              <a:gd name="T34" fmla="*/ 54 w 110"/>
              <a:gd name="T35" fmla="*/ 24 h 126"/>
              <a:gd name="T36" fmla="*/ 34 w 110"/>
              <a:gd name="T37" fmla="*/ 26 h 126"/>
              <a:gd name="T38" fmla="*/ 10 w 110"/>
              <a:gd name="T39" fmla="*/ 10 h 126"/>
              <a:gd name="T40" fmla="*/ 32 w 110"/>
              <a:gd name="T41" fmla="*/ 2 h 126"/>
              <a:gd name="T42" fmla="*/ 56 w 110"/>
              <a:gd name="T43" fmla="*/ 0 h 126"/>
              <a:gd name="T44" fmla="*/ 70 w 110"/>
              <a:gd name="T45" fmla="*/ 0 h 126"/>
              <a:gd name="T46" fmla="*/ 90 w 110"/>
              <a:gd name="T47" fmla="*/ 8 h 126"/>
              <a:gd name="T48" fmla="*/ 104 w 110"/>
              <a:gd name="T49" fmla="*/ 20 h 126"/>
              <a:gd name="T50" fmla="*/ 110 w 110"/>
              <a:gd name="T51" fmla="*/ 40 h 126"/>
              <a:gd name="T52" fmla="*/ 110 w 110"/>
              <a:gd name="T53" fmla="*/ 124 h 126"/>
              <a:gd name="T54" fmla="*/ 84 w 110"/>
              <a:gd name="T55" fmla="*/ 72 h 126"/>
              <a:gd name="T56" fmla="*/ 72 w 110"/>
              <a:gd name="T57" fmla="*/ 70 h 126"/>
              <a:gd name="T58" fmla="*/ 56 w 110"/>
              <a:gd name="T59" fmla="*/ 68 h 126"/>
              <a:gd name="T60" fmla="*/ 34 w 110"/>
              <a:gd name="T61" fmla="*/ 72 h 126"/>
              <a:gd name="T62" fmla="*/ 28 w 110"/>
              <a:gd name="T63" fmla="*/ 86 h 126"/>
              <a:gd name="T64" fmla="*/ 28 w 110"/>
              <a:gd name="T65" fmla="*/ 88 h 126"/>
              <a:gd name="T66" fmla="*/ 34 w 110"/>
              <a:gd name="T67" fmla="*/ 100 h 126"/>
              <a:gd name="T68" fmla="*/ 52 w 110"/>
              <a:gd name="T69" fmla="*/ 106 h 126"/>
              <a:gd name="T70" fmla="*/ 64 w 110"/>
              <a:gd name="T71" fmla="*/ 104 h 126"/>
              <a:gd name="T72" fmla="*/ 82 w 110"/>
              <a:gd name="T73" fmla="*/ 90 h 126"/>
              <a:gd name="T74" fmla="*/ 84 w 110"/>
              <a:gd name="T75" fmla="*/ 8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0" h="126">
                <a:moveTo>
                  <a:pt x="82" y="124"/>
                </a:moveTo>
                <a:lnTo>
                  <a:pt x="82" y="108"/>
                </a:lnTo>
                <a:lnTo>
                  <a:pt x="82" y="108"/>
                </a:lnTo>
                <a:lnTo>
                  <a:pt x="76" y="116"/>
                </a:lnTo>
                <a:lnTo>
                  <a:pt x="66" y="122"/>
                </a:lnTo>
                <a:lnTo>
                  <a:pt x="56" y="126"/>
                </a:lnTo>
                <a:lnTo>
                  <a:pt x="44" y="126"/>
                </a:lnTo>
                <a:lnTo>
                  <a:pt x="44" y="126"/>
                </a:lnTo>
                <a:lnTo>
                  <a:pt x="34" y="126"/>
                </a:lnTo>
                <a:lnTo>
                  <a:pt x="26" y="124"/>
                </a:lnTo>
                <a:lnTo>
                  <a:pt x="20" y="120"/>
                </a:lnTo>
                <a:lnTo>
                  <a:pt x="12" y="116"/>
                </a:lnTo>
                <a:lnTo>
                  <a:pt x="8" y="112"/>
                </a:lnTo>
                <a:lnTo>
                  <a:pt x="4" y="104"/>
                </a:lnTo>
                <a:lnTo>
                  <a:pt x="0" y="98"/>
                </a:lnTo>
                <a:lnTo>
                  <a:pt x="0" y="88"/>
                </a:lnTo>
                <a:lnTo>
                  <a:pt x="0" y="88"/>
                </a:lnTo>
                <a:lnTo>
                  <a:pt x="0" y="88"/>
                </a:lnTo>
                <a:lnTo>
                  <a:pt x="0" y="78"/>
                </a:lnTo>
                <a:lnTo>
                  <a:pt x="4" y="70"/>
                </a:lnTo>
                <a:lnTo>
                  <a:pt x="8" y="64"/>
                </a:lnTo>
                <a:lnTo>
                  <a:pt x="14" y="58"/>
                </a:lnTo>
                <a:lnTo>
                  <a:pt x="22" y="54"/>
                </a:lnTo>
                <a:lnTo>
                  <a:pt x="30" y="50"/>
                </a:lnTo>
                <a:lnTo>
                  <a:pt x="40" y="48"/>
                </a:lnTo>
                <a:lnTo>
                  <a:pt x="50" y="48"/>
                </a:lnTo>
                <a:lnTo>
                  <a:pt x="50" y="48"/>
                </a:lnTo>
                <a:lnTo>
                  <a:pt x="68" y="50"/>
                </a:lnTo>
                <a:lnTo>
                  <a:pt x="84" y="54"/>
                </a:lnTo>
                <a:lnTo>
                  <a:pt x="84" y="50"/>
                </a:lnTo>
                <a:lnTo>
                  <a:pt x="84" y="50"/>
                </a:lnTo>
                <a:lnTo>
                  <a:pt x="82" y="40"/>
                </a:lnTo>
                <a:lnTo>
                  <a:pt x="78" y="36"/>
                </a:lnTo>
                <a:lnTo>
                  <a:pt x="76" y="32"/>
                </a:lnTo>
                <a:lnTo>
                  <a:pt x="66" y="26"/>
                </a:lnTo>
                <a:lnTo>
                  <a:pt x="54" y="24"/>
                </a:lnTo>
                <a:lnTo>
                  <a:pt x="54" y="24"/>
                </a:lnTo>
                <a:lnTo>
                  <a:pt x="34" y="26"/>
                </a:lnTo>
                <a:lnTo>
                  <a:pt x="18" y="32"/>
                </a:lnTo>
                <a:lnTo>
                  <a:pt x="10" y="10"/>
                </a:lnTo>
                <a:lnTo>
                  <a:pt x="10" y="10"/>
                </a:lnTo>
                <a:lnTo>
                  <a:pt x="32" y="2"/>
                </a:lnTo>
                <a:lnTo>
                  <a:pt x="44" y="0"/>
                </a:lnTo>
                <a:lnTo>
                  <a:pt x="56" y="0"/>
                </a:lnTo>
                <a:lnTo>
                  <a:pt x="56" y="0"/>
                </a:lnTo>
                <a:lnTo>
                  <a:pt x="70" y="0"/>
                </a:lnTo>
                <a:lnTo>
                  <a:pt x="80" y="4"/>
                </a:lnTo>
                <a:lnTo>
                  <a:pt x="90" y="8"/>
                </a:lnTo>
                <a:lnTo>
                  <a:pt x="98" y="14"/>
                </a:lnTo>
                <a:lnTo>
                  <a:pt x="104" y="20"/>
                </a:lnTo>
                <a:lnTo>
                  <a:pt x="108" y="30"/>
                </a:lnTo>
                <a:lnTo>
                  <a:pt x="110" y="40"/>
                </a:lnTo>
                <a:lnTo>
                  <a:pt x="110" y="52"/>
                </a:lnTo>
                <a:lnTo>
                  <a:pt x="110" y="124"/>
                </a:lnTo>
                <a:lnTo>
                  <a:pt x="82" y="124"/>
                </a:lnTo>
                <a:close/>
                <a:moveTo>
                  <a:pt x="84" y="72"/>
                </a:moveTo>
                <a:lnTo>
                  <a:pt x="84" y="72"/>
                </a:lnTo>
                <a:lnTo>
                  <a:pt x="72" y="70"/>
                </a:lnTo>
                <a:lnTo>
                  <a:pt x="56" y="68"/>
                </a:lnTo>
                <a:lnTo>
                  <a:pt x="56" y="68"/>
                </a:lnTo>
                <a:lnTo>
                  <a:pt x="44" y="70"/>
                </a:lnTo>
                <a:lnTo>
                  <a:pt x="34" y="72"/>
                </a:lnTo>
                <a:lnTo>
                  <a:pt x="30" y="78"/>
                </a:lnTo>
                <a:lnTo>
                  <a:pt x="28" y="86"/>
                </a:lnTo>
                <a:lnTo>
                  <a:pt x="28" y="88"/>
                </a:lnTo>
                <a:lnTo>
                  <a:pt x="28" y="88"/>
                </a:lnTo>
                <a:lnTo>
                  <a:pt x="30" y="94"/>
                </a:lnTo>
                <a:lnTo>
                  <a:pt x="34" y="100"/>
                </a:lnTo>
                <a:lnTo>
                  <a:pt x="42" y="104"/>
                </a:lnTo>
                <a:lnTo>
                  <a:pt x="52" y="106"/>
                </a:lnTo>
                <a:lnTo>
                  <a:pt x="52" y="106"/>
                </a:lnTo>
                <a:lnTo>
                  <a:pt x="64" y="104"/>
                </a:lnTo>
                <a:lnTo>
                  <a:pt x="74" y="98"/>
                </a:lnTo>
                <a:lnTo>
                  <a:pt x="82" y="90"/>
                </a:lnTo>
                <a:lnTo>
                  <a:pt x="84" y="86"/>
                </a:lnTo>
                <a:lnTo>
                  <a:pt x="84" y="80"/>
                </a:lnTo>
                <a:lnTo>
                  <a:pt x="84" y="72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8" name="Freeform 229"/>
          <p:cNvSpPr>
            <a:spLocks/>
          </p:cNvSpPr>
          <p:nvPr userDrawn="1"/>
        </p:nvSpPr>
        <p:spPr bwMode="auto">
          <a:xfrm>
            <a:off x="6737350" y="1208088"/>
            <a:ext cx="152400" cy="171450"/>
          </a:xfrm>
          <a:custGeom>
            <a:avLst/>
            <a:gdLst>
              <a:gd name="T0" fmla="*/ 0 w 114"/>
              <a:gd name="T1" fmla="*/ 66 h 128"/>
              <a:gd name="T2" fmla="*/ 0 w 114"/>
              <a:gd name="T3" fmla="*/ 64 h 128"/>
              <a:gd name="T4" fmla="*/ 0 w 114"/>
              <a:gd name="T5" fmla="*/ 64 h 128"/>
              <a:gd name="T6" fmla="*/ 2 w 114"/>
              <a:gd name="T7" fmla="*/ 52 h 128"/>
              <a:gd name="T8" fmla="*/ 6 w 114"/>
              <a:gd name="T9" fmla="*/ 40 h 128"/>
              <a:gd name="T10" fmla="*/ 10 w 114"/>
              <a:gd name="T11" fmla="*/ 30 h 128"/>
              <a:gd name="T12" fmla="*/ 18 w 114"/>
              <a:gd name="T13" fmla="*/ 20 h 128"/>
              <a:gd name="T14" fmla="*/ 28 w 114"/>
              <a:gd name="T15" fmla="*/ 12 h 128"/>
              <a:gd name="T16" fmla="*/ 38 w 114"/>
              <a:gd name="T17" fmla="*/ 6 h 128"/>
              <a:gd name="T18" fmla="*/ 50 w 114"/>
              <a:gd name="T19" fmla="*/ 2 h 128"/>
              <a:gd name="T20" fmla="*/ 64 w 114"/>
              <a:gd name="T21" fmla="*/ 0 h 128"/>
              <a:gd name="T22" fmla="*/ 64 w 114"/>
              <a:gd name="T23" fmla="*/ 0 h 128"/>
              <a:gd name="T24" fmla="*/ 80 w 114"/>
              <a:gd name="T25" fmla="*/ 2 h 128"/>
              <a:gd name="T26" fmla="*/ 92 w 114"/>
              <a:gd name="T27" fmla="*/ 6 h 128"/>
              <a:gd name="T28" fmla="*/ 104 w 114"/>
              <a:gd name="T29" fmla="*/ 14 h 128"/>
              <a:gd name="T30" fmla="*/ 114 w 114"/>
              <a:gd name="T31" fmla="*/ 22 h 128"/>
              <a:gd name="T32" fmla="*/ 96 w 114"/>
              <a:gd name="T33" fmla="*/ 40 h 128"/>
              <a:gd name="T34" fmla="*/ 96 w 114"/>
              <a:gd name="T35" fmla="*/ 40 h 128"/>
              <a:gd name="T36" fmla="*/ 90 w 114"/>
              <a:gd name="T37" fmla="*/ 34 h 128"/>
              <a:gd name="T38" fmla="*/ 82 w 114"/>
              <a:gd name="T39" fmla="*/ 30 h 128"/>
              <a:gd name="T40" fmla="*/ 74 w 114"/>
              <a:gd name="T41" fmla="*/ 26 h 128"/>
              <a:gd name="T42" fmla="*/ 64 w 114"/>
              <a:gd name="T43" fmla="*/ 26 h 128"/>
              <a:gd name="T44" fmla="*/ 64 w 114"/>
              <a:gd name="T45" fmla="*/ 26 h 128"/>
              <a:gd name="T46" fmla="*/ 56 w 114"/>
              <a:gd name="T47" fmla="*/ 26 h 128"/>
              <a:gd name="T48" fmla="*/ 50 w 114"/>
              <a:gd name="T49" fmla="*/ 28 h 128"/>
              <a:gd name="T50" fmla="*/ 44 w 114"/>
              <a:gd name="T51" fmla="*/ 32 h 128"/>
              <a:gd name="T52" fmla="*/ 38 w 114"/>
              <a:gd name="T53" fmla="*/ 36 h 128"/>
              <a:gd name="T54" fmla="*/ 34 w 114"/>
              <a:gd name="T55" fmla="*/ 42 h 128"/>
              <a:gd name="T56" fmla="*/ 32 w 114"/>
              <a:gd name="T57" fmla="*/ 50 h 128"/>
              <a:gd name="T58" fmla="*/ 30 w 114"/>
              <a:gd name="T59" fmla="*/ 56 h 128"/>
              <a:gd name="T60" fmla="*/ 28 w 114"/>
              <a:gd name="T61" fmla="*/ 64 h 128"/>
              <a:gd name="T62" fmla="*/ 28 w 114"/>
              <a:gd name="T63" fmla="*/ 64 h 128"/>
              <a:gd name="T64" fmla="*/ 28 w 114"/>
              <a:gd name="T65" fmla="*/ 64 h 128"/>
              <a:gd name="T66" fmla="*/ 30 w 114"/>
              <a:gd name="T67" fmla="*/ 72 h 128"/>
              <a:gd name="T68" fmla="*/ 32 w 114"/>
              <a:gd name="T69" fmla="*/ 80 h 128"/>
              <a:gd name="T70" fmla="*/ 34 w 114"/>
              <a:gd name="T71" fmla="*/ 86 h 128"/>
              <a:gd name="T72" fmla="*/ 38 w 114"/>
              <a:gd name="T73" fmla="*/ 92 h 128"/>
              <a:gd name="T74" fmla="*/ 44 w 114"/>
              <a:gd name="T75" fmla="*/ 98 h 128"/>
              <a:gd name="T76" fmla="*/ 50 w 114"/>
              <a:gd name="T77" fmla="*/ 102 h 128"/>
              <a:gd name="T78" fmla="*/ 58 w 114"/>
              <a:gd name="T79" fmla="*/ 104 h 128"/>
              <a:gd name="T80" fmla="*/ 66 w 114"/>
              <a:gd name="T81" fmla="*/ 104 h 128"/>
              <a:gd name="T82" fmla="*/ 66 w 114"/>
              <a:gd name="T83" fmla="*/ 104 h 128"/>
              <a:gd name="T84" fmla="*/ 74 w 114"/>
              <a:gd name="T85" fmla="*/ 104 h 128"/>
              <a:gd name="T86" fmla="*/ 82 w 114"/>
              <a:gd name="T87" fmla="*/ 100 h 128"/>
              <a:gd name="T88" fmla="*/ 90 w 114"/>
              <a:gd name="T89" fmla="*/ 96 h 128"/>
              <a:gd name="T90" fmla="*/ 98 w 114"/>
              <a:gd name="T91" fmla="*/ 90 h 128"/>
              <a:gd name="T92" fmla="*/ 114 w 114"/>
              <a:gd name="T93" fmla="*/ 106 h 128"/>
              <a:gd name="T94" fmla="*/ 114 w 114"/>
              <a:gd name="T95" fmla="*/ 106 h 128"/>
              <a:gd name="T96" fmla="*/ 104 w 114"/>
              <a:gd name="T97" fmla="*/ 114 h 128"/>
              <a:gd name="T98" fmla="*/ 94 w 114"/>
              <a:gd name="T99" fmla="*/ 122 h 128"/>
              <a:gd name="T100" fmla="*/ 80 w 114"/>
              <a:gd name="T101" fmla="*/ 128 h 128"/>
              <a:gd name="T102" fmla="*/ 64 w 114"/>
              <a:gd name="T103" fmla="*/ 128 h 128"/>
              <a:gd name="T104" fmla="*/ 64 w 114"/>
              <a:gd name="T105" fmla="*/ 128 h 128"/>
              <a:gd name="T106" fmla="*/ 50 w 114"/>
              <a:gd name="T107" fmla="*/ 128 h 128"/>
              <a:gd name="T108" fmla="*/ 38 w 114"/>
              <a:gd name="T109" fmla="*/ 124 h 128"/>
              <a:gd name="T110" fmla="*/ 28 w 114"/>
              <a:gd name="T111" fmla="*/ 118 h 128"/>
              <a:gd name="T112" fmla="*/ 18 w 114"/>
              <a:gd name="T113" fmla="*/ 110 h 128"/>
              <a:gd name="T114" fmla="*/ 10 w 114"/>
              <a:gd name="T115" fmla="*/ 100 h 128"/>
              <a:gd name="T116" fmla="*/ 6 w 114"/>
              <a:gd name="T117" fmla="*/ 90 h 128"/>
              <a:gd name="T118" fmla="*/ 2 w 114"/>
              <a:gd name="T119" fmla="*/ 78 h 128"/>
              <a:gd name="T120" fmla="*/ 0 w 114"/>
              <a:gd name="T121" fmla="*/ 66 h 128"/>
              <a:gd name="T122" fmla="*/ 0 w 114"/>
              <a:gd name="T123" fmla="*/ 6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4" h="128">
                <a:moveTo>
                  <a:pt x="0" y="66"/>
                </a:moveTo>
                <a:lnTo>
                  <a:pt x="0" y="64"/>
                </a:lnTo>
                <a:lnTo>
                  <a:pt x="0" y="64"/>
                </a:lnTo>
                <a:lnTo>
                  <a:pt x="2" y="52"/>
                </a:lnTo>
                <a:lnTo>
                  <a:pt x="6" y="40"/>
                </a:lnTo>
                <a:lnTo>
                  <a:pt x="10" y="30"/>
                </a:lnTo>
                <a:lnTo>
                  <a:pt x="18" y="20"/>
                </a:lnTo>
                <a:lnTo>
                  <a:pt x="28" y="12"/>
                </a:lnTo>
                <a:lnTo>
                  <a:pt x="38" y="6"/>
                </a:lnTo>
                <a:lnTo>
                  <a:pt x="50" y="2"/>
                </a:lnTo>
                <a:lnTo>
                  <a:pt x="64" y="0"/>
                </a:lnTo>
                <a:lnTo>
                  <a:pt x="64" y="0"/>
                </a:lnTo>
                <a:lnTo>
                  <a:pt x="80" y="2"/>
                </a:lnTo>
                <a:lnTo>
                  <a:pt x="92" y="6"/>
                </a:lnTo>
                <a:lnTo>
                  <a:pt x="104" y="14"/>
                </a:lnTo>
                <a:lnTo>
                  <a:pt x="114" y="22"/>
                </a:lnTo>
                <a:lnTo>
                  <a:pt x="96" y="40"/>
                </a:lnTo>
                <a:lnTo>
                  <a:pt x="96" y="40"/>
                </a:lnTo>
                <a:lnTo>
                  <a:pt x="90" y="34"/>
                </a:lnTo>
                <a:lnTo>
                  <a:pt x="82" y="30"/>
                </a:lnTo>
                <a:lnTo>
                  <a:pt x="74" y="26"/>
                </a:lnTo>
                <a:lnTo>
                  <a:pt x="64" y="26"/>
                </a:lnTo>
                <a:lnTo>
                  <a:pt x="64" y="26"/>
                </a:lnTo>
                <a:lnTo>
                  <a:pt x="56" y="26"/>
                </a:lnTo>
                <a:lnTo>
                  <a:pt x="50" y="28"/>
                </a:lnTo>
                <a:lnTo>
                  <a:pt x="44" y="32"/>
                </a:lnTo>
                <a:lnTo>
                  <a:pt x="38" y="36"/>
                </a:lnTo>
                <a:lnTo>
                  <a:pt x="34" y="42"/>
                </a:lnTo>
                <a:lnTo>
                  <a:pt x="32" y="50"/>
                </a:lnTo>
                <a:lnTo>
                  <a:pt x="30" y="56"/>
                </a:lnTo>
                <a:lnTo>
                  <a:pt x="28" y="64"/>
                </a:lnTo>
                <a:lnTo>
                  <a:pt x="28" y="64"/>
                </a:lnTo>
                <a:lnTo>
                  <a:pt x="28" y="64"/>
                </a:lnTo>
                <a:lnTo>
                  <a:pt x="30" y="72"/>
                </a:lnTo>
                <a:lnTo>
                  <a:pt x="32" y="80"/>
                </a:lnTo>
                <a:lnTo>
                  <a:pt x="34" y="86"/>
                </a:lnTo>
                <a:lnTo>
                  <a:pt x="38" y="92"/>
                </a:lnTo>
                <a:lnTo>
                  <a:pt x="44" y="98"/>
                </a:lnTo>
                <a:lnTo>
                  <a:pt x="50" y="102"/>
                </a:lnTo>
                <a:lnTo>
                  <a:pt x="58" y="104"/>
                </a:lnTo>
                <a:lnTo>
                  <a:pt x="66" y="104"/>
                </a:lnTo>
                <a:lnTo>
                  <a:pt x="66" y="104"/>
                </a:lnTo>
                <a:lnTo>
                  <a:pt x="74" y="104"/>
                </a:lnTo>
                <a:lnTo>
                  <a:pt x="82" y="100"/>
                </a:lnTo>
                <a:lnTo>
                  <a:pt x="90" y="96"/>
                </a:lnTo>
                <a:lnTo>
                  <a:pt x="98" y="90"/>
                </a:lnTo>
                <a:lnTo>
                  <a:pt x="114" y="106"/>
                </a:lnTo>
                <a:lnTo>
                  <a:pt x="114" y="106"/>
                </a:lnTo>
                <a:lnTo>
                  <a:pt x="104" y="114"/>
                </a:lnTo>
                <a:lnTo>
                  <a:pt x="94" y="122"/>
                </a:lnTo>
                <a:lnTo>
                  <a:pt x="80" y="128"/>
                </a:lnTo>
                <a:lnTo>
                  <a:pt x="64" y="128"/>
                </a:lnTo>
                <a:lnTo>
                  <a:pt x="64" y="128"/>
                </a:lnTo>
                <a:lnTo>
                  <a:pt x="50" y="128"/>
                </a:lnTo>
                <a:lnTo>
                  <a:pt x="38" y="124"/>
                </a:lnTo>
                <a:lnTo>
                  <a:pt x="28" y="118"/>
                </a:lnTo>
                <a:lnTo>
                  <a:pt x="18" y="110"/>
                </a:lnTo>
                <a:lnTo>
                  <a:pt x="10" y="100"/>
                </a:lnTo>
                <a:lnTo>
                  <a:pt x="6" y="90"/>
                </a:lnTo>
                <a:lnTo>
                  <a:pt x="2" y="78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9" name="Freeform 230"/>
          <p:cNvSpPr>
            <a:spLocks/>
          </p:cNvSpPr>
          <p:nvPr userDrawn="1"/>
        </p:nvSpPr>
        <p:spPr bwMode="auto">
          <a:xfrm>
            <a:off x="6940550" y="1149350"/>
            <a:ext cx="147638" cy="228600"/>
          </a:xfrm>
          <a:custGeom>
            <a:avLst/>
            <a:gdLst>
              <a:gd name="T0" fmla="*/ 0 w 110"/>
              <a:gd name="T1" fmla="*/ 0 h 170"/>
              <a:gd name="T2" fmla="*/ 28 w 110"/>
              <a:gd name="T3" fmla="*/ 0 h 170"/>
              <a:gd name="T4" fmla="*/ 28 w 110"/>
              <a:gd name="T5" fmla="*/ 66 h 170"/>
              <a:gd name="T6" fmla="*/ 28 w 110"/>
              <a:gd name="T7" fmla="*/ 66 h 170"/>
              <a:gd name="T8" fmla="*/ 34 w 110"/>
              <a:gd name="T9" fmla="*/ 58 h 170"/>
              <a:gd name="T10" fmla="*/ 42 w 110"/>
              <a:gd name="T11" fmla="*/ 52 h 170"/>
              <a:gd name="T12" fmla="*/ 52 w 110"/>
              <a:gd name="T13" fmla="*/ 46 h 170"/>
              <a:gd name="T14" fmla="*/ 66 w 110"/>
              <a:gd name="T15" fmla="*/ 44 h 170"/>
              <a:gd name="T16" fmla="*/ 66 w 110"/>
              <a:gd name="T17" fmla="*/ 44 h 170"/>
              <a:gd name="T18" fmla="*/ 76 w 110"/>
              <a:gd name="T19" fmla="*/ 46 h 170"/>
              <a:gd name="T20" fmla="*/ 84 w 110"/>
              <a:gd name="T21" fmla="*/ 48 h 170"/>
              <a:gd name="T22" fmla="*/ 92 w 110"/>
              <a:gd name="T23" fmla="*/ 52 h 170"/>
              <a:gd name="T24" fmla="*/ 98 w 110"/>
              <a:gd name="T25" fmla="*/ 58 h 170"/>
              <a:gd name="T26" fmla="*/ 102 w 110"/>
              <a:gd name="T27" fmla="*/ 64 h 170"/>
              <a:gd name="T28" fmla="*/ 106 w 110"/>
              <a:gd name="T29" fmla="*/ 72 h 170"/>
              <a:gd name="T30" fmla="*/ 108 w 110"/>
              <a:gd name="T31" fmla="*/ 82 h 170"/>
              <a:gd name="T32" fmla="*/ 110 w 110"/>
              <a:gd name="T33" fmla="*/ 92 h 170"/>
              <a:gd name="T34" fmla="*/ 110 w 110"/>
              <a:gd name="T35" fmla="*/ 170 h 170"/>
              <a:gd name="T36" fmla="*/ 82 w 110"/>
              <a:gd name="T37" fmla="*/ 170 h 170"/>
              <a:gd name="T38" fmla="*/ 82 w 110"/>
              <a:gd name="T39" fmla="*/ 100 h 170"/>
              <a:gd name="T40" fmla="*/ 82 w 110"/>
              <a:gd name="T41" fmla="*/ 100 h 170"/>
              <a:gd name="T42" fmla="*/ 80 w 110"/>
              <a:gd name="T43" fmla="*/ 88 h 170"/>
              <a:gd name="T44" fmla="*/ 74 w 110"/>
              <a:gd name="T45" fmla="*/ 78 h 170"/>
              <a:gd name="T46" fmla="*/ 66 w 110"/>
              <a:gd name="T47" fmla="*/ 72 h 170"/>
              <a:gd name="T48" fmla="*/ 54 w 110"/>
              <a:gd name="T49" fmla="*/ 70 h 170"/>
              <a:gd name="T50" fmla="*/ 54 w 110"/>
              <a:gd name="T51" fmla="*/ 70 h 170"/>
              <a:gd name="T52" fmla="*/ 44 w 110"/>
              <a:gd name="T53" fmla="*/ 72 h 170"/>
              <a:gd name="T54" fmla="*/ 36 w 110"/>
              <a:gd name="T55" fmla="*/ 78 h 170"/>
              <a:gd name="T56" fmla="*/ 30 w 110"/>
              <a:gd name="T57" fmla="*/ 88 h 170"/>
              <a:gd name="T58" fmla="*/ 28 w 110"/>
              <a:gd name="T59" fmla="*/ 100 h 170"/>
              <a:gd name="T60" fmla="*/ 28 w 110"/>
              <a:gd name="T61" fmla="*/ 170 h 170"/>
              <a:gd name="T62" fmla="*/ 0 w 110"/>
              <a:gd name="T63" fmla="*/ 170 h 170"/>
              <a:gd name="T64" fmla="*/ 0 w 110"/>
              <a:gd name="T65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0" h="170">
                <a:moveTo>
                  <a:pt x="0" y="0"/>
                </a:moveTo>
                <a:lnTo>
                  <a:pt x="28" y="0"/>
                </a:lnTo>
                <a:lnTo>
                  <a:pt x="28" y="66"/>
                </a:lnTo>
                <a:lnTo>
                  <a:pt x="28" y="66"/>
                </a:lnTo>
                <a:lnTo>
                  <a:pt x="34" y="58"/>
                </a:lnTo>
                <a:lnTo>
                  <a:pt x="42" y="52"/>
                </a:lnTo>
                <a:lnTo>
                  <a:pt x="52" y="46"/>
                </a:lnTo>
                <a:lnTo>
                  <a:pt x="66" y="44"/>
                </a:lnTo>
                <a:lnTo>
                  <a:pt x="66" y="44"/>
                </a:lnTo>
                <a:lnTo>
                  <a:pt x="76" y="46"/>
                </a:lnTo>
                <a:lnTo>
                  <a:pt x="84" y="48"/>
                </a:lnTo>
                <a:lnTo>
                  <a:pt x="92" y="52"/>
                </a:lnTo>
                <a:lnTo>
                  <a:pt x="98" y="58"/>
                </a:lnTo>
                <a:lnTo>
                  <a:pt x="102" y="64"/>
                </a:lnTo>
                <a:lnTo>
                  <a:pt x="106" y="72"/>
                </a:lnTo>
                <a:lnTo>
                  <a:pt x="108" y="82"/>
                </a:lnTo>
                <a:lnTo>
                  <a:pt x="110" y="92"/>
                </a:lnTo>
                <a:lnTo>
                  <a:pt x="110" y="170"/>
                </a:lnTo>
                <a:lnTo>
                  <a:pt x="82" y="170"/>
                </a:lnTo>
                <a:lnTo>
                  <a:pt x="82" y="100"/>
                </a:lnTo>
                <a:lnTo>
                  <a:pt x="82" y="100"/>
                </a:lnTo>
                <a:lnTo>
                  <a:pt x="80" y="88"/>
                </a:lnTo>
                <a:lnTo>
                  <a:pt x="74" y="78"/>
                </a:lnTo>
                <a:lnTo>
                  <a:pt x="66" y="72"/>
                </a:lnTo>
                <a:lnTo>
                  <a:pt x="54" y="70"/>
                </a:lnTo>
                <a:lnTo>
                  <a:pt x="54" y="70"/>
                </a:lnTo>
                <a:lnTo>
                  <a:pt x="44" y="72"/>
                </a:lnTo>
                <a:lnTo>
                  <a:pt x="36" y="78"/>
                </a:lnTo>
                <a:lnTo>
                  <a:pt x="30" y="88"/>
                </a:lnTo>
                <a:lnTo>
                  <a:pt x="28" y="100"/>
                </a:lnTo>
                <a:lnTo>
                  <a:pt x="28" y="170"/>
                </a:lnTo>
                <a:lnTo>
                  <a:pt x="0" y="170"/>
                </a:lnTo>
                <a:lnTo>
                  <a:pt x="0" y="0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0" name="Freeform 232"/>
          <p:cNvSpPr>
            <a:spLocks/>
          </p:cNvSpPr>
          <p:nvPr userDrawn="1"/>
        </p:nvSpPr>
        <p:spPr bwMode="auto">
          <a:xfrm>
            <a:off x="1220788" y="285750"/>
            <a:ext cx="654050" cy="736600"/>
          </a:xfrm>
          <a:custGeom>
            <a:avLst/>
            <a:gdLst>
              <a:gd name="T0" fmla="*/ 0 w 490"/>
              <a:gd name="T1" fmla="*/ 274 h 548"/>
              <a:gd name="T2" fmla="*/ 2 w 490"/>
              <a:gd name="T3" fmla="*/ 246 h 548"/>
              <a:gd name="T4" fmla="*/ 12 w 490"/>
              <a:gd name="T5" fmla="*/ 194 h 548"/>
              <a:gd name="T6" fmla="*/ 32 w 490"/>
              <a:gd name="T7" fmla="*/ 144 h 548"/>
              <a:gd name="T8" fmla="*/ 60 w 490"/>
              <a:gd name="T9" fmla="*/ 100 h 548"/>
              <a:gd name="T10" fmla="*/ 96 w 490"/>
              <a:gd name="T11" fmla="*/ 64 h 548"/>
              <a:gd name="T12" fmla="*/ 140 w 490"/>
              <a:gd name="T13" fmla="*/ 34 h 548"/>
              <a:gd name="T14" fmla="*/ 190 w 490"/>
              <a:gd name="T15" fmla="*/ 12 h 548"/>
              <a:gd name="T16" fmla="*/ 246 w 490"/>
              <a:gd name="T17" fmla="*/ 2 h 548"/>
              <a:gd name="T18" fmla="*/ 276 w 490"/>
              <a:gd name="T19" fmla="*/ 0 h 548"/>
              <a:gd name="T20" fmla="*/ 344 w 490"/>
              <a:gd name="T21" fmla="*/ 6 h 548"/>
              <a:gd name="T22" fmla="*/ 400 w 490"/>
              <a:gd name="T23" fmla="*/ 24 h 548"/>
              <a:gd name="T24" fmla="*/ 446 w 490"/>
              <a:gd name="T25" fmla="*/ 50 h 548"/>
              <a:gd name="T26" fmla="*/ 486 w 490"/>
              <a:gd name="T27" fmla="*/ 82 h 548"/>
              <a:gd name="T28" fmla="*/ 412 w 490"/>
              <a:gd name="T29" fmla="*/ 168 h 548"/>
              <a:gd name="T30" fmla="*/ 380 w 490"/>
              <a:gd name="T31" fmla="*/ 142 h 548"/>
              <a:gd name="T32" fmla="*/ 348 w 490"/>
              <a:gd name="T33" fmla="*/ 124 h 548"/>
              <a:gd name="T34" fmla="*/ 314 w 490"/>
              <a:gd name="T35" fmla="*/ 112 h 548"/>
              <a:gd name="T36" fmla="*/ 276 w 490"/>
              <a:gd name="T37" fmla="*/ 108 h 548"/>
              <a:gd name="T38" fmla="*/ 260 w 490"/>
              <a:gd name="T39" fmla="*/ 108 h 548"/>
              <a:gd name="T40" fmla="*/ 228 w 490"/>
              <a:gd name="T41" fmla="*/ 116 h 548"/>
              <a:gd name="T42" fmla="*/ 200 w 490"/>
              <a:gd name="T43" fmla="*/ 128 h 548"/>
              <a:gd name="T44" fmla="*/ 176 w 490"/>
              <a:gd name="T45" fmla="*/ 146 h 548"/>
              <a:gd name="T46" fmla="*/ 156 w 490"/>
              <a:gd name="T47" fmla="*/ 168 h 548"/>
              <a:gd name="T48" fmla="*/ 140 w 490"/>
              <a:gd name="T49" fmla="*/ 194 h 548"/>
              <a:gd name="T50" fmla="*/ 130 w 490"/>
              <a:gd name="T51" fmla="*/ 224 h 548"/>
              <a:gd name="T52" fmla="*/ 124 w 490"/>
              <a:gd name="T53" fmla="*/ 256 h 548"/>
              <a:gd name="T54" fmla="*/ 122 w 490"/>
              <a:gd name="T55" fmla="*/ 274 h 548"/>
              <a:gd name="T56" fmla="*/ 124 w 490"/>
              <a:gd name="T57" fmla="*/ 292 h 548"/>
              <a:gd name="T58" fmla="*/ 128 w 490"/>
              <a:gd name="T59" fmla="*/ 324 h 548"/>
              <a:gd name="T60" fmla="*/ 140 w 490"/>
              <a:gd name="T61" fmla="*/ 352 h 548"/>
              <a:gd name="T62" fmla="*/ 156 w 490"/>
              <a:gd name="T63" fmla="*/ 380 h 548"/>
              <a:gd name="T64" fmla="*/ 176 w 490"/>
              <a:gd name="T65" fmla="*/ 402 h 548"/>
              <a:gd name="T66" fmla="*/ 200 w 490"/>
              <a:gd name="T67" fmla="*/ 420 h 548"/>
              <a:gd name="T68" fmla="*/ 228 w 490"/>
              <a:gd name="T69" fmla="*/ 432 h 548"/>
              <a:gd name="T70" fmla="*/ 260 w 490"/>
              <a:gd name="T71" fmla="*/ 440 h 548"/>
              <a:gd name="T72" fmla="*/ 276 w 490"/>
              <a:gd name="T73" fmla="*/ 440 h 548"/>
              <a:gd name="T74" fmla="*/ 318 w 490"/>
              <a:gd name="T75" fmla="*/ 436 h 548"/>
              <a:gd name="T76" fmla="*/ 352 w 490"/>
              <a:gd name="T77" fmla="*/ 424 h 548"/>
              <a:gd name="T78" fmla="*/ 384 w 490"/>
              <a:gd name="T79" fmla="*/ 404 h 548"/>
              <a:gd name="T80" fmla="*/ 490 w 490"/>
              <a:gd name="T81" fmla="*/ 454 h 548"/>
              <a:gd name="T82" fmla="*/ 468 w 490"/>
              <a:gd name="T83" fmla="*/ 474 h 548"/>
              <a:gd name="T84" fmla="*/ 424 w 490"/>
              <a:gd name="T85" fmla="*/ 508 h 548"/>
              <a:gd name="T86" fmla="*/ 372 w 490"/>
              <a:gd name="T87" fmla="*/ 534 h 548"/>
              <a:gd name="T88" fmla="*/ 308 w 490"/>
              <a:gd name="T89" fmla="*/ 546 h 548"/>
              <a:gd name="T90" fmla="*/ 272 w 490"/>
              <a:gd name="T91" fmla="*/ 548 h 548"/>
              <a:gd name="T92" fmla="*/ 216 w 490"/>
              <a:gd name="T93" fmla="*/ 542 h 548"/>
              <a:gd name="T94" fmla="*/ 164 w 490"/>
              <a:gd name="T95" fmla="*/ 526 h 548"/>
              <a:gd name="T96" fmla="*/ 118 w 490"/>
              <a:gd name="T97" fmla="*/ 502 h 548"/>
              <a:gd name="T98" fmla="*/ 78 w 490"/>
              <a:gd name="T99" fmla="*/ 468 h 548"/>
              <a:gd name="T100" fmla="*/ 46 w 490"/>
              <a:gd name="T101" fmla="*/ 428 h 548"/>
              <a:gd name="T102" fmla="*/ 22 w 490"/>
              <a:gd name="T103" fmla="*/ 382 h 548"/>
              <a:gd name="T104" fmla="*/ 6 w 490"/>
              <a:gd name="T105" fmla="*/ 332 h 548"/>
              <a:gd name="T106" fmla="*/ 0 w 490"/>
              <a:gd name="T107" fmla="*/ 276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90" h="548">
                <a:moveTo>
                  <a:pt x="0" y="276"/>
                </a:moveTo>
                <a:lnTo>
                  <a:pt x="0" y="274"/>
                </a:lnTo>
                <a:lnTo>
                  <a:pt x="0" y="274"/>
                </a:lnTo>
                <a:lnTo>
                  <a:pt x="2" y="246"/>
                </a:lnTo>
                <a:lnTo>
                  <a:pt x="6" y="220"/>
                </a:lnTo>
                <a:lnTo>
                  <a:pt x="12" y="194"/>
                </a:lnTo>
                <a:lnTo>
                  <a:pt x="22" y="168"/>
                </a:lnTo>
                <a:lnTo>
                  <a:pt x="32" y="144"/>
                </a:lnTo>
                <a:lnTo>
                  <a:pt x="46" y="122"/>
                </a:lnTo>
                <a:lnTo>
                  <a:pt x="60" y="100"/>
                </a:lnTo>
                <a:lnTo>
                  <a:pt x="78" y="80"/>
                </a:lnTo>
                <a:lnTo>
                  <a:pt x="96" y="64"/>
                </a:lnTo>
                <a:lnTo>
                  <a:pt x="118" y="48"/>
                </a:lnTo>
                <a:lnTo>
                  <a:pt x="140" y="34"/>
                </a:lnTo>
                <a:lnTo>
                  <a:pt x="166" y="22"/>
                </a:lnTo>
                <a:lnTo>
                  <a:pt x="190" y="12"/>
                </a:lnTo>
                <a:lnTo>
                  <a:pt x="218" y="6"/>
                </a:lnTo>
                <a:lnTo>
                  <a:pt x="246" y="2"/>
                </a:lnTo>
                <a:lnTo>
                  <a:pt x="276" y="0"/>
                </a:lnTo>
                <a:lnTo>
                  <a:pt x="276" y="0"/>
                </a:lnTo>
                <a:lnTo>
                  <a:pt x="312" y="2"/>
                </a:lnTo>
                <a:lnTo>
                  <a:pt x="344" y="6"/>
                </a:lnTo>
                <a:lnTo>
                  <a:pt x="374" y="14"/>
                </a:lnTo>
                <a:lnTo>
                  <a:pt x="400" y="24"/>
                </a:lnTo>
                <a:lnTo>
                  <a:pt x="424" y="36"/>
                </a:lnTo>
                <a:lnTo>
                  <a:pt x="446" y="50"/>
                </a:lnTo>
                <a:lnTo>
                  <a:pt x="466" y="64"/>
                </a:lnTo>
                <a:lnTo>
                  <a:pt x="486" y="82"/>
                </a:lnTo>
                <a:lnTo>
                  <a:pt x="412" y="168"/>
                </a:lnTo>
                <a:lnTo>
                  <a:pt x="412" y="168"/>
                </a:lnTo>
                <a:lnTo>
                  <a:pt x="396" y="154"/>
                </a:lnTo>
                <a:lnTo>
                  <a:pt x="380" y="142"/>
                </a:lnTo>
                <a:lnTo>
                  <a:pt x="364" y="132"/>
                </a:lnTo>
                <a:lnTo>
                  <a:pt x="348" y="124"/>
                </a:lnTo>
                <a:lnTo>
                  <a:pt x="332" y="118"/>
                </a:lnTo>
                <a:lnTo>
                  <a:pt x="314" y="112"/>
                </a:lnTo>
                <a:lnTo>
                  <a:pt x="296" y="108"/>
                </a:lnTo>
                <a:lnTo>
                  <a:pt x="276" y="108"/>
                </a:lnTo>
                <a:lnTo>
                  <a:pt x="276" y="108"/>
                </a:lnTo>
                <a:lnTo>
                  <a:pt x="260" y="108"/>
                </a:lnTo>
                <a:lnTo>
                  <a:pt x="244" y="112"/>
                </a:lnTo>
                <a:lnTo>
                  <a:pt x="228" y="116"/>
                </a:lnTo>
                <a:lnTo>
                  <a:pt x="214" y="120"/>
                </a:lnTo>
                <a:lnTo>
                  <a:pt x="200" y="128"/>
                </a:lnTo>
                <a:lnTo>
                  <a:pt x="188" y="136"/>
                </a:lnTo>
                <a:lnTo>
                  <a:pt x="176" y="146"/>
                </a:lnTo>
                <a:lnTo>
                  <a:pt x="166" y="156"/>
                </a:lnTo>
                <a:lnTo>
                  <a:pt x="156" y="168"/>
                </a:lnTo>
                <a:lnTo>
                  <a:pt x="148" y="180"/>
                </a:lnTo>
                <a:lnTo>
                  <a:pt x="140" y="194"/>
                </a:lnTo>
                <a:lnTo>
                  <a:pt x="134" y="208"/>
                </a:lnTo>
                <a:lnTo>
                  <a:pt x="130" y="224"/>
                </a:lnTo>
                <a:lnTo>
                  <a:pt x="126" y="240"/>
                </a:lnTo>
                <a:lnTo>
                  <a:pt x="124" y="256"/>
                </a:lnTo>
                <a:lnTo>
                  <a:pt x="122" y="272"/>
                </a:lnTo>
                <a:lnTo>
                  <a:pt x="122" y="274"/>
                </a:lnTo>
                <a:lnTo>
                  <a:pt x="122" y="274"/>
                </a:lnTo>
                <a:lnTo>
                  <a:pt x="124" y="292"/>
                </a:lnTo>
                <a:lnTo>
                  <a:pt x="126" y="308"/>
                </a:lnTo>
                <a:lnTo>
                  <a:pt x="128" y="324"/>
                </a:lnTo>
                <a:lnTo>
                  <a:pt x="134" y="338"/>
                </a:lnTo>
                <a:lnTo>
                  <a:pt x="140" y="352"/>
                </a:lnTo>
                <a:lnTo>
                  <a:pt x="148" y="366"/>
                </a:lnTo>
                <a:lnTo>
                  <a:pt x="156" y="380"/>
                </a:lnTo>
                <a:lnTo>
                  <a:pt x="166" y="392"/>
                </a:lnTo>
                <a:lnTo>
                  <a:pt x="176" y="402"/>
                </a:lnTo>
                <a:lnTo>
                  <a:pt x="188" y="412"/>
                </a:lnTo>
                <a:lnTo>
                  <a:pt x="200" y="420"/>
                </a:lnTo>
                <a:lnTo>
                  <a:pt x="214" y="428"/>
                </a:lnTo>
                <a:lnTo>
                  <a:pt x="228" y="432"/>
                </a:lnTo>
                <a:lnTo>
                  <a:pt x="244" y="438"/>
                </a:lnTo>
                <a:lnTo>
                  <a:pt x="260" y="440"/>
                </a:lnTo>
                <a:lnTo>
                  <a:pt x="276" y="440"/>
                </a:lnTo>
                <a:lnTo>
                  <a:pt x="276" y="440"/>
                </a:lnTo>
                <a:lnTo>
                  <a:pt x="298" y="440"/>
                </a:lnTo>
                <a:lnTo>
                  <a:pt x="318" y="436"/>
                </a:lnTo>
                <a:lnTo>
                  <a:pt x="336" y="430"/>
                </a:lnTo>
                <a:lnTo>
                  <a:pt x="352" y="424"/>
                </a:lnTo>
                <a:lnTo>
                  <a:pt x="368" y="414"/>
                </a:lnTo>
                <a:lnTo>
                  <a:pt x="384" y="404"/>
                </a:lnTo>
                <a:lnTo>
                  <a:pt x="416" y="378"/>
                </a:lnTo>
                <a:lnTo>
                  <a:pt x="490" y="454"/>
                </a:lnTo>
                <a:lnTo>
                  <a:pt x="490" y="454"/>
                </a:lnTo>
                <a:lnTo>
                  <a:pt x="468" y="474"/>
                </a:lnTo>
                <a:lnTo>
                  <a:pt x="446" y="492"/>
                </a:lnTo>
                <a:lnTo>
                  <a:pt x="424" y="508"/>
                </a:lnTo>
                <a:lnTo>
                  <a:pt x="398" y="522"/>
                </a:lnTo>
                <a:lnTo>
                  <a:pt x="372" y="534"/>
                </a:lnTo>
                <a:lnTo>
                  <a:pt x="342" y="542"/>
                </a:lnTo>
                <a:lnTo>
                  <a:pt x="308" y="546"/>
                </a:lnTo>
                <a:lnTo>
                  <a:pt x="272" y="548"/>
                </a:lnTo>
                <a:lnTo>
                  <a:pt x="272" y="548"/>
                </a:lnTo>
                <a:lnTo>
                  <a:pt x="244" y="546"/>
                </a:lnTo>
                <a:lnTo>
                  <a:pt x="216" y="542"/>
                </a:lnTo>
                <a:lnTo>
                  <a:pt x="190" y="536"/>
                </a:lnTo>
                <a:lnTo>
                  <a:pt x="164" y="526"/>
                </a:lnTo>
                <a:lnTo>
                  <a:pt x="140" y="516"/>
                </a:lnTo>
                <a:lnTo>
                  <a:pt x="118" y="502"/>
                </a:lnTo>
                <a:lnTo>
                  <a:pt x="98" y="486"/>
                </a:lnTo>
                <a:lnTo>
                  <a:pt x="78" y="468"/>
                </a:lnTo>
                <a:lnTo>
                  <a:pt x="60" y="450"/>
                </a:lnTo>
                <a:lnTo>
                  <a:pt x="46" y="428"/>
                </a:lnTo>
                <a:lnTo>
                  <a:pt x="32" y="406"/>
                </a:lnTo>
                <a:lnTo>
                  <a:pt x="22" y="382"/>
                </a:lnTo>
                <a:lnTo>
                  <a:pt x="12" y="358"/>
                </a:lnTo>
                <a:lnTo>
                  <a:pt x="6" y="332"/>
                </a:lnTo>
                <a:lnTo>
                  <a:pt x="2" y="304"/>
                </a:lnTo>
                <a:lnTo>
                  <a:pt x="0" y="276"/>
                </a:lnTo>
                <a:lnTo>
                  <a:pt x="0" y="276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1" name="Freeform 233"/>
          <p:cNvSpPr>
            <a:spLocks/>
          </p:cNvSpPr>
          <p:nvPr userDrawn="1"/>
        </p:nvSpPr>
        <p:spPr bwMode="auto">
          <a:xfrm>
            <a:off x="1974850" y="298450"/>
            <a:ext cx="598488" cy="711200"/>
          </a:xfrm>
          <a:custGeom>
            <a:avLst/>
            <a:gdLst>
              <a:gd name="T0" fmla="*/ 0 w 448"/>
              <a:gd name="T1" fmla="*/ 0 h 528"/>
              <a:gd name="T2" fmla="*/ 116 w 448"/>
              <a:gd name="T3" fmla="*/ 0 h 528"/>
              <a:gd name="T4" fmla="*/ 116 w 448"/>
              <a:gd name="T5" fmla="*/ 210 h 528"/>
              <a:gd name="T6" fmla="*/ 332 w 448"/>
              <a:gd name="T7" fmla="*/ 210 h 528"/>
              <a:gd name="T8" fmla="*/ 332 w 448"/>
              <a:gd name="T9" fmla="*/ 0 h 528"/>
              <a:gd name="T10" fmla="*/ 448 w 448"/>
              <a:gd name="T11" fmla="*/ 0 h 528"/>
              <a:gd name="T12" fmla="*/ 448 w 448"/>
              <a:gd name="T13" fmla="*/ 528 h 528"/>
              <a:gd name="T14" fmla="*/ 332 w 448"/>
              <a:gd name="T15" fmla="*/ 528 h 528"/>
              <a:gd name="T16" fmla="*/ 332 w 448"/>
              <a:gd name="T17" fmla="*/ 316 h 528"/>
              <a:gd name="T18" fmla="*/ 116 w 448"/>
              <a:gd name="T19" fmla="*/ 316 h 528"/>
              <a:gd name="T20" fmla="*/ 116 w 448"/>
              <a:gd name="T21" fmla="*/ 528 h 528"/>
              <a:gd name="T22" fmla="*/ 0 w 448"/>
              <a:gd name="T23" fmla="*/ 528 h 528"/>
              <a:gd name="T24" fmla="*/ 0 w 448"/>
              <a:gd name="T25" fmla="*/ 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8" h="528">
                <a:moveTo>
                  <a:pt x="0" y="0"/>
                </a:moveTo>
                <a:lnTo>
                  <a:pt x="116" y="0"/>
                </a:lnTo>
                <a:lnTo>
                  <a:pt x="116" y="210"/>
                </a:lnTo>
                <a:lnTo>
                  <a:pt x="332" y="210"/>
                </a:lnTo>
                <a:lnTo>
                  <a:pt x="332" y="0"/>
                </a:lnTo>
                <a:lnTo>
                  <a:pt x="448" y="0"/>
                </a:lnTo>
                <a:lnTo>
                  <a:pt x="448" y="528"/>
                </a:lnTo>
                <a:lnTo>
                  <a:pt x="332" y="528"/>
                </a:lnTo>
                <a:lnTo>
                  <a:pt x="332" y="316"/>
                </a:lnTo>
                <a:lnTo>
                  <a:pt x="116" y="316"/>
                </a:lnTo>
                <a:lnTo>
                  <a:pt x="116" y="528"/>
                </a:lnTo>
                <a:lnTo>
                  <a:pt x="0" y="528"/>
                </a:lnTo>
                <a:lnTo>
                  <a:pt x="0" y="0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2" name="Freeform 234"/>
          <p:cNvSpPr>
            <a:spLocks/>
          </p:cNvSpPr>
          <p:nvPr userDrawn="1"/>
        </p:nvSpPr>
        <p:spPr bwMode="auto">
          <a:xfrm>
            <a:off x="2733675" y="298450"/>
            <a:ext cx="541338" cy="711200"/>
          </a:xfrm>
          <a:custGeom>
            <a:avLst/>
            <a:gdLst>
              <a:gd name="T0" fmla="*/ 0 w 404"/>
              <a:gd name="T1" fmla="*/ 0 h 528"/>
              <a:gd name="T2" fmla="*/ 400 w 404"/>
              <a:gd name="T3" fmla="*/ 0 h 528"/>
              <a:gd name="T4" fmla="*/ 400 w 404"/>
              <a:gd name="T5" fmla="*/ 104 h 528"/>
              <a:gd name="T6" fmla="*/ 116 w 404"/>
              <a:gd name="T7" fmla="*/ 104 h 528"/>
              <a:gd name="T8" fmla="*/ 116 w 404"/>
              <a:gd name="T9" fmla="*/ 210 h 528"/>
              <a:gd name="T10" fmla="*/ 366 w 404"/>
              <a:gd name="T11" fmla="*/ 210 h 528"/>
              <a:gd name="T12" fmla="*/ 366 w 404"/>
              <a:gd name="T13" fmla="*/ 314 h 528"/>
              <a:gd name="T14" fmla="*/ 116 w 404"/>
              <a:gd name="T15" fmla="*/ 314 h 528"/>
              <a:gd name="T16" fmla="*/ 116 w 404"/>
              <a:gd name="T17" fmla="*/ 426 h 528"/>
              <a:gd name="T18" fmla="*/ 404 w 404"/>
              <a:gd name="T19" fmla="*/ 426 h 528"/>
              <a:gd name="T20" fmla="*/ 404 w 404"/>
              <a:gd name="T21" fmla="*/ 528 h 528"/>
              <a:gd name="T22" fmla="*/ 0 w 404"/>
              <a:gd name="T23" fmla="*/ 528 h 528"/>
              <a:gd name="T24" fmla="*/ 0 w 404"/>
              <a:gd name="T25" fmla="*/ 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4" h="528">
                <a:moveTo>
                  <a:pt x="0" y="0"/>
                </a:moveTo>
                <a:lnTo>
                  <a:pt x="400" y="0"/>
                </a:lnTo>
                <a:lnTo>
                  <a:pt x="400" y="104"/>
                </a:lnTo>
                <a:lnTo>
                  <a:pt x="116" y="104"/>
                </a:lnTo>
                <a:lnTo>
                  <a:pt x="116" y="210"/>
                </a:lnTo>
                <a:lnTo>
                  <a:pt x="366" y="210"/>
                </a:lnTo>
                <a:lnTo>
                  <a:pt x="366" y="314"/>
                </a:lnTo>
                <a:lnTo>
                  <a:pt x="116" y="314"/>
                </a:lnTo>
                <a:lnTo>
                  <a:pt x="116" y="426"/>
                </a:lnTo>
                <a:lnTo>
                  <a:pt x="404" y="426"/>
                </a:lnTo>
                <a:lnTo>
                  <a:pt x="404" y="528"/>
                </a:lnTo>
                <a:lnTo>
                  <a:pt x="0" y="528"/>
                </a:lnTo>
                <a:lnTo>
                  <a:pt x="0" y="0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3" name="Freeform 235"/>
          <p:cNvSpPr>
            <a:spLocks/>
          </p:cNvSpPr>
          <p:nvPr userDrawn="1"/>
        </p:nvSpPr>
        <p:spPr bwMode="auto">
          <a:xfrm>
            <a:off x="3408363" y="298450"/>
            <a:ext cx="708025" cy="711200"/>
          </a:xfrm>
          <a:custGeom>
            <a:avLst/>
            <a:gdLst>
              <a:gd name="T0" fmla="*/ 0 w 530"/>
              <a:gd name="T1" fmla="*/ 0 h 528"/>
              <a:gd name="T2" fmla="*/ 126 w 530"/>
              <a:gd name="T3" fmla="*/ 0 h 528"/>
              <a:gd name="T4" fmla="*/ 264 w 530"/>
              <a:gd name="T5" fmla="*/ 224 h 528"/>
              <a:gd name="T6" fmla="*/ 404 w 530"/>
              <a:gd name="T7" fmla="*/ 0 h 528"/>
              <a:gd name="T8" fmla="*/ 530 w 530"/>
              <a:gd name="T9" fmla="*/ 0 h 528"/>
              <a:gd name="T10" fmla="*/ 530 w 530"/>
              <a:gd name="T11" fmla="*/ 528 h 528"/>
              <a:gd name="T12" fmla="*/ 414 w 530"/>
              <a:gd name="T13" fmla="*/ 528 h 528"/>
              <a:gd name="T14" fmla="*/ 414 w 530"/>
              <a:gd name="T15" fmla="*/ 184 h 528"/>
              <a:gd name="T16" fmla="*/ 264 w 530"/>
              <a:gd name="T17" fmla="*/ 410 h 528"/>
              <a:gd name="T18" fmla="*/ 262 w 530"/>
              <a:gd name="T19" fmla="*/ 410 h 528"/>
              <a:gd name="T20" fmla="*/ 114 w 530"/>
              <a:gd name="T21" fmla="*/ 186 h 528"/>
              <a:gd name="T22" fmla="*/ 114 w 530"/>
              <a:gd name="T23" fmla="*/ 528 h 528"/>
              <a:gd name="T24" fmla="*/ 0 w 530"/>
              <a:gd name="T25" fmla="*/ 528 h 528"/>
              <a:gd name="T26" fmla="*/ 0 w 530"/>
              <a:gd name="T27" fmla="*/ 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0" h="528">
                <a:moveTo>
                  <a:pt x="0" y="0"/>
                </a:moveTo>
                <a:lnTo>
                  <a:pt x="126" y="0"/>
                </a:lnTo>
                <a:lnTo>
                  <a:pt x="264" y="224"/>
                </a:lnTo>
                <a:lnTo>
                  <a:pt x="404" y="0"/>
                </a:lnTo>
                <a:lnTo>
                  <a:pt x="530" y="0"/>
                </a:lnTo>
                <a:lnTo>
                  <a:pt x="530" y="528"/>
                </a:lnTo>
                <a:lnTo>
                  <a:pt x="414" y="528"/>
                </a:lnTo>
                <a:lnTo>
                  <a:pt x="414" y="184"/>
                </a:lnTo>
                <a:lnTo>
                  <a:pt x="264" y="410"/>
                </a:lnTo>
                <a:lnTo>
                  <a:pt x="262" y="410"/>
                </a:lnTo>
                <a:lnTo>
                  <a:pt x="114" y="186"/>
                </a:lnTo>
                <a:lnTo>
                  <a:pt x="114" y="528"/>
                </a:lnTo>
                <a:lnTo>
                  <a:pt x="0" y="528"/>
                </a:lnTo>
                <a:lnTo>
                  <a:pt x="0" y="0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4" name="Rectangle 236"/>
          <p:cNvSpPr>
            <a:spLocks noChangeArrowheads="1"/>
          </p:cNvSpPr>
          <p:nvPr userDrawn="1"/>
        </p:nvSpPr>
        <p:spPr bwMode="auto">
          <a:xfrm>
            <a:off x="4279900" y="298450"/>
            <a:ext cx="157163" cy="711200"/>
          </a:xfrm>
          <a:prstGeom prst="rect">
            <a:avLst/>
          </a:pr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5" name="Freeform 237"/>
          <p:cNvSpPr>
            <a:spLocks/>
          </p:cNvSpPr>
          <p:nvPr userDrawn="1"/>
        </p:nvSpPr>
        <p:spPr bwMode="auto">
          <a:xfrm>
            <a:off x="4546600" y="288925"/>
            <a:ext cx="560388" cy="731838"/>
          </a:xfrm>
          <a:custGeom>
            <a:avLst/>
            <a:gdLst>
              <a:gd name="T0" fmla="*/ 68 w 418"/>
              <a:gd name="T1" fmla="*/ 378 h 544"/>
              <a:gd name="T2" fmla="*/ 124 w 418"/>
              <a:gd name="T3" fmla="*/ 414 h 544"/>
              <a:gd name="T4" fmla="*/ 184 w 418"/>
              <a:gd name="T5" fmla="*/ 438 h 544"/>
              <a:gd name="T6" fmla="*/ 226 w 418"/>
              <a:gd name="T7" fmla="*/ 442 h 544"/>
              <a:gd name="T8" fmla="*/ 272 w 418"/>
              <a:gd name="T9" fmla="*/ 434 h 544"/>
              <a:gd name="T10" fmla="*/ 298 w 418"/>
              <a:gd name="T11" fmla="*/ 412 h 544"/>
              <a:gd name="T12" fmla="*/ 304 w 418"/>
              <a:gd name="T13" fmla="*/ 390 h 544"/>
              <a:gd name="T14" fmla="*/ 300 w 418"/>
              <a:gd name="T15" fmla="*/ 370 h 544"/>
              <a:gd name="T16" fmla="*/ 270 w 418"/>
              <a:gd name="T17" fmla="*/ 346 h 544"/>
              <a:gd name="T18" fmla="*/ 196 w 418"/>
              <a:gd name="T19" fmla="*/ 322 h 544"/>
              <a:gd name="T20" fmla="*/ 124 w 418"/>
              <a:gd name="T21" fmla="*/ 300 h 544"/>
              <a:gd name="T22" fmla="*/ 70 w 418"/>
              <a:gd name="T23" fmla="*/ 272 h 544"/>
              <a:gd name="T24" fmla="*/ 40 w 418"/>
              <a:gd name="T25" fmla="*/ 240 h 544"/>
              <a:gd name="T26" fmla="*/ 24 w 418"/>
              <a:gd name="T27" fmla="*/ 198 h 544"/>
              <a:gd name="T28" fmla="*/ 22 w 418"/>
              <a:gd name="T29" fmla="*/ 160 h 544"/>
              <a:gd name="T30" fmla="*/ 24 w 418"/>
              <a:gd name="T31" fmla="*/ 126 h 544"/>
              <a:gd name="T32" fmla="*/ 42 w 418"/>
              <a:gd name="T33" fmla="*/ 80 h 544"/>
              <a:gd name="T34" fmla="*/ 74 w 418"/>
              <a:gd name="T35" fmla="*/ 44 h 544"/>
              <a:gd name="T36" fmla="*/ 116 w 418"/>
              <a:gd name="T37" fmla="*/ 18 h 544"/>
              <a:gd name="T38" fmla="*/ 168 w 418"/>
              <a:gd name="T39" fmla="*/ 2 h 544"/>
              <a:gd name="T40" fmla="*/ 206 w 418"/>
              <a:gd name="T41" fmla="*/ 0 h 544"/>
              <a:gd name="T42" fmla="*/ 288 w 418"/>
              <a:gd name="T43" fmla="*/ 10 h 544"/>
              <a:gd name="T44" fmla="*/ 360 w 418"/>
              <a:gd name="T45" fmla="*/ 38 h 544"/>
              <a:gd name="T46" fmla="*/ 342 w 418"/>
              <a:gd name="T47" fmla="*/ 156 h 544"/>
              <a:gd name="T48" fmla="*/ 290 w 418"/>
              <a:gd name="T49" fmla="*/ 124 h 544"/>
              <a:gd name="T50" fmla="*/ 238 w 418"/>
              <a:gd name="T51" fmla="*/ 106 h 544"/>
              <a:gd name="T52" fmla="*/ 206 w 418"/>
              <a:gd name="T53" fmla="*/ 102 h 544"/>
              <a:gd name="T54" fmla="*/ 164 w 418"/>
              <a:gd name="T55" fmla="*/ 110 h 544"/>
              <a:gd name="T56" fmla="*/ 142 w 418"/>
              <a:gd name="T57" fmla="*/ 130 h 544"/>
              <a:gd name="T58" fmla="*/ 138 w 418"/>
              <a:gd name="T59" fmla="*/ 150 h 544"/>
              <a:gd name="T60" fmla="*/ 142 w 418"/>
              <a:gd name="T61" fmla="*/ 172 h 544"/>
              <a:gd name="T62" fmla="*/ 174 w 418"/>
              <a:gd name="T63" fmla="*/ 196 h 544"/>
              <a:gd name="T64" fmla="*/ 252 w 418"/>
              <a:gd name="T65" fmla="*/ 220 h 544"/>
              <a:gd name="T66" fmla="*/ 352 w 418"/>
              <a:gd name="T67" fmla="*/ 258 h 544"/>
              <a:gd name="T68" fmla="*/ 386 w 418"/>
              <a:gd name="T69" fmla="*/ 284 h 544"/>
              <a:gd name="T70" fmla="*/ 408 w 418"/>
              <a:gd name="T71" fmla="*/ 320 h 544"/>
              <a:gd name="T72" fmla="*/ 418 w 418"/>
              <a:gd name="T73" fmla="*/ 362 h 544"/>
              <a:gd name="T74" fmla="*/ 418 w 418"/>
              <a:gd name="T75" fmla="*/ 380 h 544"/>
              <a:gd name="T76" fmla="*/ 410 w 418"/>
              <a:gd name="T77" fmla="*/ 434 h 544"/>
              <a:gd name="T78" fmla="*/ 388 w 418"/>
              <a:gd name="T79" fmla="*/ 478 h 544"/>
              <a:gd name="T80" fmla="*/ 352 w 418"/>
              <a:gd name="T81" fmla="*/ 512 h 544"/>
              <a:gd name="T82" fmla="*/ 304 w 418"/>
              <a:gd name="T83" fmla="*/ 534 h 544"/>
              <a:gd name="T84" fmla="*/ 246 w 418"/>
              <a:gd name="T85" fmla="*/ 544 h 544"/>
              <a:gd name="T86" fmla="*/ 194 w 418"/>
              <a:gd name="T87" fmla="*/ 544 h 544"/>
              <a:gd name="T88" fmla="*/ 106 w 418"/>
              <a:gd name="T89" fmla="*/ 524 h 544"/>
              <a:gd name="T90" fmla="*/ 24 w 418"/>
              <a:gd name="T91" fmla="*/ 48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18" h="544">
                <a:moveTo>
                  <a:pt x="0" y="460"/>
                </a:moveTo>
                <a:lnTo>
                  <a:pt x="68" y="378"/>
                </a:lnTo>
                <a:lnTo>
                  <a:pt x="68" y="378"/>
                </a:lnTo>
                <a:lnTo>
                  <a:pt x="86" y="392"/>
                </a:lnTo>
                <a:lnTo>
                  <a:pt x="106" y="404"/>
                </a:lnTo>
                <a:lnTo>
                  <a:pt x="124" y="414"/>
                </a:lnTo>
                <a:lnTo>
                  <a:pt x="144" y="424"/>
                </a:lnTo>
                <a:lnTo>
                  <a:pt x="162" y="432"/>
                </a:lnTo>
                <a:lnTo>
                  <a:pt x="184" y="438"/>
                </a:lnTo>
                <a:lnTo>
                  <a:pt x="204" y="440"/>
                </a:lnTo>
                <a:lnTo>
                  <a:pt x="226" y="442"/>
                </a:lnTo>
                <a:lnTo>
                  <a:pt x="226" y="442"/>
                </a:lnTo>
                <a:lnTo>
                  <a:pt x="244" y="440"/>
                </a:lnTo>
                <a:lnTo>
                  <a:pt x="258" y="438"/>
                </a:lnTo>
                <a:lnTo>
                  <a:pt x="272" y="434"/>
                </a:lnTo>
                <a:lnTo>
                  <a:pt x="284" y="428"/>
                </a:lnTo>
                <a:lnTo>
                  <a:pt x="292" y="422"/>
                </a:lnTo>
                <a:lnTo>
                  <a:pt x="298" y="412"/>
                </a:lnTo>
                <a:lnTo>
                  <a:pt x="302" y="402"/>
                </a:lnTo>
                <a:lnTo>
                  <a:pt x="304" y="392"/>
                </a:lnTo>
                <a:lnTo>
                  <a:pt x="304" y="390"/>
                </a:lnTo>
                <a:lnTo>
                  <a:pt x="304" y="390"/>
                </a:lnTo>
                <a:lnTo>
                  <a:pt x="302" y="380"/>
                </a:lnTo>
                <a:lnTo>
                  <a:pt x="300" y="370"/>
                </a:lnTo>
                <a:lnTo>
                  <a:pt x="292" y="362"/>
                </a:lnTo>
                <a:lnTo>
                  <a:pt x="284" y="354"/>
                </a:lnTo>
                <a:lnTo>
                  <a:pt x="270" y="346"/>
                </a:lnTo>
                <a:lnTo>
                  <a:pt x="250" y="338"/>
                </a:lnTo>
                <a:lnTo>
                  <a:pt x="226" y="332"/>
                </a:lnTo>
                <a:lnTo>
                  <a:pt x="196" y="322"/>
                </a:lnTo>
                <a:lnTo>
                  <a:pt x="196" y="322"/>
                </a:lnTo>
                <a:lnTo>
                  <a:pt x="158" y="312"/>
                </a:lnTo>
                <a:lnTo>
                  <a:pt x="124" y="300"/>
                </a:lnTo>
                <a:lnTo>
                  <a:pt x="94" y="288"/>
                </a:lnTo>
                <a:lnTo>
                  <a:pt x="82" y="280"/>
                </a:lnTo>
                <a:lnTo>
                  <a:pt x="70" y="272"/>
                </a:lnTo>
                <a:lnTo>
                  <a:pt x="58" y="262"/>
                </a:lnTo>
                <a:lnTo>
                  <a:pt x="48" y="252"/>
                </a:lnTo>
                <a:lnTo>
                  <a:pt x="40" y="240"/>
                </a:lnTo>
                <a:lnTo>
                  <a:pt x="34" y="226"/>
                </a:lnTo>
                <a:lnTo>
                  <a:pt x="28" y="212"/>
                </a:lnTo>
                <a:lnTo>
                  <a:pt x="24" y="198"/>
                </a:lnTo>
                <a:lnTo>
                  <a:pt x="22" y="180"/>
                </a:lnTo>
                <a:lnTo>
                  <a:pt x="22" y="162"/>
                </a:lnTo>
                <a:lnTo>
                  <a:pt x="22" y="160"/>
                </a:lnTo>
                <a:lnTo>
                  <a:pt x="22" y="160"/>
                </a:lnTo>
                <a:lnTo>
                  <a:pt x="22" y="142"/>
                </a:lnTo>
                <a:lnTo>
                  <a:pt x="24" y="126"/>
                </a:lnTo>
                <a:lnTo>
                  <a:pt x="30" y="110"/>
                </a:lnTo>
                <a:lnTo>
                  <a:pt x="36" y="94"/>
                </a:lnTo>
                <a:lnTo>
                  <a:pt x="42" y="80"/>
                </a:lnTo>
                <a:lnTo>
                  <a:pt x="52" y="66"/>
                </a:lnTo>
                <a:lnTo>
                  <a:pt x="62" y="54"/>
                </a:lnTo>
                <a:lnTo>
                  <a:pt x="74" y="44"/>
                </a:lnTo>
                <a:lnTo>
                  <a:pt x="86" y="34"/>
                </a:lnTo>
                <a:lnTo>
                  <a:pt x="100" y="26"/>
                </a:lnTo>
                <a:lnTo>
                  <a:pt x="116" y="18"/>
                </a:lnTo>
                <a:lnTo>
                  <a:pt x="132" y="12"/>
                </a:lnTo>
                <a:lnTo>
                  <a:pt x="150" y="6"/>
                </a:lnTo>
                <a:lnTo>
                  <a:pt x="168" y="2"/>
                </a:lnTo>
                <a:lnTo>
                  <a:pt x="186" y="0"/>
                </a:lnTo>
                <a:lnTo>
                  <a:pt x="206" y="0"/>
                </a:lnTo>
                <a:lnTo>
                  <a:pt x="206" y="0"/>
                </a:lnTo>
                <a:lnTo>
                  <a:pt x="234" y="2"/>
                </a:lnTo>
                <a:lnTo>
                  <a:pt x="262" y="4"/>
                </a:lnTo>
                <a:lnTo>
                  <a:pt x="288" y="10"/>
                </a:lnTo>
                <a:lnTo>
                  <a:pt x="314" y="18"/>
                </a:lnTo>
                <a:lnTo>
                  <a:pt x="338" y="28"/>
                </a:lnTo>
                <a:lnTo>
                  <a:pt x="360" y="38"/>
                </a:lnTo>
                <a:lnTo>
                  <a:pt x="382" y="52"/>
                </a:lnTo>
                <a:lnTo>
                  <a:pt x="404" y="68"/>
                </a:lnTo>
                <a:lnTo>
                  <a:pt x="342" y="156"/>
                </a:lnTo>
                <a:lnTo>
                  <a:pt x="342" y="156"/>
                </a:lnTo>
                <a:lnTo>
                  <a:pt x="308" y="134"/>
                </a:lnTo>
                <a:lnTo>
                  <a:pt x="290" y="124"/>
                </a:lnTo>
                <a:lnTo>
                  <a:pt x="272" y="116"/>
                </a:lnTo>
                <a:lnTo>
                  <a:pt x="256" y="110"/>
                </a:lnTo>
                <a:lnTo>
                  <a:pt x="238" y="106"/>
                </a:lnTo>
                <a:lnTo>
                  <a:pt x="222" y="104"/>
                </a:lnTo>
                <a:lnTo>
                  <a:pt x="206" y="102"/>
                </a:lnTo>
                <a:lnTo>
                  <a:pt x="206" y="102"/>
                </a:lnTo>
                <a:lnTo>
                  <a:pt x="190" y="104"/>
                </a:lnTo>
                <a:lnTo>
                  <a:pt x="176" y="106"/>
                </a:lnTo>
                <a:lnTo>
                  <a:pt x="164" y="110"/>
                </a:lnTo>
                <a:lnTo>
                  <a:pt x="154" y="116"/>
                </a:lnTo>
                <a:lnTo>
                  <a:pt x="146" y="124"/>
                </a:lnTo>
                <a:lnTo>
                  <a:pt x="142" y="130"/>
                </a:lnTo>
                <a:lnTo>
                  <a:pt x="138" y="140"/>
                </a:lnTo>
                <a:lnTo>
                  <a:pt x="138" y="148"/>
                </a:lnTo>
                <a:lnTo>
                  <a:pt x="138" y="150"/>
                </a:lnTo>
                <a:lnTo>
                  <a:pt x="138" y="150"/>
                </a:lnTo>
                <a:lnTo>
                  <a:pt x="138" y="162"/>
                </a:lnTo>
                <a:lnTo>
                  <a:pt x="142" y="172"/>
                </a:lnTo>
                <a:lnTo>
                  <a:pt x="150" y="182"/>
                </a:lnTo>
                <a:lnTo>
                  <a:pt x="160" y="190"/>
                </a:lnTo>
                <a:lnTo>
                  <a:pt x="174" y="196"/>
                </a:lnTo>
                <a:lnTo>
                  <a:pt x="194" y="204"/>
                </a:lnTo>
                <a:lnTo>
                  <a:pt x="252" y="220"/>
                </a:lnTo>
                <a:lnTo>
                  <a:pt x="252" y="220"/>
                </a:lnTo>
                <a:lnTo>
                  <a:pt x="290" y="232"/>
                </a:lnTo>
                <a:lnTo>
                  <a:pt x="322" y="244"/>
                </a:lnTo>
                <a:lnTo>
                  <a:pt x="352" y="258"/>
                </a:lnTo>
                <a:lnTo>
                  <a:pt x="364" y="266"/>
                </a:lnTo>
                <a:lnTo>
                  <a:pt x="376" y="276"/>
                </a:lnTo>
                <a:lnTo>
                  <a:pt x="386" y="284"/>
                </a:lnTo>
                <a:lnTo>
                  <a:pt x="394" y="296"/>
                </a:lnTo>
                <a:lnTo>
                  <a:pt x="402" y="306"/>
                </a:lnTo>
                <a:lnTo>
                  <a:pt x="408" y="320"/>
                </a:lnTo>
                <a:lnTo>
                  <a:pt x="412" y="332"/>
                </a:lnTo>
                <a:lnTo>
                  <a:pt x="416" y="346"/>
                </a:lnTo>
                <a:lnTo>
                  <a:pt x="418" y="362"/>
                </a:lnTo>
                <a:lnTo>
                  <a:pt x="418" y="378"/>
                </a:lnTo>
                <a:lnTo>
                  <a:pt x="418" y="380"/>
                </a:lnTo>
                <a:lnTo>
                  <a:pt x="418" y="380"/>
                </a:lnTo>
                <a:lnTo>
                  <a:pt x="418" y="400"/>
                </a:lnTo>
                <a:lnTo>
                  <a:pt x="416" y="418"/>
                </a:lnTo>
                <a:lnTo>
                  <a:pt x="410" y="434"/>
                </a:lnTo>
                <a:lnTo>
                  <a:pt x="404" y="450"/>
                </a:lnTo>
                <a:lnTo>
                  <a:pt x="396" y="464"/>
                </a:lnTo>
                <a:lnTo>
                  <a:pt x="388" y="478"/>
                </a:lnTo>
                <a:lnTo>
                  <a:pt x="376" y="490"/>
                </a:lnTo>
                <a:lnTo>
                  <a:pt x="364" y="502"/>
                </a:lnTo>
                <a:lnTo>
                  <a:pt x="352" y="512"/>
                </a:lnTo>
                <a:lnTo>
                  <a:pt x="336" y="520"/>
                </a:lnTo>
                <a:lnTo>
                  <a:pt x="320" y="528"/>
                </a:lnTo>
                <a:lnTo>
                  <a:pt x="304" y="534"/>
                </a:lnTo>
                <a:lnTo>
                  <a:pt x="286" y="538"/>
                </a:lnTo>
                <a:lnTo>
                  <a:pt x="266" y="542"/>
                </a:lnTo>
                <a:lnTo>
                  <a:pt x="246" y="544"/>
                </a:lnTo>
                <a:lnTo>
                  <a:pt x="224" y="544"/>
                </a:lnTo>
                <a:lnTo>
                  <a:pt x="224" y="544"/>
                </a:lnTo>
                <a:lnTo>
                  <a:pt x="194" y="544"/>
                </a:lnTo>
                <a:lnTo>
                  <a:pt x="164" y="540"/>
                </a:lnTo>
                <a:lnTo>
                  <a:pt x="136" y="532"/>
                </a:lnTo>
                <a:lnTo>
                  <a:pt x="106" y="524"/>
                </a:lnTo>
                <a:lnTo>
                  <a:pt x="78" y="512"/>
                </a:lnTo>
                <a:lnTo>
                  <a:pt x="50" y="496"/>
                </a:lnTo>
                <a:lnTo>
                  <a:pt x="24" y="480"/>
                </a:lnTo>
                <a:lnTo>
                  <a:pt x="0" y="460"/>
                </a:lnTo>
                <a:lnTo>
                  <a:pt x="0" y="460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6" name="Freeform 238"/>
          <p:cNvSpPr>
            <a:spLocks/>
          </p:cNvSpPr>
          <p:nvPr userDrawn="1"/>
        </p:nvSpPr>
        <p:spPr bwMode="auto">
          <a:xfrm>
            <a:off x="5173663" y="298450"/>
            <a:ext cx="585787" cy="711200"/>
          </a:xfrm>
          <a:custGeom>
            <a:avLst/>
            <a:gdLst>
              <a:gd name="T0" fmla="*/ 160 w 438"/>
              <a:gd name="T1" fmla="*/ 106 h 528"/>
              <a:gd name="T2" fmla="*/ 0 w 438"/>
              <a:gd name="T3" fmla="*/ 106 h 528"/>
              <a:gd name="T4" fmla="*/ 0 w 438"/>
              <a:gd name="T5" fmla="*/ 0 h 528"/>
              <a:gd name="T6" fmla="*/ 438 w 438"/>
              <a:gd name="T7" fmla="*/ 0 h 528"/>
              <a:gd name="T8" fmla="*/ 438 w 438"/>
              <a:gd name="T9" fmla="*/ 106 h 528"/>
              <a:gd name="T10" fmla="*/ 276 w 438"/>
              <a:gd name="T11" fmla="*/ 106 h 528"/>
              <a:gd name="T12" fmla="*/ 276 w 438"/>
              <a:gd name="T13" fmla="*/ 528 h 528"/>
              <a:gd name="T14" fmla="*/ 160 w 438"/>
              <a:gd name="T15" fmla="*/ 528 h 528"/>
              <a:gd name="T16" fmla="*/ 160 w 438"/>
              <a:gd name="T17" fmla="*/ 106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8" h="528">
                <a:moveTo>
                  <a:pt x="160" y="106"/>
                </a:moveTo>
                <a:lnTo>
                  <a:pt x="0" y="106"/>
                </a:lnTo>
                <a:lnTo>
                  <a:pt x="0" y="0"/>
                </a:lnTo>
                <a:lnTo>
                  <a:pt x="438" y="0"/>
                </a:lnTo>
                <a:lnTo>
                  <a:pt x="438" y="106"/>
                </a:lnTo>
                <a:lnTo>
                  <a:pt x="276" y="106"/>
                </a:lnTo>
                <a:lnTo>
                  <a:pt x="276" y="528"/>
                </a:lnTo>
                <a:lnTo>
                  <a:pt x="160" y="528"/>
                </a:lnTo>
                <a:lnTo>
                  <a:pt x="160" y="106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8" name="Freeform 239"/>
          <p:cNvSpPr>
            <a:spLocks/>
          </p:cNvSpPr>
          <p:nvPr userDrawn="1"/>
        </p:nvSpPr>
        <p:spPr bwMode="auto">
          <a:xfrm>
            <a:off x="5849938" y="298450"/>
            <a:ext cx="612775" cy="711200"/>
          </a:xfrm>
          <a:custGeom>
            <a:avLst/>
            <a:gdLst>
              <a:gd name="T0" fmla="*/ 0 w 458"/>
              <a:gd name="T1" fmla="*/ 0 h 528"/>
              <a:gd name="T2" fmla="*/ 242 w 458"/>
              <a:gd name="T3" fmla="*/ 0 h 528"/>
              <a:gd name="T4" fmla="*/ 242 w 458"/>
              <a:gd name="T5" fmla="*/ 0 h 528"/>
              <a:gd name="T6" fmla="*/ 268 w 458"/>
              <a:gd name="T7" fmla="*/ 0 h 528"/>
              <a:gd name="T8" fmla="*/ 290 w 458"/>
              <a:gd name="T9" fmla="*/ 4 h 528"/>
              <a:gd name="T10" fmla="*/ 312 w 458"/>
              <a:gd name="T11" fmla="*/ 8 h 528"/>
              <a:gd name="T12" fmla="*/ 332 w 458"/>
              <a:gd name="T13" fmla="*/ 14 h 528"/>
              <a:gd name="T14" fmla="*/ 350 w 458"/>
              <a:gd name="T15" fmla="*/ 22 h 528"/>
              <a:gd name="T16" fmla="*/ 368 w 458"/>
              <a:gd name="T17" fmla="*/ 30 h 528"/>
              <a:gd name="T18" fmla="*/ 382 w 458"/>
              <a:gd name="T19" fmla="*/ 40 h 528"/>
              <a:gd name="T20" fmla="*/ 396 w 458"/>
              <a:gd name="T21" fmla="*/ 54 h 528"/>
              <a:gd name="T22" fmla="*/ 396 w 458"/>
              <a:gd name="T23" fmla="*/ 54 h 528"/>
              <a:gd name="T24" fmla="*/ 408 w 458"/>
              <a:gd name="T25" fmla="*/ 64 h 528"/>
              <a:gd name="T26" fmla="*/ 416 w 458"/>
              <a:gd name="T27" fmla="*/ 78 h 528"/>
              <a:gd name="T28" fmla="*/ 424 w 458"/>
              <a:gd name="T29" fmla="*/ 92 h 528"/>
              <a:gd name="T30" fmla="*/ 430 w 458"/>
              <a:gd name="T31" fmla="*/ 106 h 528"/>
              <a:gd name="T32" fmla="*/ 436 w 458"/>
              <a:gd name="T33" fmla="*/ 122 h 528"/>
              <a:gd name="T34" fmla="*/ 440 w 458"/>
              <a:gd name="T35" fmla="*/ 138 h 528"/>
              <a:gd name="T36" fmla="*/ 442 w 458"/>
              <a:gd name="T37" fmla="*/ 156 h 528"/>
              <a:gd name="T38" fmla="*/ 442 w 458"/>
              <a:gd name="T39" fmla="*/ 174 h 528"/>
              <a:gd name="T40" fmla="*/ 442 w 458"/>
              <a:gd name="T41" fmla="*/ 176 h 528"/>
              <a:gd name="T42" fmla="*/ 442 w 458"/>
              <a:gd name="T43" fmla="*/ 176 h 528"/>
              <a:gd name="T44" fmla="*/ 440 w 458"/>
              <a:gd name="T45" fmla="*/ 206 h 528"/>
              <a:gd name="T46" fmla="*/ 434 w 458"/>
              <a:gd name="T47" fmla="*/ 234 h 528"/>
              <a:gd name="T48" fmla="*/ 424 w 458"/>
              <a:gd name="T49" fmla="*/ 258 h 528"/>
              <a:gd name="T50" fmla="*/ 410 w 458"/>
              <a:gd name="T51" fmla="*/ 280 h 528"/>
              <a:gd name="T52" fmla="*/ 394 w 458"/>
              <a:gd name="T53" fmla="*/ 300 h 528"/>
              <a:gd name="T54" fmla="*/ 374 w 458"/>
              <a:gd name="T55" fmla="*/ 316 h 528"/>
              <a:gd name="T56" fmla="*/ 352 w 458"/>
              <a:gd name="T57" fmla="*/ 330 h 528"/>
              <a:gd name="T58" fmla="*/ 328 w 458"/>
              <a:gd name="T59" fmla="*/ 340 h 528"/>
              <a:gd name="T60" fmla="*/ 458 w 458"/>
              <a:gd name="T61" fmla="*/ 528 h 528"/>
              <a:gd name="T62" fmla="*/ 322 w 458"/>
              <a:gd name="T63" fmla="*/ 528 h 528"/>
              <a:gd name="T64" fmla="*/ 208 w 458"/>
              <a:gd name="T65" fmla="*/ 360 h 528"/>
              <a:gd name="T66" fmla="*/ 118 w 458"/>
              <a:gd name="T67" fmla="*/ 360 h 528"/>
              <a:gd name="T68" fmla="*/ 118 w 458"/>
              <a:gd name="T69" fmla="*/ 528 h 528"/>
              <a:gd name="T70" fmla="*/ 0 w 458"/>
              <a:gd name="T71" fmla="*/ 528 h 528"/>
              <a:gd name="T72" fmla="*/ 0 w 458"/>
              <a:gd name="T73" fmla="*/ 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58" h="528">
                <a:moveTo>
                  <a:pt x="0" y="0"/>
                </a:moveTo>
                <a:lnTo>
                  <a:pt x="242" y="0"/>
                </a:lnTo>
                <a:lnTo>
                  <a:pt x="242" y="0"/>
                </a:lnTo>
                <a:lnTo>
                  <a:pt x="268" y="0"/>
                </a:lnTo>
                <a:lnTo>
                  <a:pt x="290" y="4"/>
                </a:lnTo>
                <a:lnTo>
                  <a:pt x="312" y="8"/>
                </a:lnTo>
                <a:lnTo>
                  <a:pt x="332" y="14"/>
                </a:lnTo>
                <a:lnTo>
                  <a:pt x="350" y="22"/>
                </a:lnTo>
                <a:lnTo>
                  <a:pt x="368" y="30"/>
                </a:lnTo>
                <a:lnTo>
                  <a:pt x="382" y="40"/>
                </a:lnTo>
                <a:lnTo>
                  <a:pt x="396" y="54"/>
                </a:lnTo>
                <a:lnTo>
                  <a:pt x="396" y="54"/>
                </a:lnTo>
                <a:lnTo>
                  <a:pt x="408" y="64"/>
                </a:lnTo>
                <a:lnTo>
                  <a:pt x="416" y="78"/>
                </a:lnTo>
                <a:lnTo>
                  <a:pt x="424" y="92"/>
                </a:lnTo>
                <a:lnTo>
                  <a:pt x="430" y="106"/>
                </a:lnTo>
                <a:lnTo>
                  <a:pt x="436" y="122"/>
                </a:lnTo>
                <a:lnTo>
                  <a:pt x="440" y="138"/>
                </a:lnTo>
                <a:lnTo>
                  <a:pt x="442" y="156"/>
                </a:lnTo>
                <a:lnTo>
                  <a:pt x="442" y="174"/>
                </a:lnTo>
                <a:lnTo>
                  <a:pt x="442" y="176"/>
                </a:lnTo>
                <a:lnTo>
                  <a:pt x="442" y="176"/>
                </a:lnTo>
                <a:lnTo>
                  <a:pt x="440" y="206"/>
                </a:lnTo>
                <a:lnTo>
                  <a:pt x="434" y="234"/>
                </a:lnTo>
                <a:lnTo>
                  <a:pt x="424" y="258"/>
                </a:lnTo>
                <a:lnTo>
                  <a:pt x="410" y="280"/>
                </a:lnTo>
                <a:lnTo>
                  <a:pt x="394" y="300"/>
                </a:lnTo>
                <a:lnTo>
                  <a:pt x="374" y="316"/>
                </a:lnTo>
                <a:lnTo>
                  <a:pt x="352" y="330"/>
                </a:lnTo>
                <a:lnTo>
                  <a:pt x="328" y="340"/>
                </a:lnTo>
                <a:lnTo>
                  <a:pt x="458" y="528"/>
                </a:lnTo>
                <a:lnTo>
                  <a:pt x="322" y="528"/>
                </a:lnTo>
                <a:lnTo>
                  <a:pt x="208" y="360"/>
                </a:lnTo>
                <a:lnTo>
                  <a:pt x="118" y="360"/>
                </a:lnTo>
                <a:lnTo>
                  <a:pt x="118" y="528"/>
                </a:lnTo>
                <a:lnTo>
                  <a:pt x="0" y="528"/>
                </a:lnTo>
                <a:lnTo>
                  <a:pt x="0" y="0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9" name="Freeform 240"/>
          <p:cNvSpPr>
            <a:spLocks/>
          </p:cNvSpPr>
          <p:nvPr userDrawn="1"/>
        </p:nvSpPr>
        <p:spPr bwMode="auto">
          <a:xfrm>
            <a:off x="6007100" y="439738"/>
            <a:ext cx="276225" cy="203200"/>
          </a:xfrm>
          <a:custGeom>
            <a:avLst/>
            <a:gdLst>
              <a:gd name="T0" fmla="*/ 118 w 206"/>
              <a:gd name="T1" fmla="*/ 152 h 152"/>
              <a:gd name="T2" fmla="*/ 118 w 206"/>
              <a:gd name="T3" fmla="*/ 152 h 152"/>
              <a:gd name="T4" fmla="*/ 138 w 206"/>
              <a:gd name="T5" fmla="*/ 152 h 152"/>
              <a:gd name="T6" fmla="*/ 154 w 206"/>
              <a:gd name="T7" fmla="*/ 148 h 152"/>
              <a:gd name="T8" fmla="*/ 170 w 206"/>
              <a:gd name="T9" fmla="*/ 140 h 152"/>
              <a:gd name="T10" fmla="*/ 182 w 206"/>
              <a:gd name="T11" fmla="*/ 132 h 152"/>
              <a:gd name="T12" fmla="*/ 192 w 206"/>
              <a:gd name="T13" fmla="*/ 122 h 152"/>
              <a:gd name="T14" fmla="*/ 200 w 206"/>
              <a:gd name="T15" fmla="*/ 108 h 152"/>
              <a:gd name="T16" fmla="*/ 204 w 206"/>
              <a:gd name="T17" fmla="*/ 94 h 152"/>
              <a:gd name="T18" fmla="*/ 206 w 206"/>
              <a:gd name="T19" fmla="*/ 78 h 152"/>
              <a:gd name="T20" fmla="*/ 206 w 206"/>
              <a:gd name="T21" fmla="*/ 76 h 152"/>
              <a:gd name="T22" fmla="*/ 206 w 206"/>
              <a:gd name="T23" fmla="*/ 76 h 152"/>
              <a:gd name="T24" fmla="*/ 204 w 206"/>
              <a:gd name="T25" fmla="*/ 58 h 152"/>
              <a:gd name="T26" fmla="*/ 200 w 206"/>
              <a:gd name="T27" fmla="*/ 44 h 152"/>
              <a:gd name="T28" fmla="*/ 192 w 206"/>
              <a:gd name="T29" fmla="*/ 30 h 152"/>
              <a:gd name="T30" fmla="*/ 182 w 206"/>
              <a:gd name="T31" fmla="*/ 20 h 152"/>
              <a:gd name="T32" fmla="*/ 168 w 206"/>
              <a:gd name="T33" fmla="*/ 12 h 152"/>
              <a:gd name="T34" fmla="*/ 152 w 206"/>
              <a:gd name="T35" fmla="*/ 6 h 152"/>
              <a:gd name="T36" fmla="*/ 134 w 206"/>
              <a:gd name="T37" fmla="*/ 2 h 152"/>
              <a:gd name="T38" fmla="*/ 114 w 206"/>
              <a:gd name="T39" fmla="*/ 0 h 152"/>
              <a:gd name="T40" fmla="*/ 0 w 206"/>
              <a:gd name="T41" fmla="*/ 0 h 152"/>
              <a:gd name="T42" fmla="*/ 0 w 206"/>
              <a:gd name="T43" fmla="*/ 152 h 152"/>
              <a:gd name="T44" fmla="*/ 118 w 206"/>
              <a:gd name="T45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6" h="152">
                <a:moveTo>
                  <a:pt x="118" y="152"/>
                </a:moveTo>
                <a:lnTo>
                  <a:pt x="118" y="152"/>
                </a:lnTo>
                <a:lnTo>
                  <a:pt x="138" y="152"/>
                </a:lnTo>
                <a:lnTo>
                  <a:pt x="154" y="148"/>
                </a:lnTo>
                <a:lnTo>
                  <a:pt x="170" y="140"/>
                </a:lnTo>
                <a:lnTo>
                  <a:pt x="182" y="132"/>
                </a:lnTo>
                <a:lnTo>
                  <a:pt x="192" y="122"/>
                </a:lnTo>
                <a:lnTo>
                  <a:pt x="200" y="108"/>
                </a:lnTo>
                <a:lnTo>
                  <a:pt x="204" y="94"/>
                </a:lnTo>
                <a:lnTo>
                  <a:pt x="206" y="78"/>
                </a:lnTo>
                <a:lnTo>
                  <a:pt x="206" y="76"/>
                </a:lnTo>
                <a:lnTo>
                  <a:pt x="206" y="76"/>
                </a:lnTo>
                <a:lnTo>
                  <a:pt x="204" y="58"/>
                </a:lnTo>
                <a:lnTo>
                  <a:pt x="200" y="44"/>
                </a:lnTo>
                <a:lnTo>
                  <a:pt x="192" y="30"/>
                </a:lnTo>
                <a:lnTo>
                  <a:pt x="182" y="20"/>
                </a:lnTo>
                <a:lnTo>
                  <a:pt x="168" y="12"/>
                </a:lnTo>
                <a:lnTo>
                  <a:pt x="152" y="6"/>
                </a:lnTo>
                <a:lnTo>
                  <a:pt x="134" y="2"/>
                </a:lnTo>
                <a:lnTo>
                  <a:pt x="114" y="0"/>
                </a:lnTo>
                <a:lnTo>
                  <a:pt x="0" y="0"/>
                </a:lnTo>
                <a:lnTo>
                  <a:pt x="0" y="152"/>
                </a:lnTo>
                <a:lnTo>
                  <a:pt x="118" y="152"/>
                </a:lnTo>
                <a:close/>
              </a:path>
            </a:pathLst>
          </a:custGeom>
          <a:solidFill>
            <a:srgbClr val="335359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0" name="Freeform 241"/>
          <p:cNvSpPr>
            <a:spLocks/>
          </p:cNvSpPr>
          <p:nvPr userDrawn="1"/>
        </p:nvSpPr>
        <p:spPr bwMode="auto">
          <a:xfrm>
            <a:off x="6462713" y="298450"/>
            <a:ext cx="700087" cy="711200"/>
          </a:xfrm>
          <a:custGeom>
            <a:avLst/>
            <a:gdLst>
              <a:gd name="T0" fmla="*/ 204 w 524"/>
              <a:gd name="T1" fmla="*/ 320 h 528"/>
              <a:gd name="T2" fmla="*/ 0 w 524"/>
              <a:gd name="T3" fmla="*/ 0 h 528"/>
              <a:gd name="T4" fmla="*/ 136 w 524"/>
              <a:gd name="T5" fmla="*/ 0 h 528"/>
              <a:gd name="T6" fmla="*/ 262 w 524"/>
              <a:gd name="T7" fmla="*/ 212 h 528"/>
              <a:gd name="T8" fmla="*/ 390 w 524"/>
              <a:gd name="T9" fmla="*/ 0 h 528"/>
              <a:gd name="T10" fmla="*/ 524 w 524"/>
              <a:gd name="T11" fmla="*/ 0 h 528"/>
              <a:gd name="T12" fmla="*/ 320 w 524"/>
              <a:gd name="T13" fmla="*/ 318 h 528"/>
              <a:gd name="T14" fmla="*/ 320 w 524"/>
              <a:gd name="T15" fmla="*/ 528 h 528"/>
              <a:gd name="T16" fmla="*/ 204 w 524"/>
              <a:gd name="T17" fmla="*/ 528 h 528"/>
              <a:gd name="T18" fmla="*/ 204 w 524"/>
              <a:gd name="T19" fmla="*/ 32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4" h="528">
                <a:moveTo>
                  <a:pt x="204" y="320"/>
                </a:moveTo>
                <a:lnTo>
                  <a:pt x="0" y="0"/>
                </a:lnTo>
                <a:lnTo>
                  <a:pt x="136" y="0"/>
                </a:lnTo>
                <a:lnTo>
                  <a:pt x="262" y="212"/>
                </a:lnTo>
                <a:lnTo>
                  <a:pt x="390" y="0"/>
                </a:lnTo>
                <a:lnTo>
                  <a:pt x="524" y="0"/>
                </a:lnTo>
                <a:lnTo>
                  <a:pt x="320" y="318"/>
                </a:lnTo>
                <a:lnTo>
                  <a:pt x="320" y="528"/>
                </a:lnTo>
                <a:lnTo>
                  <a:pt x="204" y="528"/>
                </a:lnTo>
                <a:lnTo>
                  <a:pt x="204" y="320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1" name="Rectangle 41"/>
          <p:cNvSpPr>
            <a:spLocks noChangeArrowheads="1"/>
          </p:cNvSpPr>
          <p:nvPr userDrawn="1"/>
        </p:nvSpPr>
        <p:spPr bwMode="auto">
          <a:xfrm>
            <a:off x="7450138" y="273050"/>
            <a:ext cx="1366837" cy="120015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2600" b="1" dirty="0">
                <a:solidFill>
                  <a:schemeClr val="bg1"/>
                </a:solidFill>
                <a:latin typeface="Arial Black" pitchFamily="34" charset="0"/>
              </a:rPr>
              <a:t>Gilbert </a:t>
            </a:r>
          </a:p>
          <a:p>
            <a:pPr>
              <a:defRPr/>
            </a:pPr>
            <a:r>
              <a:rPr lang="en-US" sz="2600" b="1" dirty="0">
                <a:solidFill>
                  <a:schemeClr val="bg1"/>
                </a:solidFill>
                <a:latin typeface="Arial Black" pitchFamily="34" charset="0"/>
              </a:rPr>
              <a:t>Kirss </a:t>
            </a:r>
          </a:p>
          <a:p>
            <a:pPr>
              <a:defRPr/>
            </a:pPr>
            <a:r>
              <a:rPr lang="en-US" sz="2600" b="1" dirty="0">
                <a:solidFill>
                  <a:schemeClr val="bg1"/>
                </a:solidFill>
                <a:latin typeface="Arial Black" pitchFamily="34" charset="0"/>
              </a:rPr>
              <a:t>Foster</a:t>
            </a:r>
          </a:p>
        </p:txBody>
      </p:sp>
      <p:sp>
        <p:nvSpPr>
          <p:cNvPr id="127" name="Subtitle 2"/>
          <p:cNvSpPr>
            <a:spLocks noGrp="1"/>
          </p:cNvSpPr>
          <p:nvPr>
            <p:ph type="subTitle" idx="1"/>
          </p:nvPr>
        </p:nvSpPr>
        <p:spPr>
          <a:xfrm>
            <a:off x="762000" y="5486400"/>
            <a:ext cx="6400800" cy="1295400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3202" y="4419600"/>
            <a:ext cx="1419598" cy="1066800"/>
          </a:xfrm>
          <a:effectLst/>
        </p:spPr>
        <p:txBody>
          <a:bodyPr lIns="0" tIns="0" rIns="0" bIns="0"/>
          <a:lstStyle>
            <a:lvl1pPr algn="r">
              <a:defRPr sz="6600">
                <a:solidFill>
                  <a:srgbClr val="F7D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12F2E-C311-4671-BEE6-3A7D4A23A5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92888-9F10-464A-9637-1807FA374A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DEADB-717F-4CAA-9D4D-E677A3D771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9075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28600"/>
            <a:ext cx="641985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048210-7603-4E48-AB4B-E0C9E7D5F7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2 - </a:t>
            </a:r>
            <a:fld id="{4AB3B127-47B2-4E08-AAA4-A85CC464E9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2 - </a:t>
            </a:r>
            <a:fld id="{B703EDA9-79D3-4F7F-949E-29300D97E0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2 - </a:t>
            </a:r>
            <a:fld id="{11D72B77-F9D6-4A37-AEF5-CD0E8FB04B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2 - </a:t>
            </a:r>
            <a:fld id="{320C27DA-DA1B-4AA5-8BE7-61DEF9472A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21 - </a:t>
            </a:r>
            <a:fld id="{FCBC1976-A4E5-423F-A4DD-C066995BB1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POnTheFly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F482F-AF62-4AF0-9C83-55F9F0512C8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aphicFrame>
        <p:nvGraphicFramePr>
          <p:cNvPr id="4" name="TPChart" hidden="1"/>
          <p:cNvGraphicFramePr/>
          <p:nvPr userDrawn="1">
            <p:extLst>
              <p:ext uri="{D42A27DB-BD31-4B8C-83A1-F6EECF244321}">
                <p14:modId xmlns:p14="http://schemas.microsoft.com/office/powerpoint/2010/main" val="1504521984"/>
              </p:ext>
            </p:extLst>
          </p:nvPr>
        </p:nvGraphicFramePr>
        <p:xfrm>
          <a:off x="6350000" y="1600200"/>
          <a:ext cx="2540000" cy="2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7825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b="0">
                <a:latin typeface="Arial Black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E7686-AFC7-455B-A67E-34A79E4F7F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2AEAB-F43C-44E3-80D7-F6D20EC810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42FA7D-0568-46B1-8B7E-39E48FDE48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CC969E-89EE-4412-AE69-C3BBDF0772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570647-0C5A-4694-9A8B-799FF41A48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3962400" cy="2011362"/>
          </a:xfrm>
          <a:prstGeom prst="rect">
            <a:avLst/>
          </a:prstGeom>
        </p:spPr>
        <p:txBody>
          <a:bodyPr anchor="ctr" anchorCtr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4B76AE-4844-4F74-8106-F3C24A9E26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9E7F02-BE9F-456F-ABD5-4E580DD5BC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86C2EB-805D-464A-B22F-047F9804D0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368C3-A38B-4E12-9E12-0FDA40F4B3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A93F67-E65B-4FC6-A732-2C9B577F05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76800" y="2819400"/>
            <a:ext cx="3733800" cy="6096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4876800" y="3429000"/>
            <a:ext cx="3733800" cy="2209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>
                <a:solidFill>
                  <a:srgbClr val="9C1623"/>
                </a:solidFill>
                <a:latin typeface="Arial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86886548"/>
      </p:ext>
    </p:extLst>
  </p:cSld>
  <p:clrMapOvr>
    <a:masterClrMapping/>
  </p:clrMapOvr>
  <p:transition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6625"/>
            <a:ext cx="7620000" cy="869950"/>
          </a:xfrm>
        </p:spPr>
        <p:txBody>
          <a:bodyPr/>
          <a:lstStyle>
            <a:lvl1pPr>
              <a:defRPr b="0">
                <a:latin typeface="Arial Black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1"/>
            <a:ext cx="86868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6603E-1FE8-4003-B9E0-FD45373592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E7686-AFC7-455B-A67E-34A79E4F7F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1074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2316D-7092-4609-A1FA-6FF8356087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30157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6996E-D9C3-44BD-8A8F-E4985F0CBF5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6739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E13F7-B937-4087-BE59-9022BB74DC6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62268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E30331-7531-42F2-89F4-9AFAA004CC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299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49692-E897-4D1C-8568-EF8D89D2564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35331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12F2E-C311-4671-BEE6-3A7D4A23A5B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13104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92888-9F10-464A-9637-1807FA374A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6951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DEADB-717F-4CAA-9D4D-E677A3D771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32549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76200"/>
            <a:ext cx="2190750" cy="6049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" y="76200"/>
            <a:ext cx="6419850" cy="6049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048210-7603-4E48-AB4B-E0C9E7D5F7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6907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Arial Black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053B0A-D674-4523-B3E7-CE3BA796C7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76200"/>
            <a:ext cx="8763000" cy="198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F482F-AF62-4AF0-9C83-55F9F0512C8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5582"/>
      </p:ext>
    </p:extLst>
  </p:cSld>
  <p:clrMapOvr>
    <a:masterClrMapping/>
  </p:clrMapOvr>
  <p:transition/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90500" y="76200"/>
            <a:ext cx="8763000" cy="198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F482F-AF62-4AF0-9C83-55F9F0512C8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28478"/>
      </p:ext>
    </p:extLst>
  </p:cSld>
  <p:clrMapOvr>
    <a:masterClrMapping/>
  </p:clrMapOvr>
  <p:transition/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76200"/>
            <a:ext cx="8763000" cy="198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Georgia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2 - </a:t>
            </a:r>
            <a:fld id="{320C27DA-DA1B-4AA5-8BE7-61DEF9472A1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46304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-96" charset="0"/>
                <a:ea typeface="+mn-ea"/>
              </a:defRPr>
            </a:lvl1pPr>
          </a:lstStyle>
          <a:p>
            <a:pPr>
              <a:defRPr/>
            </a:pPr>
            <a:endParaRPr lang="en-US">
              <a:solidFill>
                <a:srgbClr val="084333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-96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9775E-58CD-4CE1-8F7F-41D8E2624F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38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-96" charset="0"/>
                <a:ea typeface="+mn-ea"/>
              </a:defRPr>
            </a:lvl1pPr>
          </a:lstStyle>
          <a:p>
            <a:pPr>
              <a:defRPr/>
            </a:pPr>
            <a:endParaRPr lang="en-US">
              <a:solidFill>
                <a:srgbClr val="084333"/>
              </a:solidFill>
            </a:endParaRPr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-96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EB31BD-6217-4E23-A628-B1F202680E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384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96" charset="0"/>
                <a:ea typeface="+mn-ea"/>
              </a:defRPr>
            </a:lvl1pPr>
          </a:lstStyle>
          <a:p>
            <a:pPr>
              <a:defRPr/>
            </a:pPr>
            <a:endParaRPr lang="en-US">
              <a:solidFill>
                <a:srgbClr val="084333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96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65BA0-DE70-40AE-B03B-8027BF3B69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193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18 - </a:t>
            </a:r>
            <a:fld id="{3A1DD6AA-CA65-4D7A-A6EE-6492F19626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7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2316D-7092-4609-A1FA-6FF8356087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00200"/>
            <a:ext cx="42672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672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6996E-D9C3-44BD-8A8F-E4985F0CBF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E13F7-B937-4087-BE59-9022BB74DC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E30331-7531-42F2-89F4-9AFAA004CC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49692-E897-4D1C-8568-EF8D89D256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7"/>
          <p:cNvSpPr>
            <a:spLocks noChangeArrowheads="1"/>
          </p:cNvSpPr>
          <p:nvPr userDrawn="1"/>
        </p:nvSpPr>
        <p:spPr bwMode="auto">
          <a:xfrm>
            <a:off x="0" y="6583363"/>
            <a:ext cx="9144000" cy="274637"/>
          </a:xfrm>
          <a:prstGeom prst="rect">
            <a:avLst/>
          </a:prstGeom>
          <a:solidFill>
            <a:srgbClr val="335359"/>
          </a:solidFill>
          <a:ln>
            <a:solidFill>
              <a:srgbClr val="335359"/>
            </a:solidFill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26" name="Rectangle 27"/>
          <p:cNvSpPr>
            <a:spLocks noChangeArrowheads="1"/>
          </p:cNvSpPr>
          <p:nvPr userDrawn="1"/>
        </p:nvSpPr>
        <p:spPr bwMode="auto">
          <a:xfrm>
            <a:off x="0" y="-152400"/>
            <a:ext cx="9144000" cy="1371600"/>
          </a:xfrm>
          <a:prstGeom prst="rect">
            <a:avLst/>
          </a:prstGeom>
          <a:solidFill>
            <a:srgbClr val="335359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00"/>
          </a:p>
        </p:txBody>
      </p:sp>
      <p:sp>
        <p:nvSpPr>
          <p:cNvPr id="1029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20650"/>
            <a:ext cx="6581775" cy="10668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449388"/>
            <a:ext cx="8686800" cy="538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7" name="Rectangle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05838" y="6626225"/>
            <a:ext cx="339725" cy="1905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18288" rIns="91440" bIns="18288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sz="1000" b="1" smtClean="0">
                <a:solidFill>
                  <a:srgbClr val="F7D300"/>
                </a:solidFill>
              </a:defRPr>
            </a:lvl1pPr>
          </a:lstStyle>
          <a:p>
            <a:pPr>
              <a:defRPr/>
            </a:pPr>
            <a:fld id="{518F482F-AF62-4AF0-9C83-55F9F0512C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848600" y="76200"/>
            <a:ext cx="1143000" cy="990600"/>
            <a:chOff x="7687152" y="136449"/>
            <a:chExt cx="1221083" cy="119264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 rot="1164575">
              <a:off x="7687152" y="196992"/>
              <a:ext cx="1221083" cy="107156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" name="Freeform 5"/>
            <p:cNvSpPr>
              <a:spLocks/>
            </p:cNvSpPr>
            <p:nvPr/>
          </p:nvSpPr>
          <p:spPr bwMode="auto">
            <a:xfrm rot="1164575">
              <a:off x="7734223" y="244063"/>
              <a:ext cx="1126941" cy="977421"/>
            </a:xfrm>
            <a:custGeom>
              <a:avLst/>
              <a:gdLst>
                <a:gd name="T0" fmla="*/ 204 w 814"/>
                <a:gd name="T1" fmla="*/ 706 h 706"/>
                <a:gd name="T2" fmla="*/ 0 w 814"/>
                <a:gd name="T3" fmla="*/ 352 h 706"/>
                <a:gd name="T4" fmla="*/ 204 w 814"/>
                <a:gd name="T5" fmla="*/ 0 h 706"/>
                <a:gd name="T6" fmla="*/ 612 w 814"/>
                <a:gd name="T7" fmla="*/ 0 h 706"/>
                <a:gd name="T8" fmla="*/ 814 w 814"/>
                <a:gd name="T9" fmla="*/ 352 h 706"/>
                <a:gd name="T10" fmla="*/ 612 w 814"/>
                <a:gd name="T11" fmla="*/ 706 h 706"/>
                <a:gd name="T12" fmla="*/ 204 w 814"/>
                <a:gd name="T13" fmla="*/ 706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4" h="706">
                  <a:moveTo>
                    <a:pt x="204" y="706"/>
                  </a:moveTo>
                  <a:lnTo>
                    <a:pt x="0" y="352"/>
                  </a:lnTo>
                  <a:lnTo>
                    <a:pt x="204" y="0"/>
                  </a:lnTo>
                  <a:lnTo>
                    <a:pt x="612" y="0"/>
                  </a:lnTo>
                  <a:lnTo>
                    <a:pt x="814" y="352"/>
                  </a:lnTo>
                  <a:lnTo>
                    <a:pt x="612" y="706"/>
                  </a:lnTo>
                  <a:lnTo>
                    <a:pt x="204" y="706"/>
                  </a:lnTo>
                  <a:close/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 rot="1164575">
              <a:off x="8361513" y="1246031"/>
              <a:ext cx="80298" cy="83067"/>
            </a:xfrm>
            <a:custGeom>
              <a:avLst/>
              <a:gdLst>
                <a:gd name="T0" fmla="*/ 58 w 58"/>
                <a:gd name="T1" fmla="*/ 30 h 60"/>
                <a:gd name="T2" fmla="*/ 58 w 58"/>
                <a:gd name="T3" fmla="*/ 30 h 60"/>
                <a:gd name="T4" fmla="*/ 58 w 58"/>
                <a:gd name="T5" fmla="*/ 36 h 60"/>
                <a:gd name="T6" fmla="*/ 56 w 58"/>
                <a:gd name="T7" fmla="*/ 42 h 60"/>
                <a:gd name="T8" fmla="*/ 50 w 58"/>
                <a:gd name="T9" fmla="*/ 50 h 60"/>
                <a:gd name="T10" fmla="*/ 40 w 58"/>
                <a:gd name="T11" fmla="*/ 58 h 60"/>
                <a:gd name="T12" fmla="*/ 36 w 58"/>
                <a:gd name="T13" fmla="*/ 58 h 60"/>
                <a:gd name="T14" fmla="*/ 30 w 58"/>
                <a:gd name="T15" fmla="*/ 60 h 60"/>
                <a:gd name="T16" fmla="*/ 30 w 58"/>
                <a:gd name="T17" fmla="*/ 60 h 60"/>
                <a:gd name="T18" fmla="*/ 24 w 58"/>
                <a:gd name="T19" fmla="*/ 58 h 60"/>
                <a:gd name="T20" fmla="*/ 18 w 58"/>
                <a:gd name="T21" fmla="*/ 58 h 60"/>
                <a:gd name="T22" fmla="*/ 8 w 58"/>
                <a:gd name="T23" fmla="*/ 50 h 60"/>
                <a:gd name="T24" fmla="*/ 2 w 58"/>
                <a:gd name="T25" fmla="*/ 42 h 60"/>
                <a:gd name="T26" fmla="*/ 0 w 58"/>
                <a:gd name="T27" fmla="*/ 36 h 60"/>
                <a:gd name="T28" fmla="*/ 0 w 58"/>
                <a:gd name="T29" fmla="*/ 30 h 60"/>
                <a:gd name="T30" fmla="*/ 0 w 58"/>
                <a:gd name="T31" fmla="*/ 30 h 60"/>
                <a:gd name="T32" fmla="*/ 0 w 58"/>
                <a:gd name="T33" fmla="*/ 24 h 60"/>
                <a:gd name="T34" fmla="*/ 2 w 58"/>
                <a:gd name="T35" fmla="*/ 18 h 60"/>
                <a:gd name="T36" fmla="*/ 8 w 58"/>
                <a:gd name="T37" fmla="*/ 10 h 60"/>
                <a:gd name="T38" fmla="*/ 18 w 58"/>
                <a:gd name="T39" fmla="*/ 2 h 60"/>
                <a:gd name="T40" fmla="*/ 24 w 58"/>
                <a:gd name="T41" fmla="*/ 2 h 60"/>
                <a:gd name="T42" fmla="*/ 30 w 58"/>
                <a:gd name="T43" fmla="*/ 0 h 60"/>
                <a:gd name="T44" fmla="*/ 30 w 58"/>
                <a:gd name="T45" fmla="*/ 0 h 60"/>
                <a:gd name="T46" fmla="*/ 36 w 58"/>
                <a:gd name="T47" fmla="*/ 2 h 60"/>
                <a:gd name="T48" fmla="*/ 40 w 58"/>
                <a:gd name="T49" fmla="*/ 2 h 60"/>
                <a:gd name="T50" fmla="*/ 50 w 58"/>
                <a:gd name="T51" fmla="*/ 10 h 60"/>
                <a:gd name="T52" fmla="*/ 56 w 58"/>
                <a:gd name="T53" fmla="*/ 18 h 60"/>
                <a:gd name="T54" fmla="*/ 58 w 58"/>
                <a:gd name="T55" fmla="*/ 24 h 60"/>
                <a:gd name="T56" fmla="*/ 58 w 58"/>
                <a:gd name="T57" fmla="*/ 30 h 60"/>
                <a:gd name="T58" fmla="*/ 58 w 58"/>
                <a:gd name="T5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58" y="30"/>
                  </a:moveTo>
                  <a:lnTo>
                    <a:pt x="58" y="30"/>
                  </a:lnTo>
                  <a:lnTo>
                    <a:pt x="58" y="36"/>
                  </a:lnTo>
                  <a:lnTo>
                    <a:pt x="56" y="42"/>
                  </a:lnTo>
                  <a:lnTo>
                    <a:pt x="50" y="50"/>
                  </a:lnTo>
                  <a:lnTo>
                    <a:pt x="40" y="58"/>
                  </a:lnTo>
                  <a:lnTo>
                    <a:pt x="36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8"/>
                  </a:lnTo>
                  <a:lnTo>
                    <a:pt x="8" y="50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8" y="10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0" y="2"/>
                  </a:lnTo>
                  <a:lnTo>
                    <a:pt x="50" y="10"/>
                  </a:lnTo>
                  <a:lnTo>
                    <a:pt x="56" y="18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0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 rot="1164575">
              <a:off x="8790297" y="880336"/>
              <a:ext cx="80298" cy="80298"/>
            </a:xfrm>
            <a:custGeom>
              <a:avLst/>
              <a:gdLst>
                <a:gd name="T0" fmla="*/ 58 w 58"/>
                <a:gd name="T1" fmla="*/ 28 h 58"/>
                <a:gd name="T2" fmla="*/ 58 w 58"/>
                <a:gd name="T3" fmla="*/ 28 h 58"/>
                <a:gd name="T4" fmla="*/ 58 w 58"/>
                <a:gd name="T5" fmla="*/ 34 h 58"/>
                <a:gd name="T6" fmla="*/ 56 w 58"/>
                <a:gd name="T7" fmla="*/ 40 h 58"/>
                <a:gd name="T8" fmla="*/ 50 w 58"/>
                <a:gd name="T9" fmla="*/ 50 h 58"/>
                <a:gd name="T10" fmla="*/ 40 w 58"/>
                <a:gd name="T11" fmla="*/ 56 h 58"/>
                <a:gd name="T12" fmla="*/ 34 w 58"/>
                <a:gd name="T13" fmla="*/ 58 h 58"/>
                <a:gd name="T14" fmla="*/ 28 w 58"/>
                <a:gd name="T15" fmla="*/ 58 h 58"/>
                <a:gd name="T16" fmla="*/ 28 w 58"/>
                <a:gd name="T17" fmla="*/ 58 h 58"/>
                <a:gd name="T18" fmla="*/ 24 w 58"/>
                <a:gd name="T19" fmla="*/ 58 h 58"/>
                <a:gd name="T20" fmla="*/ 18 w 58"/>
                <a:gd name="T21" fmla="*/ 56 h 58"/>
                <a:gd name="T22" fmla="*/ 8 w 58"/>
                <a:gd name="T23" fmla="*/ 50 h 58"/>
                <a:gd name="T24" fmla="*/ 2 w 58"/>
                <a:gd name="T25" fmla="*/ 40 h 58"/>
                <a:gd name="T26" fmla="*/ 0 w 58"/>
                <a:gd name="T27" fmla="*/ 34 h 58"/>
                <a:gd name="T28" fmla="*/ 0 w 58"/>
                <a:gd name="T29" fmla="*/ 28 h 58"/>
                <a:gd name="T30" fmla="*/ 0 w 58"/>
                <a:gd name="T31" fmla="*/ 28 h 58"/>
                <a:gd name="T32" fmla="*/ 0 w 58"/>
                <a:gd name="T33" fmla="*/ 22 h 58"/>
                <a:gd name="T34" fmla="*/ 2 w 58"/>
                <a:gd name="T35" fmla="*/ 18 h 58"/>
                <a:gd name="T36" fmla="*/ 8 w 58"/>
                <a:gd name="T37" fmla="*/ 8 h 58"/>
                <a:gd name="T38" fmla="*/ 18 w 58"/>
                <a:gd name="T39" fmla="*/ 2 h 58"/>
                <a:gd name="T40" fmla="*/ 24 w 58"/>
                <a:gd name="T41" fmla="*/ 0 h 58"/>
                <a:gd name="T42" fmla="*/ 28 w 58"/>
                <a:gd name="T43" fmla="*/ 0 h 58"/>
                <a:gd name="T44" fmla="*/ 28 w 58"/>
                <a:gd name="T45" fmla="*/ 0 h 58"/>
                <a:gd name="T46" fmla="*/ 34 w 58"/>
                <a:gd name="T47" fmla="*/ 0 h 58"/>
                <a:gd name="T48" fmla="*/ 40 w 58"/>
                <a:gd name="T49" fmla="*/ 2 h 58"/>
                <a:gd name="T50" fmla="*/ 50 w 58"/>
                <a:gd name="T51" fmla="*/ 8 h 58"/>
                <a:gd name="T52" fmla="*/ 56 w 58"/>
                <a:gd name="T53" fmla="*/ 18 h 58"/>
                <a:gd name="T54" fmla="*/ 58 w 58"/>
                <a:gd name="T55" fmla="*/ 22 h 58"/>
                <a:gd name="T56" fmla="*/ 58 w 58"/>
                <a:gd name="T57" fmla="*/ 28 h 58"/>
                <a:gd name="T58" fmla="*/ 58 w 58"/>
                <a:gd name="T59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58" y="28"/>
                  </a:moveTo>
                  <a:lnTo>
                    <a:pt x="58" y="28"/>
                  </a:lnTo>
                  <a:lnTo>
                    <a:pt x="58" y="34"/>
                  </a:lnTo>
                  <a:lnTo>
                    <a:pt x="56" y="40"/>
                  </a:lnTo>
                  <a:lnTo>
                    <a:pt x="50" y="50"/>
                  </a:lnTo>
                  <a:lnTo>
                    <a:pt x="40" y="56"/>
                  </a:lnTo>
                  <a:lnTo>
                    <a:pt x="34" y="58"/>
                  </a:lnTo>
                  <a:lnTo>
                    <a:pt x="28" y="58"/>
                  </a:lnTo>
                  <a:lnTo>
                    <a:pt x="28" y="58"/>
                  </a:lnTo>
                  <a:lnTo>
                    <a:pt x="24" y="58"/>
                  </a:lnTo>
                  <a:lnTo>
                    <a:pt x="18" y="56"/>
                  </a:lnTo>
                  <a:lnTo>
                    <a:pt x="8" y="50"/>
                  </a:lnTo>
                  <a:lnTo>
                    <a:pt x="2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8"/>
                  </a:lnTo>
                  <a:lnTo>
                    <a:pt x="8" y="8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40" y="2"/>
                  </a:lnTo>
                  <a:lnTo>
                    <a:pt x="50" y="8"/>
                  </a:lnTo>
                  <a:lnTo>
                    <a:pt x="56" y="18"/>
                  </a:lnTo>
                  <a:lnTo>
                    <a:pt x="58" y="22"/>
                  </a:lnTo>
                  <a:lnTo>
                    <a:pt x="58" y="28"/>
                  </a:lnTo>
                  <a:lnTo>
                    <a:pt x="58" y="28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 rot="1164575">
              <a:off x="8686328" y="324161"/>
              <a:ext cx="80298" cy="83067"/>
            </a:xfrm>
            <a:custGeom>
              <a:avLst/>
              <a:gdLst>
                <a:gd name="T0" fmla="*/ 58 w 58"/>
                <a:gd name="T1" fmla="*/ 30 h 60"/>
                <a:gd name="T2" fmla="*/ 58 w 58"/>
                <a:gd name="T3" fmla="*/ 30 h 60"/>
                <a:gd name="T4" fmla="*/ 58 w 58"/>
                <a:gd name="T5" fmla="*/ 36 h 60"/>
                <a:gd name="T6" fmla="*/ 56 w 58"/>
                <a:gd name="T7" fmla="*/ 42 h 60"/>
                <a:gd name="T8" fmla="*/ 50 w 58"/>
                <a:gd name="T9" fmla="*/ 50 h 60"/>
                <a:gd name="T10" fmla="*/ 40 w 58"/>
                <a:gd name="T11" fmla="*/ 56 h 60"/>
                <a:gd name="T12" fmla="*/ 36 w 58"/>
                <a:gd name="T13" fmla="*/ 58 h 60"/>
                <a:gd name="T14" fmla="*/ 30 w 58"/>
                <a:gd name="T15" fmla="*/ 60 h 60"/>
                <a:gd name="T16" fmla="*/ 30 w 58"/>
                <a:gd name="T17" fmla="*/ 60 h 60"/>
                <a:gd name="T18" fmla="*/ 24 w 58"/>
                <a:gd name="T19" fmla="*/ 58 h 60"/>
                <a:gd name="T20" fmla="*/ 18 w 58"/>
                <a:gd name="T21" fmla="*/ 56 h 60"/>
                <a:gd name="T22" fmla="*/ 8 w 58"/>
                <a:gd name="T23" fmla="*/ 50 h 60"/>
                <a:gd name="T24" fmla="*/ 2 w 58"/>
                <a:gd name="T25" fmla="*/ 42 h 60"/>
                <a:gd name="T26" fmla="*/ 0 w 58"/>
                <a:gd name="T27" fmla="*/ 36 h 60"/>
                <a:gd name="T28" fmla="*/ 0 w 58"/>
                <a:gd name="T29" fmla="*/ 30 h 60"/>
                <a:gd name="T30" fmla="*/ 0 w 58"/>
                <a:gd name="T31" fmla="*/ 30 h 60"/>
                <a:gd name="T32" fmla="*/ 0 w 58"/>
                <a:gd name="T33" fmla="*/ 24 h 60"/>
                <a:gd name="T34" fmla="*/ 2 w 58"/>
                <a:gd name="T35" fmla="*/ 18 h 60"/>
                <a:gd name="T36" fmla="*/ 8 w 58"/>
                <a:gd name="T37" fmla="*/ 10 h 60"/>
                <a:gd name="T38" fmla="*/ 18 w 58"/>
                <a:gd name="T39" fmla="*/ 2 h 60"/>
                <a:gd name="T40" fmla="*/ 24 w 58"/>
                <a:gd name="T41" fmla="*/ 2 h 60"/>
                <a:gd name="T42" fmla="*/ 30 w 58"/>
                <a:gd name="T43" fmla="*/ 0 h 60"/>
                <a:gd name="T44" fmla="*/ 30 w 58"/>
                <a:gd name="T45" fmla="*/ 0 h 60"/>
                <a:gd name="T46" fmla="*/ 36 w 58"/>
                <a:gd name="T47" fmla="*/ 2 h 60"/>
                <a:gd name="T48" fmla="*/ 40 w 58"/>
                <a:gd name="T49" fmla="*/ 2 h 60"/>
                <a:gd name="T50" fmla="*/ 50 w 58"/>
                <a:gd name="T51" fmla="*/ 10 h 60"/>
                <a:gd name="T52" fmla="*/ 56 w 58"/>
                <a:gd name="T53" fmla="*/ 18 h 60"/>
                <a:gd name="T54" fmla="*/ 58 w 58"/>
                <a:gd name="T55" fmla="*/ 24 h 60"/>
                <a:gd name="T56" fmla="*/ 58 w 58"/>
                <a:gd name="T57" fmla="*/ 30 h 60"/>
                <a:gd name="T58" fmla="*/ 58 w 58"/>
                <a:gd name="T5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58" y="30"/>
                  </a:moveTo>
                  <a:lnTo>
                    <a:pt x="58" y="30"/>
                  </a:lnTo>
                  <a:lnTo>
                    <a:pt x="58" y="36"/>
                  </a:lnTo>
                  <a:lnTo>
                    <a:pt x="56" y="42"/>
                  </a:lnTo>
                  <a:lnTo>
                    <a:pt x="50" y="50"/>
                  </a:lnTo>
                  <a:lnTo>
                    <a:pt x="40" y="56"/>
                  </a:lnTo>
                  <a:lnTo>
                    <a:pt x="36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6"/>
                  </a:lnTo>
                  <a:lnTo>
                    <a:pt x="8" y="50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8" y="10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0" y="2"/>
                  </a:lnTo>
                  <a:lnTo>
                    <a:pt x="50" y="10"/>
                  </a:lnTo>
                  <a:lnTo>
                    <a:pt x="56" y="18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0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 rot="1164575">
              <a:off x="8153576" y="136449"/>
              <a:ext cx="80298" cy="83067"/>
            </a:xfrm>
            <a:custGeom>
              <a:avLst/>
              <a:gdLst>
                <a:gd name="T0" fmla="*/ 58 w 58"/>
                <a:gd name="T1" fmla="*/ 30 h 60"/>
                <a:gd name="T2" fmla="*/ 58 w 58"/>
                <a:gd name="T3" fmla="*/ 30 h 60"/>
                <a:gd name="T4" fmla="*/ 58 w 58"/>
                <a:gd name="T5" fmla="*/ 36 h 60"/>
                <a:gd name="T6" fmla="*/ 56 w 58"/>
                <a:gd name="T7" fmla="*/ 42 h 60"/>
                <a:gd name="T8" fmla="*/ 50 w 58"/>
                <a:gd name="T9" fmla="*/ 50 h 60"/>
                <a:gd name="T10" fmla="*/ 40 w 58"/>
                <a:gd name="T11" fmla="*/ 56 h 60"/>
                <a:gd name="T12" fmla="*/ 36 w 58"/>
                <a:gd name="T13" fmla="*/ 58 h 60"/>
                <a:gd name="T14" fmla="*/ 30 w 58"/>
                <a:gd name="T15" fmla="*/ 60 h 60"/>
                <a:gd name="T16" fmla="*/ 30 w 58"/>
                <a:gd name="T17" fmla="*/ 60 h 60"/>
                <a:gd name="T18" fmla="*/ 24 w 58"/>
                <a:gd name="T19" fmla="*/ 58 h 60"/>
                <a:gd name="T20" fmla="*/ 18 w 58"/>
                <a:gd name="T21" fmla="*/ 56 h 60"/>
                <a:gd name="T22" fmla="*/ 8 w 58"/>
                <a:gd name="T23" fmla="*/ 50 h 60"/>
                <a:gd name="T24" fmla="*/ 2 w 58"/>
                <a:gd name="T25" fmla="*/ 42 h 60"/>
                <a:gd name="T26" fmla="*/ 0 w 58"/>
                <a:gd name="T27" fmla="*/ 36 h 60"/>
                <a:gd name="T28" fmla="*/ 0 w 58"/>
                <a:gd name="T29" fmla="*/ 30 h 60"/>
                <a:gd name="T30" fmla="*/ 0 w 58"/>
                <a:gd name="T31" fmla="*/ 30 h 60"/>
                <a:gd name="T32" fmla="*/ 0 w 58"/>
                <a:gd name="T33" fmla="*/ 24 h 60"/>
                <a:gd name="T34" fmla="*/ 2 w 58"/>
                <a:gd name="T35" fmla="*/ 18 h 60"/>
                <a:gd name="T36" fmla="*/ 8 w 58"/>
                <a:gd name="T37" fmla="*/ 10 h 60"/>
                <a:gd name="T38" fmla="*/ 18 w 58"/>
                <a:gd name="T39" fmla="*/ 2 h 60"/>
                <a:gd name="T40" fmla="*/ 24 w 58"/>
                <a:gd name="T41" fmla="*/ 2 h 60"/>
                <a:gd name="T42" fmla="*/ 30 w 58"/>
                <a:gd name="T43" fmla="*/ 0 h 60"/>
                <a:gd name="T44" fmla="*/ 30 w 58"/>
                <a:gd name="T45" fmla="*/ 0 h 60"/>
                <a:gd name="T46" fmla="*/ 36 w 58"/>
                <a:gd name="T47" fmla="*/ 2 h 60"/>
                <a:gd name="T48" fmla="*/ 40 w 58"/>
                <a:gd name="T49" fmla="*/ 2 h 60"/>
                <a:gd name="T50" fmla="*/ 50 w 58"/>
                <a:gd name="T51" fmla="*/ 10 h 60"/>
                <a:gd name="T52" fmla="*/ 56 w 58"/>
                <a:gd name="T53" fmla="*/ 18 h 60"/>
                <a:gd name="T54" fmla="*/ 58 w 58"/>
                <a:gd name="T55" fmla="*/ 24 h 60"/>
                <a:gd name="T56" fmla="*/ 58 w 58"/>
                <a:gd name="T57" fmla="*/ 30 h 60"/>
                <a:gd name="T58" fmla="*/ 58 w 58"/>
                <a:gd name="T5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58" y="30"/>
                  </a:moveTo>
                  <a:lnTo>
                    <a:pt x="58" y="30"/>
                  </a:lnTo>
                  <a:lnTo>
                    <a:pt x="58" y="36"/>
                  </a:lnTo>
                  <a:lnTo>
                    <a:pt x="56" y="42"/>
                  </a:lnTo>
                  <a:lnTo>
                    <a:pt x="50" y="50"/>
                  </a:lnTo>
                  <a:lnTo>
                    <a:pt x="40" y="56"/>
                  </a:lnTo>
                  <a:lnTo>
                    <a:pt x="36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6"/>
                  </a:lnTo>
                  <a:lnTo>
                    <a:pt x="8" y="50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8" y="10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0" y="2"/>
                  </a:lnTo>
                  <a:lnTo>
                    <a:pt x="50" y="10"/>
                  </a:lnTo>
                  <a:lnTo>
                    <a:pt x="56" y="18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0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 rot="1164575">
              <a:off x="7724792" y="504913"/>
              <a:ext cx="80298" cy="80298"/>
            </a:xfrm>
            <a:custGeom>
              <a:avLst/>
              <a:gdLst>
                <a:gd name="T0" fmla="*/ 58 w 58"/>
                <a:gd name="T1" fmla="*/ 28 h 58"/>
                <a:gd name="T2" fmla="*/ 58 w 58"/>
                <a:gd name="T3" fmla="*/ 28 h 58"/>
                <a:gd name="T4" fmla="*/ 58 w 58"/>
                <a:gd name="T5" fmla="*/ 34 h 58"/>
                <a:gd name="T6" fmla="*/ 56 w 58"/>
                <a:gd name="T7" fmla="*/ 40 h 58"/>
                <a:gd name="T8" fmla="*/ 50 w 58"/>
                <a:gd name="T9" fmla="*/ 50 h 58"/>
                <a:gd name="T10" fmla="*/ 42 w 58"/>
                <a:gd name="T11" fmla="*/ 56 h 58"/>
                <a:gd name="T12" fmla="*/ 36 w 58"/>
                <a:gd name="T13" fmla="*/ 58 h 58"/>
                <a:gd name="T14" fmla="*/ 30 w 58"/>
                <a:gd name="T15" fmla="*/ 58 h 58"/>
                <a:gd name="T16" fmla="*/ 30 w 58"/>
                <a:gd name="T17" fmla="*/ 58 h 58"/>
                <a:gd name="T18" fmla="*/ 24 w 58"/>
                <a:gd name="T19" fmla="*/ 58 h 58"/>
                <a:gd name="T20" fmla="*/ 18 w 58"/>
                <a:gd name="T21" fmla="*/ 56 h 58"/>
                <a:gd name="T22" fmla="*/ 8 w 58"/>
                <a:gd name="T23" fmla="*/ 50 h 58"/>
                <a:gd name="T24" fmla="*/ 2 w 58"/>
                <a:gd name="T25" fmla="*/ 40 h 58"/>
                <a:gd name="T26" fmla="*/ 0 w 58"/>
                <a:gd name="T27" fmla="*/ 34 h 58"/>
                <a:gd name="T28" fmla="*/ 0 w 58"/>
                <a:gd name="T29" fmla="*/ 28 h 58"/>
                <a:gd name="T30" fmla="*/ 0 w 58"/>
                <a:gd name="T31" fmla="*/ 28 h 58"/>
                <a:gd name="T32" fmla="*/ 0 w 58"/>
                <a:gd name="T33" fmla="*/ 22 h 58"/>
                <a:gd name="T34" fmla="*/ 2 w 58"/>
                <a:gd name="T35" fmla="*/ 18 h 58"/>
                <a:gd name="T36" fmla="*/ 8 w 58"/>
                <a:gd name="T37" fmla="*/ 8 h 58"/>
                <a:gd name="T38" fmla="*/ 18 w 58"/>
                <a:gd name="T39" fmla="*/ 2 h 58"/>
                <a:gd name="T40" fmla="*/ 24 w 58"/>
                <a:gd name="T41" fmla="*/ 0 h 58"/>
                <a:gd name="T42" fmla="*/ 30 w 58"/>
                <a:gd name="T43" fmla="*/ 0 h 58"/>
                <a:gd name="T44" fmla="*/ 30 w 58"/>
                <a:gd name="T45" fmla="*/ 0 h 58"/>
                <a:gd name="T46" fmla="*/ 36 w 58"/>
                <a:gd name="T47" fmla="*/ 0 h 58"/>
                <a:gd name="T48" fmla="*/ 42 w 58"/>
                <a:gd name="T49" fmla="*/ 2 h 58"/>
                <a:gd name="T50" fmla="*/ 50 w 58"/>
                <a:gd name="T51" fmla="*/ 8 h 58"/>
                <a:gd name="T52" fmla="*/ 56 w 58"/>
                <a:gd name="T53" fmla="*/ 18 h 58"/>
                <a:gd name="T54" fmla="*/ 58 w 58"/>
                <a:gd name="T55" fmla="*/ 22 h 58"/>
                <a:gd name="T56" fmla="*/ 58 w 58"/>
                <a:gd name="T57" fmla="*/ 28 h 58"/>
                <a:gd name="T58" fmla="*/ 58 w 58"/>
                <a:gd name="T59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58" y="28"/>
                  </a:moveTo>
                  <a:lnTo>
                    <a:pt x="58" y="28"/>
                  </a:lnTo>
                  <a:lnTo>
                    <a:pt x="58" y="34"/>
                  </a:lnTo>
                  <a:lnTo>
                    <a:pt x="56" y="40"/>
                  </a:lnTo>
                  <a:lnTo>
                    <a:pt x="50" y="50"/>
                  </a:lnTo>
                  <a:lnTo>
                    <a:pt x="42" y="56"/>
                  </a:lnTo>
                  <a:lnTo>
                    <a:pt x="36" y="58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24" y="58"/>
                  </a:lnTo>
                  <a:lnTo>
                    <a:pt x="18" y="56"/>
                  </a:lnTo>
                  <a:lnTo>
                    <a:pt x="8" y="50"/>
                  </a:lnTo>
                  <a:lnTo>
                    <a:pt x="2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8"/>
                  </a:lnTo>
                  <a:lnTo>
                    <a:pt x="8" y="8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2" y="2"/>
                  </a:lnTo>
                  <a:lnTo>
                    <a:pt x="50" y="8"/>
                  </a:lnTo>
                  <a:lnTo>
                    <a:pt x="56" y="18"/>
                  </a:lnTo>
                  <a:lnTo>
                    <a:pt x="58" y="22"/>
                  </a:lnTo>
                  <a:lnTo>
                    <a:pt x="58" y="28"/>
                  </a:lnTo>
                  <a:lnTo>
                    <a:pt x="58" y="28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 rot="1164575">
              <a:off x="7828761" y="1058320"/>
              <a:ext cx="80298" cy="83067"/>
            </a:xfrm>
            <a:custGeom>
              <a:avLst/>
              <a:gdLst>
                <a:gd name="T0" fmla="*/ 58 w 58"/>
                <a:gd name="T1" fmla="*/ 30 h 60"/>
                <a:gd name="T2" fmla="*/ 58 w 58"/>
                <a:gd name="T3" fmla="*/ 30 h 60"/>
                <a:gd name="T4" fmla="*/ 58 w 58"/>
                <a:gd name="T5" fmla="*/ 36 h 60"/>
                <a:gd name="T6" fmla="*/ 56 w 58"/>
                <a:gd name="T7" fmla="*/ 42 h 60"/>
                <a:gd name="T8" fmla="*/ 50 w 58"/>
                <a:gd name="T9" fmla="*/ 50 h 60"/>
                <a:gd name="T10" fmla="*/ 40 w 58"/>
                <a:gd name="T11" fmla="*/ 58 h 60"/>
                <a:gd name="T12" fmla="*/ 36 w 58"/>
                <a:gd name="T13" fmla="*/ 58 h 60"/>
                <a:gd name="T14" fmla="*/ 30 w 58"/>
                <a:gd name="T15" fmla="*/ 60 h 60"/>
                <a:gd name="T16" fmla="*/ 30 w 58"/>
                <a:gd name="T17" fmla="*/ 60 h 60"/>
                <a:gd name="T18" fmla="*/ 24 w 58"/>
                <a:gd name="T19" fmla="*/ 58 h 60"/>
                <a:gd name="T20" fmla="*/ 18 w 58"/>
                <a:gd name="T21" fmla="*/ 58 h 60"/>
                <a:gd name="T22" fmla="*/ 8 w 58"/>
                <a:gd name="T23" fmla="*/ 50 h 60"/>
                <a:gd name="T24" fmla="*/ 2 w 58"/>
                <a:gd name="T25" fmla="*/ 42 h 60"/>
                <a:gd name="T26" fmla="*/ 0 w 58"/>
                <a:gd name="T27" fmla="*/ 36 h 60"/>
                <a:gd name="T28" fmla="*/ 0 w 58"/>
                <a:gd name="T29" fmla="*/ 30 h 60"/>
                <a:gd name="T30" fmla="*/ 0 w 58"/>
                <a:gd name="T31" fmla="*/ 30 h 60"/>
                <a:gd name="T32" fmla="*/ 0 w 58"/>
                <a:gd name="T33" fmla="*/ 24 h 60"/>
                <a:gd name="T34" fmla="*/ 2 w 58"/>
                <a:gd name="T35" fmla="*/ 18 h 60"/>
                <a:gd name="T36" fmla="*/ 8 w 58"/>
                <a:gd name="T37" fmla="*/ 10 h 60"/>
                <a:gd name="T38" fmla="*/ 18 w 58"/>
                <a:gd name="T39" fmla="*/ 2 h 60"/>
                <a:gd name="T40" fmla="*/ 24 w 58"/>
                <a:gd name="T41" fmla="*/ 2 h 60"/>
                <a:gd name="T42" fmla="*/ 30 w 58"/>
                <a:gd name="T43" fmla="*/ 0 h 60"/>
                <a:gd name="T44" fmla="*/ 30 w 58"/>
                <a:gd name="T45" fmla="*/ 0 h 60"/>
                <a:gd name="T46" fmla="*/ 36 w 58"/>
                <a:gd name="T47" fmla="*/ 2 h 60"/>
                <a:gd name="T48" fmla="*/ 40 w 58"/>
                <a:gd name="T49" fmla="*/ 2 h 60"/>
                <a:gd name="T50" fmla="*/ 50 w 58"/>
                <a:gd name="T51" fmla="*/ 10 h 60"/>
                <a:gd name="T52" fmla="*/ 56 w 58"/>
                <a:gd name="T53" fmla="*/ 18 h 60"/>
                <a:gd name="T54" fmla="*/ 58 w 58"/>
                <a:gd name="T55" fmla="*/ 24 h 60"/>
                <a:gd name="T56" fmla="*/ 58 w 58"/>
                <a:gd name="T57" fmla="*/ 30 h 60"/>
                <a:gd name="T58" fmla="*/ 58 w 58"/>
                <a:gd name="T5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58" y="30"/>
                  </a:moveTo>
                  <a:lnTo>
                    <a:pt x="58" y="30"/>
                  </a:lnTo>
                  <a:lnTo>
                    <a:pt x="58" y="36"/>
                  </a:lnTo>
                  <a:lnTo>
                    <a:pt x="56" y="42"/>
                  </a:lnTo>
                  <a:lnTo>
                    <a:pt x="50" y="50"/>
                  </a:lnTo>
                  <a:lnTo>
                    <a:pt x="40" y="58"/>
                  </a:lnTo>
                  <a:lnTo>
                    <a:pt x="36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8"/>
                  </a:lnTo>
                  <a:lnTo>
                    <a:pt x="8" y="50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8" y="10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0" y="2"/>
                  </a:lnTo>
                  <a:lnTo>
                    <a:pt x="50" y="10"/>
                  </a:lnTo>
                  <a:lnTo>
                    <a:pt x="56" y="18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0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6" name="Text Box 18"/>
          <p:cNvSpPr txBox="1">
            <a:spLocks noChangeArrowheads="1"/>
          </p:cNvSpPr>
          <p:nvPr userDrawn="1"/>
        </p:nvSpPr>
        <p:spPr bwMode="auto">
          <a:xfrm>
            <a:off x="228600" y="6604000"/>
            <a:ext cx="2058988" cy="2540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050" b="1" dirty="0">
                <a:solidFill>
                  <a:srgbClr val="F7D300"/>
                </a:solidFill>
              </a:rPr>
              <a:t>© 2014 W. W. Norton Co.,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69" r:id="rId14"/>
    <p:sldLayoutId id="2147483870" r:id="rId15"/>
    <p:sldLayoutId id="2147483871" r:id="rId16"/>
    <p:sldLayoutId id="2147483872" r:id="rId17"/>
    <p:sldLayoutId id="2147483873" r:id="rId18"/>
    <p:sldLayoutId id="2147483942" r:id="rId1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7D300"/>
          </a:solidFill>
          <a:latin typeface="+mn-lt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7D300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7D300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7D300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7D300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Rounded MT Bold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Rounded MT Bold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Rounded MT Bold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Rounded MT Bold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335359"/>
        </a:buClr>
        <a:buChar char="•"/>
        <a:defRPr sz="3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35359"/>
        </a:buClr>
        <a:buChar char="•"/>
        <a:defRPr sz="28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35359"/>
        </a:buClr>
        <a:buChar char="•"/>
        <a:defRPr sz="24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35359"/>
        </a:buClr>
        <a:buChar char="•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35359"/>
        </a:buClr>
        <a:buChar char="•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B2CC"/>
        </a:buClr>
        <a:buChar char="•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B2CC"/>
        </a:buClr>
        <a:buChar char="•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B2CC"/>
        </a:buClr>
        <a:buChar char="•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B2CC"/>
        </a:buClr>
        <a:buChar char="•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35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ChangeArrowheads="1"/>
          </p:cNvSpPr>
          <p:nvPr userDrawn="1"/>
        </p:nvSpPr>
        <p:spPr bwMode="auto">
          <a:xfrm>
            <a:off x="152400" y="152400"/>
            <a:ext cx="8458200" cy="1295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591300"/>
            <a:ext cx="339725" cy="1905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18288" rIns="91440" bIns="18288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sz="1000" b="1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5A3A6AF-5B59-4D38-9AF1-785C56222D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3" name="Line 11"/>
          <p:cNvSpPr>
            <a:spLocks noChangeShapeType="1"/>
          </p:cNvSpPr>
          <p:nvPr userDrawn="1"/>
        </p:nvSpPr>
        <p:spPr bwMode="auto">
          <a:xfrm>
            <a:off x="1692275" y="-309563"/>
            <a:ext cx="0" cy="0"/>
          </a:xfrm>
          <a:prstGeom prst="line">
            <a:avLst/>
          </a:prstGeom>
          <a:noFill/>
          <a:ln w="63500">
            <a:solidFill>
              <a:srgbClr val="5CA038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54" name="Line 14"/>
          <p:cNvSpPr>
            <a:spLocks noChangeShapeType="1"/>
          </p:cNvSpPr>
          <p:nvPr userDrawn="1"/>
        </p:nvSpPr>
        <p:spPr bwMode="auto">
          <a:xfrm>
            <a:off x="501650" y="185738"/>
            <a:ext cx="0" cy="0"/>
          </a:xfrm>
          <a:prstGeom prst="line">
            <a:avLst/>
          </a:prstGeom>
          <a:noFill/>
          <a:ln w="63500">
            <a:solidFill>
              <a:srgbClr val="5CA038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55" name="Text Box 18"/>
          <p:cNvSpPr txBox="1">
            <a:spLocks noChangeArrowheads="1"/>
          </p:cNvSpPr>
          <p:nvPr userDrawn="1"/>
        </p:nvSpPr>
        <p:spPr bwMode="auto">
          <a:xfrm>
            <a:off x="3657600" y="6477000"/>
            <a:ext cx="2246313" cy="2746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solidFill>
                  <a:schemeClr val="bg1"/>
                </a:solidFill>
              </a:rPr>
              <a:t>© 2014 W. W. Norton Co., Inc.</a:t>
            </a:r>
          </a:p>
        </p:txBody>
      </p:sp>
      <p:sp>
        <p:nvSpPr>
          <p:cNvPr id="2059" name="Text Box 23"/>
          <p:cNvSpPr txBox="1">
            <a:spLocks noChangeArrowheads="1"/>
          </p:cNvSpPr>
          <p:nvPr userDrawn="1"/>
        </p:nvSpPr>
        <p:spPr bwMode="auto">
          <a:xfrm>
            <a:off x="1565275" y="4049713"/>
            <a:ext cx="1311275" cy="10160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dirty="0">
                <a:solidFill>
                  <a:schemeClr val="bg1"/>
                </a:solidFill>
              </a:rPr>
              <a:t>GILBERT</a:t>
            </a:r>
          </a:p>
          <a:p>
            <a:pPr algn="ctr" eaLnBrk="1" hangingPunct="1">
              <a:defRPr/>
            </a:pPr>
            <a:r>
              <a:rPr lang="en-US" sz="2000" b="1" dirty="0">
                <a:solidFill>
                  <a:schemeClr val="bg1"/>
                </a:solidFill>
              </a:rPr>
              <a:t>KIRSS</a:t>
            </a:r>
          </a:p>
          <a:p>
            <a:pPr algn="ctr" eaLnBrk="1" hangingPunct="1">
              <a:defRPr/>
            </a:pPr>
            <a:r>
              <a:rPr lang="en-US" sz="2000" b="1" dirty="0">
                <a:solidFill>
                  <a:schemeClr val="bg1"/>
                </a:solidFill>
              </a:rPr>
              <a:t>FOSTER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4419600" y="436563"/>
            <a:ext cx="4392613" cy="5811837"/>
          </a:xfrm>
          <a:prstGeom prst="rect">
            <a:avLst/>
          </a:prstGeom>
          <a:noFill/>
          <a:ln>
            <a:noFill/>
          </a:ln>
          <a:effectLst>
            <a:outerShdw blurRad="254000" dist="1778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489" name="Group 2"/>
          <p:cNvGrpSpPr>
            <a:grpSpLocks noChangeAspect="1"/>
          </p:cNvGrpSpPr>
          <p:nvPr userDrawn="1"/>
        </p:nvGrpSpPr>
        <p:grpSpPr bwMode="auto">
          <a:xfrm>
            <a:off x="544513" y="2819400"/>
            <a:ext cx="3379787" cy="646113"/>
            <a:chOff x="1016721" y="2652704"/>
            <a:chExt cx="2703629" cy="516789"/>
          </a:xfrm>
        </p:grpSpPr>
        <p:sp>
          <p:nvSpPr>
            <p:cNvPr id="12" name="Freeform 208"/>
            <p:cNvSpPr>
              <a:spLocks noEditPoints="1"/>
            </p:cNvSpPr>
            <p:nvPr userDrawn="1"/>
          </p:nvSpPr>
          <p:spPr bwMode="auto">
            <a:xfrm>
              <a:off x="1355785" y="3070452"/>
              <a:ext cx="67305" cy="77454"/>
            </a:xfrm>
            <a:custGeom>
              <a:avLst/>
              <a:gdLst>
                <a:gd name="T0" fmla="*/ 82 w 110"/>
                <a:gd name="T1" fmla="*/ 108 h 126"/>
                <a:gd name="T2" fmla="*/ 76 w 110"/>
                <a:gd name="T3" fmla="*/ 116 h 126"/>
                <a:gd name="T4" fmla="*/ 56 w 110"/>
                <a:gd name="T5" fmla="*/ 126 h 126"/>
                <a:gd name="T6" fmla="*/ 44 w 110"/>
                <a:gd name="T7" fmla="*/ 126 h 126"/>
                <a:gd name="T8" fmla="*/ 26 w 110"/>
                <a:gd name="T9" fmla="*/ 124 h 126"/>
                <a:gd name="T10" fmla="*/ 12 w 110"/>
                <a:gd name="T11" fmla="*/ 116 h 126"/>
                <a:gd name="T12" fmla="*/ 2 w 110"/>
                <a:gd name="T13" fmla="*/ 104 h 126"/>
                <a:gd name="T14" fmla="*/ 0 w 110"/>
                <a:gd name="T15" fmla="*/ 88 h 126"/>
                <a:gd name="T16" fmla="*/ 0 w 110"/>
                <a:gd name="T17" fmla="*/ 88 h 126"/>
                <a:gd name="T18" fmla="*/ 4 w 110"/>
                <a:gd name="T19" fmla="*/ 70 h 126"/>
                <a:gd name="T20" fmla="*/ 14 w 110"/>
                <a:gd name="T21" fmla="*/ 58 h 126"/>
                <a:gd name="T22" fmla="*/ 30 w 110"/>
                <a:gd name="T23" fmla="*/ 50 h 126"/>
                <a:gd name="T24" fmla="*/ 50 w 110"/>
                <a:gd name="T25" fmla="*/ 48 h 126"/>
                <a:gd name="T26" fmla="*/ 68 w 110"/>
                <a:gd name="T27" fmla="*/ 50 h 126"/>
                <a:gd name="T28" fmla="*/ 82 w 110"/>
                <a:gd name="T29" fmla="*/ 50 h 126"/>
                <a:gd name="T30" fmla="*/ 80 w 110"/>
                <a:gd name="T31" fmla="*/ 40 h 126"/>
                <a:gd name="T32" fmla="*/ 76 w 110"/>
                <a:gd name="T33" fmla="*/ 32 h 126"/>
                <a:gd name="T34" fmla="*/ 52 w 110"/>
                <a:gd name="T35" fmla="*/ 24 h 126"/>
                <a:gd name="T36" fmla="*/ 34 w 110"/>
                <a:gd name="T37" fmla="*/ 26 h 126"/>
                <a:gd name="T38" fmla="*/ 10 w 110"/>
                <a:gd name="T39" fmla="*/ 10 h 126"/>
                <a:gd name="T40" fmla="*/ 30 w 110"/>
                <a:gd name="T41" fmla="*/ 2 h 126"/>
                <a:gd name="T42" fmla="*/ 56 w 110"/>
                <a:gd name="T43" fmla="*/ 0 h 126"/>
                <a:gd name="T44" fmla="*/ 70 w 110"/>
                <a:gd name="T45" fmla="*/ 0 h 126"/>
                <a:gd name="T46" fmla="*/ 90 w 110"/>
                <a:gd name="T47" fmla="*/ 8 h 126"/>
                <a:gd name="T48" fmla="*/ 104 w 110"/>
                <a:gd name="T49" fmla="*/ 20 h 126"/>
                <a:gd name="T50" fmla="*/ 110 w 110"/>
                <a:gd name="T51" fmla="*/ 40 h 126"/>
                <a:gd name="T52" fmla="*/ 110 w 110"/>
                <a:gd name="T53" fmla="*/ 124 h 126"/>
                <a:gd name="T54" fmla="*/ 84 w 110"/>
                <a:gd name="T55" fmla="*/ 72 h 126"/>
                <a:gd name="T56" fmla="*/ 70 w 110"/>
                <a:gd name="T57" fmla="*/ 70 h 126"/>
                <a:gd name="T58" fmla="*/ 56 w 110"/>
                <a:gd name="T59" fmla="*/ 68 h 126"/>
                <a:gd name="T60" fmla="*/ 34 w 110"/>
                <a:gd name="T61" fmla="*/ 72 h 126"/>
                <a:gd name="T62" fmla="*/ 28 w 110"/>
                <a:gd name="T63" fmla="*/ 86 h 126"/>
                <a:gd name="T64" fmla="*/ 28 w 110"/>
                <a:gd name="T65" fmla="*/ 88 h 126"/>
                <a:gd name="T66" fmla="*/ 34 w 110"/>
                <a:gd name="T67" fmla="*/ 100 h 126"/>
                <a:gd name="T68" fmla="*/ 50 w 110"/>
                <a:gd name="T69" fmla="*/ 106 h 126"/>
                <a:gd name="T70" fmla="*/ 64 w 110"/>
                <a:gd name="T71" fmla="*/ 104 h 126"/>
                <a:gd name="T72" fmla="*/ 80 w 110"/>
                <a:gd name="T73" fmla="*/ 90 h 126"/>
                <a:gd name="T74" fmla="*/ 84 w 110"/>
                <a:gd name="T75" fmla="*/ 8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0" h="126">
                  <a:moveTo>
                    <a:pt x="82" y="124"/>
                  </a:moveTo>
                  <a:lnTo>
                    <a:pt x="82" y="108"/>
                  </a:lnTo>
                  <a:lnTo>
                    <a:pt x="82" y="108"/>
                  </a:lnTo>
                  <a:lnTo>
                    <a:pt x="76" y="116"/>
                  </a:lnTo>
                  <a:lnTo>
                    <a:pt x="66" y="122"/>
                  </a:lnTo>
                  <a:lnTo>
                    <a:pt x="56" y="126"/>
                  </a:lnTo>
                  <a:lnTo>
                    <a:pt x="44" y="126"/>
                  </a:lnTo>
                  <a:lnTo>
                    <a:pt x="44" y="126"/>
                  </a:lnTo>
                  <a:lnTo>
                    <a:pt x="34" y="126"/>
                  </a:lnTo>
                  <a:lnTo>
                    <a:pt x="26" y="124"/>
                  </a:lnTo>
                  <a:lnTo>
                    <a:pt x="20" y="120"/>
                  </a:lnTo>
                  <a:lnTo>
                    <a:pt x="12" y="116"/>
                  </a:lnTo>
                  <a:lnTo>
                    <a:pt x="8" y="112"/>
                  </a:lnTo>
                  <a:lnTo>
                    <a:pt x="2" y="104"/>
                  </a:lnTo>
                  <a:lnTo>
                    <a:pt x="0" y="9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78"/>
                  </a:lnTo>
                  <a:lnTo>
                    <a:pt x="4" y="70"/>
                  </a:lnTo>
                  <a:lnTo>
                    <a:pt x="8" y="64"/>
                  </a:lnTo>
                  <a:lnTo>
                    <a:pt x="14" y="58"/>
                  </a:lnTo>
                  <a:lnTo>
                    <a:pt x="20" y="54"/>
                  </a:lnTo>
                  <a:lnTo>
                    <a:pt x="30" y="50"/>
                  </a:lnTo>
                  <a:lnTo>
                    <a:pt x="38" y="48"/>
                  </a:lnTo>
                  <a:lnTo>
                    <a:pt x="50" y="48"/>
                  </a:lnTo>
                  <a:lnTo>
                    <a:pt x="50" y="48"/>
                  </a:lnTo>
                  <a:lnTo>
                    <a:pt x="68" y="50"/>
                  </a:lnTo>
                  <a:lnTo>
                    <a:pt x="82" y="54"/>
                  </a:lnTo>
                  <a:lnTo>
                    <a:pt x="82" y="50"/>
                  </a:lnTo>
                  <a:lnTo>
                    <a:pt x="82" y="50"/>
                  </a:lnTo>
                  <a:lnTo>
                    <a:pt x="80" y="40"/>
                  </a:lnTo>
                  <a:lnTo>
                    <a:pt x="78" y="36"/>
                  </a:lnTo>
                  <a:lnTo>
                    <a:pt x="76" y="32"/>
                  </a:lnTo>
                  <a:lnTo>
                    <a:pt x="66" y="26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34" y="26"/>
                  </a:lnTo>
                  <a:lnTo>
                    <a:pt x="18" y="3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30" y="2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0" y="0"/>
                  </a:lnTo>
                  <a:lnTo>
                    <a:pt x="80" y="4"/>
                  </a:lnTo>
                  <a:lnTo>
                    <a:pt x="90" y="8"/>
                  </a:lnTo>
                  <a:lnTo>
                    <a:pt x="98" y="14"/>
                  </a:lnTo>
                  <a:lnTo>
                    <a:pt x="104" y="20"/>
                  </a:lnTo>
                  <a:lnTo>
                    <a:pt x="108" y="30"/>
                  </a:lnTo>
                  <a:lnTo>
                    <a:pt x="110" y="40"/>
                  </a:lnTo>
                  <a:lnTo>
                    <a:pt x="110" y="52"/>
                  </a:lnTo>
                  <a:lnTo>
                    <a:pt x="110" y="124"/>
                  </a:lnTo>
                  <a:lnTo>
                    <a:pt x="82" y="124"/>
                  </a:lnTo>
                  <a:close/>
                  <a:moveTo>
                    <a:pt x="84" y="72"/>
                  </a:moveTo>
                  <a:lnTo>
                    <a:pt x="84" y="72"/>
                  </a:lnTo>
                  <a:lnTo>
                    <a:pt x="70" y="70"/>
                  </a:lnTo>
                  <a:lnTo>
                    <a:pt x="56" y="68"/>
                  </a:lnTo>
                  <a:lnTo>
                    <a:pt x="56" y="68"/>
                  </a:lnTo>
                  <a:lnTo>
                    <a:pt x="44" y="70"/>
                  </a:lnTo>
                  <a:lnTo>
                    <a:pt x="34" y="72"/>
                  </a:lnTo>
                  <a:lnTo>
                    <a:pt x="30" y="78"/>
                  </a:lnTo>
                  <a:lnTo>
                    <a:pt x="28" y="86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30" y="94"/>
                  </a:lnTo>
                  <a:lnTo>
                    <a:pt x="34" y="100"/>
                  </a:lnTo>
                  <a:lnTo>
                    <a:pt x="42" y="104"/>
                  </a:lnTo>
                  <a:lnTo>
                    <a:pt x="50" y="106"/>
                  </a:lnTo>
                  <a:lnTo>
                    <a:pt x="50" y="106"/>
                  </a:lnTo>
                  <a:lnTo>
                    <a:pt x="64" y="104"/>
                  </a:lnTo>
                  <a:lnTo>
                    <a:pt x="74" y="98"/>
                  </a:lnTo>
                  <a:lnTo>
                    <a:pt x="80" y="90"/>
                  </a:lnTo>
                  <a:lnTo>
                    <a:pt x="82" y="86"/>
                  </a:lnTo>
                  <a:lnTo>
                    <a:pt x="84" y="80"/>
                  </a:lnTo>
                  <a:lnTo>
                    <a:pt x="84" y="7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Freeform 209"/>
            <p:cNvSpPr>
              <a:spLocks/>
            </p:cNvSpPr>
            <p:nvPr userDrawn="1"/>
          </p:nvSpPr>
          <p:spPr bwMode="auto">
            <a:xfrm>
              <a:off x="1452298" y="3069182"/>
              <a:ext cx="67305" cy="77455"/>
            </a:xfrm>
            <a:custGeom>
              <a:avLst/>
              <a:gdLst>
                <a:gd name="T0" fmla="*/ 0 w 110"/>
                <a:gd name="T1" fmla="*/ 4 h 126"/>
                <a:gd name="T2" fmla="*/ 28 w 110"/>
                <a:gd name="T3" fmla="*/ 4 h 126"/>
                <a:gd name="T4" fmla="*/ 28 w 110"/>
                <a:gd name="T5" fmla="*/ 22 h 126"/>
                <a:gd name="T6" fmla="*/ 28 w 110"/>
                <a:gd name="T7" fmla="*/ 22 h 126"/>
                <a:gd name="T8" fmla="*/ 34 w 110"/>
                <a:gd name="T9" fmla="*/ 14 h 126"/>
                <a:gd name="T10" fmla="*/ 42 w 110"/>
                <a:gd name="T11" fmla="*/ 8 h 126"/>
                <a:gd name="T12" fmla="*/ 52 w 110"/>
                <a:gd name="T13" fmla="*/ 2 h 126"/>
                <a:gd name="T14" fmla="*/ 66 w 110"/>
                <a:gd name="T15" fmla="*/ 0 h 126"/>
                <a:gd name="T16" fmla="*/ 66 w 110"/>
                <a:gd name="T17" fmla="*/ 0 h 126"/>
                <a:gd name="T18" fmla="*/ 76 w 110"/>
                <a:gd name="T19" fmla="*/ 2 h 126"/>
                <a:gd name="T20" fmla="*/ 84 w 110"/>
                <a:gd name="T21" fmla="*/ 4 h 126"/>
                <a:gd name="T22" fmla="*/ 92 w 110"/>
                <a:gd name="T23" fmla="*/ 8 h 126"/>
                <a:gd name="T24" fmla="*/ 98 w 110"/>
                <a:gd name="T25" fmla="*/ 14 h 126"/>
                <a:gd name="T26" fmla="*/ 102 w 110"/>
                <a:gd name="T27" fmla="*/ 20 h 126"/>
                <a:gd name="T28" fmla="*/ 106 w 110"/>
                <a:gd name="T29" fmla="*/ 28 h 126"/>
                <a:gd name="T30" fmla="*/ 108 w 110"/>
                <a:gd name="T31" fmla="*/ 38 h 126"/>
                <a:gd name="T32" fmla="*/ 110 w 110"/>
                <a:gd name="T33" fmla="*/ 48 h 126"/>
                <a:gd name="T34" fmla="*/ 110 w 110"/>
                <a:gd name="T35" fmla="*/ 126 h 126"/>
                <a:gd name="T36" fmla="*/ 82 w 110"/>
                <a:gd name="T37" fmla="*/ 126 h 126"/>
                <a:gd name="T38" fmla="*/ 82 w 110"/>
                <a:gd name="T39" fmla="*/ 56 h 126"/>
                <a:gd name="T40" fmla="*/ 82 w 110"/>
                <a:gd name="T41" fmla="*/ 56 h 126"/>
                <a:gd name="T42" fmla="*/ 80 w 110"/>
                <a:gd name="T43" fmla="*/ 44 h 126"/>
                <a:gd name="T44" fmla="*/ 74 w 110"/>
                <a:gd name="T45" fmla="*/ 34 h 126"/>
                <a:gd name="T46" fmla="*/ 66 w 110"/>
                <a:gd name="T47" fmla="*/ 28 h 126"/>
                <a:gd name="T48" fmla="*/ 56 w 110"/>
                <a:gd name="T49" fmla="*/ 26 h 126"/>
                <a:gd name="T50" fmla="*/ 56 w 110"/>
                <a:gd name="T51" fmla="*/ 26 h 126"/>
                <a:gd name="T52" fmla="*/ 44 w 110"/>
                <a:gd name="T53" fmla="*/ 28 h 126"/>
                <a:gd name="T54" fmla="*/ 36 w 110"/>
                <a:gd name="T55" fmla="*/ 34 h 126"/>
                <a:gd name="T56" fmla="*/ 30 w 110"/>
                <a:gd name="T57" fmla="*/ 44 h 126"/>
                <a:gd name="T58" fmla="*/ 28 w 110"/>
                <a:gd name="T59" fmla="*/ 56 h 126"/>
                <a:gd name="T60" fmla="*/ 28 w 110"/>
                <a:gd name="T61" fmla="*/ 126 h 126"/>
                <a:gd name="T62" fmla="*/ 0 w 110"/>
                <a:gd name="T63" fmla="*/ 126 h 126"/>
                <a:gd name="T64" fmla="*/ 0 w 110"/>
                <a:gd name="T65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26">
                  <a:moveTo>
                    <a:pt x="0" y="4"/>
                  </a:moveTo>
                  <a:lnTo>
                    <a:pt x="28" y="4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34" y="14"/>
                  </a:lnTo>
                  <a:lnTo>
                    <a:pt x="42" y="8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6" y="2"/>
                  </a:lnTo>
                  <a:lnTo>
                    <a:pt x="84" y="4"/>
                  </a:lnTo>
                  <a:lnTo>
                    <a:pt x="92" y="8"/>
                  </a:lnTo>
                  <a:lnTo>
                    <a:pt x="98" y="14"/>
                  </a:lnTo>
                  <a:lnTo>
                    <a:pt x="102" y="20"/>
                  </a:lnTo>
                  <a:lnTo>
                    <a:pt x="106" y="28"/>
                  </a:lnTo>
                  <a:lnTo>
                    <a:pt x="108" y="38"/>
                  </a:lnTo>
                  <a:lnTo>
                    <a:pt x="110" y="48"/>
                  </a:lnTo>
                  <a:lnTo>
                    <a:pt x="110" y="126"/>
                  </a:lnTo>
                  <a:lnTo>
                    <a:pt x="82" y="126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0" y="44"/>
                  </a:lnTo>
                  <a:lnTo>
                    <a:pt x="74" y="34"/>
                  </a:lnTo>
                  <a:lnTo>
                    <a:pt x="66" y="28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44" y="28"/>
                  </a:lnTo>
                  <a:lnTo>
                    <a:pt x="36" y="34"/>
                  </a:lnTo>
                  <a:lnTo>
                    <a:pt x="30" y="44"/>
                  </a:lnTo>
                  <a:lnTo>
                    <a:pt x="28" y="56"/>
                  </a:lnTo>
                  <a:lnTo>
                    <a:pt x="28" y="126"/>
                  </a:lnTo>
                  <a:lnTo>
                    <a:pt x="0" y="12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Freeform 210"/>
            <p:cNvSpPr>
              <a:spLocks noEditPoints="1"/>
            </p:cNvSpPr>
            <p:nvPr userDrawn="1"/>
          </p:nvSpPr>
          <p:spPr bwMode="auto">
            <a:xfrm>
              <a:off x="1593258" y="3070452"/>
              <a:ext cx="68575" cy="77454"/>
            </a:xfrm>
            <a:custGeom>
              <a:avLst/>
              <a:gdLst>
                <a:gd name="T0" fmla="*/ 84 w 112"/>
                <a:gd name="T1" fmla="*/ 108 h 126"/>
                <a:gd name="T2" fmla="*/ 76 w 112"/>
                <a:gd name="T3" fmla="*/ 116 h 126"/>
                <a:gd name="T4" fmla="*/ 56 w 112"/>
                <a:gd name="T5" fmla="*/ 126 h 126"/>
                <a:gd name="T6" fmla="*/ 44 w 112"/>
                <a:gd name="T7" fmla="*/ 126 h 126"/>
                <a:gd name="T8" fmla="*/ 28 w 112"/>
                <a:gd name="T9" fmla="*/ 124 h 126"/>
                <a:gd name="T10" fmla="*/ 14 w 112"/>
                <a:gd name="T11" fmla="*/ 116 h 126"/>
                <a:gd name="T12" fmla="*/ 4 w 112"/>
                <a:gd name="T13" fmla="*/ 104 h 126"/>
                <a:gd name="T14" fmla="*/ 0 w 112"/>
                <a:gd name="T15" fmla="*/ 88 h 126"/>
                <a:gd name="T16" fmla="*/ 0 w 112"/>
                <a:gd name="T17" fmla="*/ 88 h 126"/>
                <a:gd name="T18" fmla="*/ 4 w 112"/>
                <a:gd name="T19" fmla="*/ 70 h 126"/>
                <a:gd name="T20" fmla="*/ 14 w 112"/>
                <a:gd name="T21" fmla="*/ 58 h 126"/>
                <a:gd name="T22" fmla="*/ 30 w 112"/>
                <a:gd name="T23" fmla="*/ 50 h 126"/>
                <a:gd name="T24" fmla="*/ 50 w 112"/>
                <a:gd name="T25" fmla="*/ 48 h 126"/>
                <a:gd name="T26" fmla="*/ 68 w 112"/>
                <a:gd name="T27" fmla="*/ 50 h 126"/>
                <a:gd name="T28" fmla="*/ 84 w 112"/>
                <a:gd name="T29" fmla="*/ 50 h 126"/>
                <a:gd name="T30" fmla="*/ 82 w 112"/>
                <a:gd name="T31" fmla="*/ 40 h 126"/>
                <a:gd name="T32" fmla="*/ 76 w 112"/>
                <a:gd name="T33" fmla="*/ 32 h 126"/>
                <a:gd name="T34" fmla="*/ 54 w 112"/>
                <a:gd name="T35" fmla="*/ 24 h 126"/>
                <a:gd name="T36" fmla="*/ 34 w 112"/>
                <a:gd name="T37" fmla="*/ 26 h 126"/>
                <a:gd name="T38" fmla="*/ 10 w 112"/>
                <a:gd name="T39" fmla="*/ 10 h 126"/>
                <a:gd name="T40" fmla="*/ 32 w 112"/>
                <a:gd name="T41" fmla="*/ 2 h 126"/>
                <a:gd name="T42" fmla="*/ 58 w 112"/>
                <a:gd name="T43" fmla="*/ 0 h 126"/>
                <a:gd name="T44" fmla="*/ 70 w 112"/>
                <a:gd name="T45" fmla="*/ 0 h 126"/>
                <a:gd name="T46" fmla="*/ 90 w 112"/>
                <a:gd name="T47" fmla="*/ 8 h 126"/>
                <a:gd name="T48" fmla="*/ 104 w 112"/>
                <a:gd name="T49" fmla="*/ 20 h 126"/>
                <a:gd name="T50" fmla="*/ 110 w 112"/>
                <a:gd name="T51" fmla="*/ 40 h 126"/>
                <a:gd name="T52" fmla="*/ 112 w 112"/>
                <a:gd name="T53" fmla="*/ 124 h 126"/>
                <a:gd name="T54" fmla="*/ 84 w 112"/>
                <a:gd name="T55" fmla="*/ 72 h 126"/>
                <a:gd name="T56" fmla="*/ 72 w 112"/>
                <a:gd name="T57" fmla="*/ 70 h 126"/>
                <a:gd name="T58" fmla="*/ 56 w 112"/>
                <a:gd name="T59" fmla="*/ 68 h 126"/>
                <a:gd name="T60" fmla="*/ 36 w 112"/>
                <a:gd name="T61" fmla="*/ 72 h 126"/>
                <a:gd name="T62" fmla="*/ 28 w 112"/>
                <a:gd name="T63" fmla="*/ 86 h 126"/>
                <a:gd name="T64" fmla="*/ 28 w 112"/>
                <a:gd name="T65" fmla="*/ 88 h 126"/>
                <a:gd name="T66" fmla="*/ 34 w 112"/>
                <a:gd name="T67" fmla="*/ 100 h 126"/>
                <a:gd name="T68" fmla="*/ 52 w 112"/>
                <a:gd name="T69" fmla="*/ 106 h 126"/>
                <a:gd name="T70" fmla="*/ 64 w 112"/>
                <a:gd name="T71" fmla="*/ 104 h 126"/>
                <a:gd name="T72" fmla="*/ 82 w 112"/>
                <a:gd name="T73" fmla="*/ 90 h 126"/>
                <a:gd name="T74" fmla="*/ 84 w 112"/>
                <a:gd name="T75" fmla="*/ 8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" h="126">
                  <a:moveTo>
                    <a:pt x="84" y="124"/>
                  </a:moveTo>
                  <a:lnTo>
                    <a:pt x="84" y="108"/>
                  </a:lnTo>
                  <a:lnTo>
                    <a:pt x="84" y="108"/>
                  </a:lnTo>
                  <a:lnTo>
                    <a:pt x="76" y="116"/>
                  </a:lnTo>
                  <a:lnTo>
                    <a:pt x="68" y="122"/>
                  </a:lnTo>
                  <a:lnTo>
                    <a:pt x="56" y="126"/>
                  </a:lnTo>
                  <a:lnTo>
                    <a:pt x="44" y="126"/>
                  </a:lnTo>
                  <a:lnTo>
                    <a:pt x="44" y="126"/>
                  </a:lnTo>
                  <a:lnTo>
                    <a:pt x="36" y="126"/>
                  </a:lnTo>
                  <a:lnTo>
                    <a:pt x="28" y="124"/>
                  </a:lnTo>
                  <a:lnTo>
                    <a:pt x="20" y="120"/>
                  </a:lnTo>
                  <a:lnTo>
                    <a:pt x="14" y="116"/>
                  </a:lnTo>
                  <a:lnTo>
                    <a:pt x="8" y="112"/>
                  </a:lnTo>
                  <a:lnTo>
                    <a:pt x="4" y="104"/>
                  </a:lnTo>
                  <a:lnTo>
                    <a:pt x="2" y="9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78"/>
                  </a:lnTo>
                  <a:lnTo>
                    <a:pt x="4" y="70"/>
                  </a:lnTo>
                  <a:lnTo>
                    <a:pt x="8" y="64"/>
                  </a:lnTo>
                  <a:lnTo>
                    <a:pt x="14" y="58"/>
                  </a:lnTo>
                  <a:lnTo>
                    <a:pt x="22" y="54"/>
                  </a:lnTo>
                  <a:lnTo>
                    <a:pt x="30" y="50"/>
                  </a:lnTo>
                  <a:lnTo>
                    <a:pt x="40" y="48"/>
                  </a:lnTo>
                  <a:lnTo>
                    <a:pt x="50" y="48"/>
                  </a:lnTo>
                  <a:lnTo>
                    <a:pt x="50" y="48"/>
                  </a:lnTo>
                  <a:lnTo>
                    <a:pt x="68" y="50"/>
                  </a:lnTo>
                  <a:lnTo>
                    <a:pt x="84" y="54"/>
                  </a:lnTo>
                  <a:lnTo>
                    <a:pt x="84" y="50"/>
                  </a:lnTo>
                  <a:lnTo>
                    <a:pt x="84" y="50"/>
                  </a:lnTo>
                  <a:lnTo>
                    <a:pt x="82" y="40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66" y="26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34" y="26"/>
                  </a:lnTo>
                  <a:lnTo>
                    <a:pt x="18" y="3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32" y="2"/>
                  </a:lnTo>
                  <a:lnTo>
                    <a:pt x="4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82" y="4"/>
                  </a:lnTo>
                  <a:lnTo>
                    <a:pt x="90" y="8"/>
                  </a:lnTo>
                  <a:lnTo>
                    <a:pt x="98" y="14"/>
                  </a:lnTo>
                  <a:lnTo>
                    <a:pt x="104" y="20"/>
                  </a:lnTo>
                  <a:lnTo>
                    <a:pt x="108" y="30"/>
                  </a:lnTo>
                  <a:lnTo>
                    <a:pt x="110" y="40"/>
                  </a:lnTo>
                  <a:lnTo>
                    <a:pt x="112" y="52"/>
                  </a:lnTo>
                  <a:lnTo>
                    <a:pt x="112" y="124"/>
                  </a:lnTo>
                  <a:lnTo>
                    <a:pt x="84" y="124"/>
                  </a:lnTo>
                  <a:close/>
                  <a:moveTo>
                    <a:pt x="84" y="72"/>
                  </a:moveTo>
                  <a:lnTo>
                    <a:pt x="84" y="72"/>
                  </a:lnTo>
                  <a:lnTo>
                    <a:pt x="72" y="70"/>
                  </a:lnTo>
                  <a:lnTo>
                    <a:pt x="56" y="68"/>
                  </a:lnTo>
                  <a:lnTo>
                    <a:pt x="56" y="68"/>
                  </a:lnTo>
                  <a:lnTo>
                    <a:pt x="44" y="70"/>
                  </a:lnTo>
                  <a:lnTo>
                    <a:pt x="36" y="72"/>
                  </a:lnTo>
                  <a:lnTo>
                    <a:pt x="30" y="78"/>
                  </a:lnTo>
                  <a:lnTo>
                    <a:pt x="28" y="86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30" y="94"/>
                  </a:lnTo>
                  <a:lnTo>
                    <a:pt x="34" y="100"/>
                  </a:lnTo>
                  <a:lnTo>
                    <a:pt x="42" y="104"/>
                  </a:lnTo>
                  <a:lnTo>
                    <a:pt x="52" y="106"/>
                  </a:lnTo>
                  <a:lnTo>
                    <a:pt x="52" y="106"/>
                  </a:lnTo>
                  <a:lnTo>
                    <a:pt x="64" y="104"/>
                  </a:lnTo>
                  <a:lnTo>
                    <a:pt x="74" y="98"/>
                  </a:lnTo>
                  <a:lnTo>
                    <a:pt x="82" y="90"/>
                  </a:lnTo>
                  <a:lnTo>
                    <a:pt x="84" y="86"/>
                  </a:lnTo>
                  <a:lnTo>
                    <a:pt x="84" y="80"/>
                  </a:lnTo>
                  <a:lnTo>
                    <a:pt x="84" y="7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Freeform 211"/>
            <p:cNvSpPr>
              <a:spLocks/>
            </p:cNvSpPr>
            <p:nvPr userDrawn="1"/>
          </p:nvSpPr>
          <p:spPr bwMode="auto">
            <a:xfrm>
              <a:off x="1682152" y="3051406"/>
              <a:ext cx="45717" cy="96501"/>
            </a:xfrm>
            <a:custGeom>
              <a:avLst/>
              <a:gdLst>
                <a:gd name="T0" fmla="*/ 16 w 76"/>
                <a:gd name="T1" fmla="*/ 122 h 158"/>
                <a:gd name="T2" fmla="*/ 16 w 76"/>
                <a:gd name="T3" fmla="*/ 58 h 158"/>
                <a:gd name="T4" fmla="*/ 0 w 76"/>
                <a:gd name="T5" fmla="*/ 58 h 158"/>
                <a:gd name="T6" fmla="*/ 0 w 76"/>
                <a:gd name="T7" fmla="*/ 34 h 158"/>
                <a:gd name="T8" fmla="*/ 16 w 76"/>
                <a:gd name="T9" fmla="*/ 34 h 158"/>
                <a:gd name="T10" fmla="*/ 16 w 76"/>
                <a:gd name="T11" fmla="*/ 0 h 158"/>
                <a:gd name="T12" fmla="*/ 44 w 76"/>
                <a:gd name="T13" fmla="*/ 0 h 158"/>
                <a:gd name="T14" fmla="*/ 44 w 76"/>
                <a:gd name="T15" fmla="*/ 34 h 158"/>
                <a:gd name="T16" fmla="*/ 76 w 76"/>
                <a:gd name="T17" fmla="*/ 34 h 158"/>
                <a:gd name="T18" fmla="*/ 76 w 76"/>
                <a:gd name="T19" fmla="*/ 58 h 158"/>
                <a:gd name="T20" fmla="*/ 44 w 76"/>
                <a:gd name="T21" fmla="*/ 58 h 158"/>
                <a:gd name="T22" fmla="*/ 44 w 76"/>
                <a:gd name="T23" fmla="*/ 118 h 158"/>
                <a:gd name="T24" fmla="*/ 44 w 76"/>
                <a:gd name="T25" fmla="*/ 118 h 158"/>
                <a:gd name="T26" fmla="*/ 44 w 76"/>
                <a:gd name="T27" fmla="*/ 124 h 158"/>
                <a:gd name="T28" fmla="*/ 48 w 76"/>
                <a:gd name="T29" fmla="*/ 130 h 158"/>
                <a:gd name="T30" fmla="*/ 52 w 76"/>
                <a:gd name="T31" fmla="*/ 132 h 158"/>
                <a:gd name="T32" fmla="*/ 58 w 76"/>
                <a:gd name="T33" fmla="*/ 132 h 158"/>
                <a:gd name="T34" fmla="*/ 58 w 76"/>
                <a:gd name="T35" fmla="*/ 132 h 158"/>
                <a:gd name="T36" fmla="*/ 68 w 76"/>
                <a:gd name="T37" fmla="*/ 132 h 158"/>
                <a:gd name="T38" fmla="*/ 76 w 76"/>
                <a:gd name="T39" fmla="*/ 128 h 158"/>
                <a:gd name="T40" fmla="*/ 76 w 76"/>
                <a:gd name="T41" fmla="*/ 152 h 158"/>
                <a:gd name="T42" fmla="*/ 76 w 76"/>
                <a:gd name="T43" fmla="*/ 152 h 158"/>
                <a:gd name="T44" fmla="*/ 64 w 76"/>
                <a:gd name="T45" fmla="*/ 156 h 158"/>
                <a:gd name="T46" fmla="*/ 50 w 76"/>
                <a:gd name="T47" fmla="*/ 158 h 158"/>
                <a:gd name="T48" fmla="*/ 50 w 76"/>
                <a:gd name="T49" fmla="*/ 158 h 158"/>
                <a:gd name="T50" fmla="*/ 36 w 76"/>
                <a:gd name="T51" fmla="*/ 156 h 158"/>
                <a:gd name="T52" fmla="*/ 30 w 76"/>
                <a:gd name="T53" fmla="*/ 154 h 158"/>
                <a:gd name="T54" fmla="*/ 26 w 76"/>
                <a:gd name="T55" fmla="*/ 150 h 158"/>
                <a:gd name="T56" fmla="*/ 20 w 76"/>
                <a:gd name="T57" fmla="*/ 146 h 158"/>
                <a:gd name="T58" fmla="*/ 18 w 76"/>
                <a:gd name="T59" fmla="*/ 140 h 158"/>
                <a:gd name="T60" fmla="*/ 16 w 76"/>
                <a:gd name="T61" fmla="*/ 132 h 158"/>
                <a:gd name="T62" fmla="*/ 16 w 76"/>
                <a:gd name="T63" fmla="*/ 122 h 158"/>
                <a:gd name="T64" fmla="*/ 16 w 76"/>
                <a:gd name="T65" fmla="*/ 12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6" h="158">
                  <a:moveTo>
                    <a:pt x="16" y="122"/>
                  </a:moveTo>
                  <a:lnTo>
                    <a:pt x="16" y="58"/>
                  </a:lnTo>
                  <a:lnTo>
                    <a:pt x="0" y="58"/>
                  </a:lnTo>
                  <a:lnTo>
                    <a:pt x="0" y="34"/>
                  </a:lnTo>
                  <a:lnTo>
                    <a:pt x="16" y="34"/>
                  </a:lnTo>
                  <a:lnTo>
                    <a:pt x="16" y="0"/>
                  </a:lnTo>
                  <a:lnTo>
                    <a:pt x="44" y="0"/>
                  </a:lnTo>
                  <a:lnTo>
                    <a:pt x="44" y="34"/>
                  </a:lnTo>
                  <a:lnTo>
                    <a:pt x="76" y="34"/>
                  </a:lnTo>
                  <a:lnTo>
                    <a:pt x="76" y="58"/>
                  </a:lnTo>
                  <a:lnTo>
                    <a:pt x="44" y="58"/>
                  </a:lnTo>
                  <a:lnTo>
                    <a:pt x="44" y="118"/>
                  </a:lnTo>
                  <a:lnTo>
                    <a:pt x="44" y="118"/>
                  </a:lnTo>
                  <a:lnTo>
                    <a:pt x="44" y="124"/>
                  </a:lnTo>
                  <a:lnTo>
                    <a:pt x="48" y="130"/>
                  </a:lnTo>
                  <a:lnTo>
                    <a:pt x="52" y="132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68" y="132"/>
                  </a:lnTo>
                  <a:lnTo>
                    <a:pt x="76" y="128"/>
                  </a:lnTo>
                  <a:lnTo>
                    <a:pt x="76" y="152"/>
                  </a:lnTo>
                  <a:lnTo>
                    <a:pt x="76" y="152"/>
                  </a:lnTo>
                  <a:lnTo>
                    <a:pt x="64" y="156"/>
                  </a:lnTo>
                  <a:lnTo>
                    <a:pt x="50" y="158"/>
                  </a:lnTo>
                  <a:lnTo>
                    <a:pt x="50" y="158"/>
                  </a:lnTo>
                  <a:lnTo>
                    <a:pt x="36" y="156"/>
                  </a:lnTo>
                  <a:lnTo>
                    <a:pt x="30" y="154"/>
                  </a:lnTo>
                  <a:lnTo>
                    <a:pt x="26" y="150"/>
                  </a:lnTo>
                  <a:lnTo>
                    <a:pt x="20" y="146"/>
                  </a:lnTo>
                  <a:lnTo>
                    <a:pt x="18" y="140"/>
                  </a:lnTo>
                  <a:lnTo>
                    <a:pt x="16" y="132"/>
                  </a:lnTo>
                  <a:lnTo>
                    <a:pt x="16" y="122"/>
                  </a:lnTo>
                  <a:lnTo>
                    <a:pt x="16" y="12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Freeform 212"/>
            <p:cNvSpPr>
              <a:spLocks noEditPoints="1"/>
            </p:cNvSpPr>
            <p:nvPr userDrawn="1"/>
          </p:nvSpPr>
          <p:spPr bwMode="auto">
            <a:xfrm>
              <a:off x="1746916" y="3069182"/>
              <a:ext cx="78734" cy="78725"/>
            </a:xfrm>
            <a:custGeom>
              <a:avLst/>
              <a:gdLst>
                <a:gd name="T0" fmla="*/ 0 w 130"/>
                <a:gd name="T1" fmla="*/ 64 h 128"/>
                <a:gd name="T2" fmla="*/ 2 w 130"/>
                <a:gd name="T3" fmla="*/ 52 h 128"/>
                <a:gd name="T4" fmla="*/ 10 w 130"/>
                <a:gd name="T5" fmla="*/ 30 h 128"/>
                <a:gd name="T6" fmla="*/ 28 w 130"/>
                <a:gd name="T7" fmla="*/ 12 h 128"/>
                <a:gd name="T8" fmla="*/ 52 w 130"/>
                <a:gd name="T9" fmla="*/ 2 h 128"/>
                <a:gd name="T10" fmla="*/ 66 w 130"/>
                <a:gd name="T11" fmla="*/ 0 h 128"/>
                <a:gd name="T12" fmla="*/ 92 w 130"/>
                <a:gd name="T13" fmla="*/ 6 h 128"/>
                <a:gd name="T14" fmla="*/ 112 w 130"/>
                <a:gd name="T15" fmla="*/ 20 h 128"/>
                <a:gd name="T16" fmla="*/ 126 w 130"/>
                <a:gd name="T17" fmla="*/ 40 h 128"/>
                <a:gd name="T18" fmla="*/ 130 w 130"/>
                <a:gd name="T19" fmla="*/ 64 h 128"/>
                <a:gd name="T20" fmla="*/ 130 w 130"/>
                <a:gd name="T21" fmla="*/ 64 h 128"/>
                <a:gd name="T22" fmla="*/ 126 w 130"/>
                <a:gd name="T23" fmla="*/ 90 h 128"/>
                <a:gd name="T24" fmla="*/ 112 w 130"/>
                <a:gd name="T25" fmla="*/ 110 h 128"/>
                <a:gd name="T26" fmla="*/ 92 w 130"/>
                <a:gd name="T27" fmla="*/ 124 h 128"/>
                <a:gd name="T28" fmla="*/ 66 w 130"/>
                <a:gd name="T29" fmla="*/ 128 h 128"/>
                <a:gd name="T30" fmla="*/ 52 w 130"/>
                <a:gd name="T31" fmla="*/ 128 h 128"/>
                <a:gd name="T32" fmla="*/ 28 w 130"/>
                <a:gd name="T33" fmla="*/ 118 h 128"/>
                <a:gd name="T34" fmla="*/ 10 w 130"/>
                <a:gd name="T35" fmla="*/ 100 h 128"/>
                <a:gd name="T36" fmla="*/ 2 w 130"/>
                <a:gd name="T37" fmla="*/ 78 h 128"/>
                <a:gd name="T38" fmla="*/ 0 w 130"/>
                <a:gd name="T39" fmla="*/ 66 h 128"/>
                <a:gd name="T40" fmla="*/ 102 w 130"/>
                <a:gd name="T41" fmla="*/ 64 h 128"/>
                <a:gd name="T42" fmla="*/ 102 w 130"/>
                <a:gd name="T43" fmla="*/ 56 h 128"/>
                <a:gd name="T44" fmla="*/ 96 w 130"/>
                <a:gd name="T45" fmla="*/ 42 h 128"/>
                <a:gd name="T46" fmla="*/ 86 w 130"/>
                <a:gd name="T47" fmla="*/ 32 h 128"/>
                <a:gd name="T48" fmla="*/ 72 w 130"/>
                <a:gd name="T49" fmla="*/ 26 h 128"/>
                <a:gd name="T50" fmla="*/ 66 w 130"/>
                <a:gd name="T51" fmla="*/ 26 h 128"/>
                <a:gd name="T52" fmla="*/ 50 w 130"/>
                <a:gd name="T53" fmla="*/ 28 h 128"/>
                <a:gd name="T54" fmla="*/ 38 w 130"/>
                <a:gd name="T55" fmla="*/ 36 h 128"/>
                <a:gd name="T56" fmla="*/ 30 w 130"/>
                <a:gd name="T57" fmla="*/ 50 h 128"/>
                <a:gd name="T58" fmla="*/ 28 w 130"/>
                <a:gd name="T59" fmla="*/ 64 h 128"/>
                <a:gd name="T60" fmla="*/ 28 w 130"/>
                <a:gd name="T61" fmla="*/ 64 h 128"/>
                <a:gd name="T62" fmla="*/ 30 w 130"/>
                <a:gd name="T63" fmla="*/ 80 h 128"/>
                <a:gd name="T64" fmla="*/ 38 w 130"/>
                <a:gd name="T65" fmla="*/ 92 h 128"/>
                <a:gd name="T66" fmla="*/ 50 w 130"/>
                <a:gd name="T67" fmla="*/ 102 h 128"/>
                <a:gd name="T68" fmla="*/ 66 w 130"/>
                <a:gd name="T69" fmla="*/ 104 h 128"/>
                <a:gd name="T70" fmla="*/ 74 w 130"/>
                <a:gd name="T71" fmla="*/ 104 h 128"/>
                <a:gd name="T72" fmla="*/ 88 w 130"/>
                <a:gd name="T73" fmla="*/ 98 h 128"/>
                <a:gd name="T74" fmla="*/ 96 w 130"/>
                <a:gd name="T75" fmla="*/ 86 h 128"/>
                <a:gd name="T76" fmla="*/ 102 w 130"/>
                <a:gd name="T77" fmla="*/ 74 h 128"/>
                <a:gd name="T78" fmla="*/ 102 w 130"/>
                <a:gd name="T7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0" h="128">
                  <a:moveTo>
                    <a:pt x="0" y="66"/>
                  </a:moveTo>
                  <a:lnTo>
                    <a:pt x="0" y="64"/>
                  </a:lnTo>
                  <a:lnTo>
                    <a:pt x="0" y="64"/>
                  </a:lnTo>
                  <a:lnTo>
                    <a:pt x="2" y="52"/>
                  </a:lnTo>
                  <a:lnTo>
                    <a:pt x="4" y="40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80" y="2"/>
                  </a:lnTo>
                  <a:lnTo>
                    <a:pt x="92" y="6"/>
                  </a:lnTo>
                  <a:lnTo>
                    <a:pt x="102" y="12"/>
                  </a:lnTo>
                  <a:lnTo>
                    <a:pt x="112" y="20"/>
                  </a:lnTo>
                  <a:lnTo>
                    <a:pt x="120" y="28"/>
                  </a:lnTo>
                  <a:lnTo>
                    <a:pt x="126" y="40"/>
                  </a:lnTo>
                  <a:lnTo>
                    <a:pt x="130" y="52"/>
                  </a:lnTo>
                  <a:lnTo>
                    <a:pt x="130" y="64"/>
                  </a:lnTo>
                  <a:lnTo>
                    <a:pt x="130" y="64"/>
                  </a:lnTo>
                  <a:lnTo>
                    <a:pt x="130" y="64"/>
                  </a:lnTo>
                  <a:lnTo>
                    <a:pt x="130" y="78"/>
                  </a:lnTo>
                  <a:lnTo>
                    <a:pt x="126" y="90"/>
                  </a:lnTo>
                  <a:lnTo>
                    <a:pt x="120" y="100"/>
                  </a:lnTo>
                  <a:lnTo>
                    <a:pt x="112" y="110"/>
                  </a:lnTo>
                  <a:lnTo>
                    <a:pt x="102" y="118"/>
                  </a:lnTo>
                  <a:lnTo>
                    <a:pt x="92" y="124"/>
                  </a:lnTo>
                  <a:lnTo>
                    <a:pt x="78" y="128"/>
                  </a:lnTo>
                  <a:lnTo>
                    <a:pt x="66" y="128"/>
                  </a:lnTo>
                  <a:lnTo>
                    <a:pt x="66" y="128"/>
                  </a:lnTo>
                  <a:lnTo>
                    <a:pt x="52" y="128"/>
                  </a:lnTo>
                  <a:lnTo>
                    <a:pt x="40" y="124"/>
                  </a:lnTo>
                  <a:lnTo>
                    <a:pt x="28" y="118"/>
                  </a:lnTo>
                  <a:lnTo>
                    <a:pt x="18" y="110"/>
                  </a:lnTo>
                  <a:lnTo>
                    <a:pt x="10" y="100"/>
                  </a:lnTo>
                  <a:lnTo>
                    <a:pt x="4" y="90"/>
                  </a:lnTo>
                  <a:lnTo>
                    <a:pt x="2" y="78"/>
                  </a:lnTo>
                  <a:lnTo>
                    <a:pt x="0" y="66"/>
                  </a:lnTo>
                  <a:lnTo>
                    <a:pt x="0" y="66"/>
                  </a:lnTo>
                  <a:close/>
                  <a:moveTo>
                    <a:pt x="102" y="66"/>
                  </a:moveTo>
                  <a:lnTo>
                    <a:pt x="102" y="64"/>
                  </a:lnTo>
                  <a:lnTo>
                    <a:pt x="102" y="64"/>
                  </a:lnTo>
                  <a:lnTo>
                    <a:pt x="102" y="56"/>
                  </a:lnTo>
                  <a:lnTo>
                    <a:pt x="100" y="50"/>
                  </a:lnTo>
                  <a:lnTo>
                    <a:pt x="96" y="42"/>
                  </a:lnTo>
                  <a:lnTo>
                    <a:pt x="92" y="38"/>
                  </a:lnTo>
                  <a:lnTo>
                    <a:pt x="86" y="32"/>
                  </a:lnTo>
                  <a:lnTo>
                    <a:pt x="80" y="28"/>
                  </a:lnTo>
                  <a:lnTo>
                    <a:pt x="72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56" y="26"/>
                  </a:lnTo>
                  <a:lnTo>
                    <a:pt x="50" y="28"/>
                  </a:lnTo>
                  <a:lnTo>
                    <a:pt x="44" y="32"/>
                  </a:lnTo>
                  <a:lnTo>
                    <a:pt x="38" y="36"/>
                  </a:lnTo>
                  <a:lnTo>
                    <a:pt x="34" y="42"/>
                  </a:lnTo>
                  <a:lnTo>
                    <a:pt x="30" y="50"/>
                  </a:lnTo>
                  <a:lnTo>
                    <a:pt x="28" y="56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72"/>
                  </a:lnTo>
                  <a:lnTo>
                    <a:pt x="30" y="80"/>
                  </a:lnTo>
                  <a:lnTo>
                    <a:pt x="34" y="86"/>
                  </a:lnTo>
                  <a:lnTo>
                    <a:pt x="38" y="92"/>
                  </a:lnTo>
                  <a:lnTo>
                    <a:pt x="44" y="98"/>
                  </a:lnTo>
                  <a:lnTo>
                    <a:pt x="50" y="102"/>
                  </a:lnTo>
                  <a:lnTo>
                    <a:pt x="58" y="104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74" y="104"/>
                  </a:lnTo>
                  <a:lnTo>
                    <a:pt x="80" y="102"/>
                  </a:lnTo>
                  <a:lnTo>
                    <a:pt x="88" y="98"/>
                  </a:lnTo>
                  <a:lnTo>
                    <a:pt x="92" y="92"/>
                  </a:lnTo>
                  <a:lnTo>
                    <a:pt x="96" y="86"/>
                  </a:lnTo>
                  <a:lnTo>
                    <a:pt x="100" y="80"/>
                  </a:lnTo>
                  <a:lnTo>
                    <a:pt x="102" y="74"/>
                  </a:lnTo>
                  <a:lnTo>
                    <a:pt x="102" y="66"/>
                  </a:lnTo>
                  <a:lnTo>
                    <a:pt x="102" y="66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Freeform 213"/>
            <p:cNvSpPr>
              <a:spLocks/>
            </p:cNvSpPr>
            <p:nvPr userDrawn="1"/>
          </p:nvSpPr>
          <p:spPr bwMode="auto">
            <a:xfrm>
              <a:off x="1851049" y="3069182"/>
              <a:ext cx="113022" cy="77455"/>
            </a:xfrm>
            <a:custGeom>
              <a:avLst/>
              <a:gdLst>
                <a:gd name="T0" fmla="*/ 0 w 186"/>
                <a:gd name="T1" fmla="*/ 4 h 126"/>
                <a:gd name="T2" fmla="*/ 28 w 186"/>
                <a:gd name="T3" fmla="*/ 4 h 126"/>
                <a:gd name="T4" fmla="*/ 28 w 186"/>
                <a:gd name="T5" fmla="*/ 22 h 126"/>
                <a:gd name="T6" fmla="*/ 28 w 186"/>
                <a:gd name="T7" fmla="*/ 22 h 126"/>
                <a:gd name="T8" fmla="*/ 34 w 186"/>
                <a:gd name="T9" fmla="*/ 14 h 126"/>
                <a:gd name="T10" fmla="*/ 42 w 186"/>
                <a:gd name="T11" fmla="*/ 8 h 126"/>
                <a:gd name="T12" fmla="*/ 52 w 186"/>
                <a:gd name="T13" fmla="*/ 2 h 126"/>
                <a:gd name="T14" fmla="*/ 66 w 186"/>
                <a:gd name="T15" fmla="*/ 0 h 126"/>
                <a:gd name="T16" fmla="*/ 66 w 186"/>
                <a:gd name="T17" fmla="*/ 0 h 126"/>
                <a:gd name="T18" fmla="*/ 78 w 186"/>
                <a:gd name="T19" fmla="*/ 2 h 126"/>
                <a:gd name="T20" fmla="*/ 88 w 186"/>
                <a:gd name="T21" fmla="*/ 6 h 126"/>
                <a:gd name="T22" fmla="*/ 96 w 186"/>
                <a:gd name="T23" fmla="*/ 14 h 126"/>
                <a:gd name="T24" fmla="*/ 102 w 186"/>
                <a:gd name="T25" fmla="*/ 22 h 126"/>
                <a:gd name="T26" fmla="*/ 102 w 186"/>
                <a:gd name="T27" fmla="*/ 22 h 126"/>
                <a:gd name="T28" fmla="*/ 110 w 186"/>
                <a:gd name="T29" fmla="*/ 14 h 126"/>
                <a:gd name="T30" fmla="*/ 120 w 186"/>
                <a:gd name="T31" fmla="*/ 6 h 126"/>
                <a:gd name="T32" fmla="*/ 130 w 186"/>
                <a:gd name="T33" fmla="*/ 2 h 126"/>
                <a:gd name="T34" fmla="*/ 144 w 186"/>
                <a:gd name="T35" fmla="*/ 0 h 126"/>
                <a:gd name="T36" fmla="*/ 144 w 186"/>
                <a:gd name="T37" fmla="*/ 0 h 126"/>
                <a:gd name="T38" fmla="*/ 152 w 186"/>
                <a:gd name="T39" fmla="*/ 2 h 126"/>
                <a:gd name="T40" fmla="*/ 162 w 186"/>
                <a:gd name="T41" fmla="*/ 4 h 126"/>
                <a:gd name="T42" fmla="*/ 168 w 186"/>
                <a:gd name="T43" fmla="*/ 8 h 126"/>
                <a:gd name="T44" fmla="*/ 174 w 186"/>
                <a:gd name="T45" fmla="*/ 14 h 126"/>
                <a:gd name="T46" fmla="*/ 180 w 186"/>
                <a:gd name="T47" fmla="*/ 20 h 126"/>
                <a:gd name="T48" fmla="*/ 184 w 186"/>
                <a:gd name="T49" fmla="*/ 28 h 126"/>
                <a:gd name="T50" fmla="*/ 186 w 186"/>
                <a:gd name="T51" fmla="*/ 38 h 126"/>
                <a:gd name="T52" fmla="*/ 186 w 186"/>
                <a:gd name="T53" fmla="*/ 48 h 126"/>
                <a:gd name="T54" fmla="*/ 186 w 186"/>
                <a:gd name="T55" fmla="*/ 126 h 126"/>
                <a:gd name="T56" fmla="*/ 158 w 186"/>
                <a:gd name="T57" fmla="*/ 126 h 126"/>
                <a:gd name="T58" fmla="*/ 158 w 186"/>
                <a:gd name="T59" fmla="*/ 56 h 126"/>
                <a:gd name="T60" fmla="*/ 158 w 186"/>
                <a:gd name="T61" fmla="*/ 56 h 126"/>
                <a:gd name="T62" fmla="*/ 156 w 186"/>
                <a:gd name="T63" fmla="*/ 44 h 126"/>
                <a:gd name="T64" fmla="*/ 152 w 186"/>
                <a:gd name="T65" fmla="*/ 34 h 126"/>
                <a:gd name="T66" fmla="*/ 144 w 186"/>
                <a:gd name="T67" fmla="*/ 28 h 126"/>
                <a:gd name="T68" fmla="*/ 134 w 186"/>
                <a:gd name="T69" fmla="*/ 26 h 126"/>
                <a:gd name="T70" fmla="*/ 134 w 186"/>
                <a:gd name="T71" fmla="*/ 26 h 126"/>
                <a:gd name="T72" fmla="*/ 122 w 186"/>
                <a:gd name="T73" fmla="*/ 28 h 126"/>
                <a:gd name="T74" fmla="*/ 114 w 186"/>
                <a:gd name="T75" fmla="*/ 34 h 126"/>
                <a:gd name="T76" fmla="*/ 110 w 186"/>
                <a:gd name="T77" fmla="*/ 44 h 126"/>
                <a:gd name="T78" fmla="*/ 108 w 186"/>
                <a:gd name="T79" fmla="*/ 56 h 126"/>
                <a:gd name="T80" fmla="*/ 108 w 186"/>
                <a:gd name="T81" fmla="*/ 126 h 126"/>
                <a:gd name="T82" fmla="*/ 80 w 186"/>
                <a:gd name="T83" fmla="*/ 126 h 126"/>
                <a:gd name="T84" fmla="*/ 80 w 186"/>
                <a:gd name="T85" fmla="*/ 56 h 126"/>
                <a:gd name="T86" fmla="*/ 80 w 186"/>
                <a:gd name="T87" fmla="*/ 56 h 126"/>
                <a:gd name="T88" fmla="*/ 78 w 186"/>
                <a:gd name="T89" fmla="*/ 44 h 126"/>
                <a:gd name="T90" fmla="*/ 72 w 186"/>
                <a:gd name="T91" fmla="*/ 34 h 126"/>
                <a:gd name="T92" fmla="*/ 64 w 186"/>
                <a:gd name="T93" fmla="*/ 28 h 126"/>
                <a:gd name="T94" fmla="*/ 54 w 186"/>
                <a:gd name="T95" fmla="*/ 26 h 126"/>
                <a:gd name="T96" fmla="*/ 54 w 186"/>
                <a:gd name="T97" fmla="*/ 26 h 126"/>
                <a:gd name="T98" fmla="*/ 44 w 186"/>
                <a:gd name="T99" fmla="*/ 28 h 126"/>
                <a:gd name="T100" fmla="*/ 36 w 186"/>
                <a:gd name="T101" fmla="*/ 34 h 126"/>
                <a:gd name="T102" fmla="*/ 30 w 186"/>
                <a:gd name="T103" fmla="*/ 44 h 126"/>
                <a:gd name="T104" fmla="*/ 28 w 186"/>
                <a:gd name="T105" fmla="*/ 56 h 126"/>
                <a:gd name="T106" fmla="*/ 28 w 186"/>
                <a:gd name="T107" fmla="*/ 126 h 126"/>
                <a:gd name="T108" fmla="*/ 0 w 186"/>
                <a:gd name="T109" fmla="*/ 126 h 126"/>
                <a:gd name="T110" fmla="*/ 0 w 186"/>
                <a:gd name="T111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6" h="126">
                  <a:moveTo>
                    <a:pt x="0" y="4"/>
                  </a:moveTo>
                  <a:lnTo>
                    <a:pt x="28" y="4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34" y="14"/>
                  </a:lnTo>
                  <a:lnTo>
                    <a:pt x="42" y="8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8" y="2"/>
                  </a:lnTo>
                  <a:lnTo>
                    <a:pt x="88" y="6"/>
                  </a:lnTo>
                  <a:lnTo>
                    <a:pt x="96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10" y="14"/>
                  </a:lnTo>
                  <a:lnTo>
                    <a:pt x="120" y="6"/>
                  </a:lnTo>
                  <a:lnTo>
                    <a:pt x="130" y="2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52" y="2"/>
                  </a:lnTo>
                  <a:lnTo>
                    <a:pt x="162" y="4"/>
                  </a:lnTo>
                  <a:lnTo>
                    <a:pt x="168" y="8"/>
                  </a:lnTo>
                  <a:lnTo>
                    <a:pt x="174" y="14"/>
                  </a:lnTo>
                  <a:lnTo>
                    <a:pt x="180" y="20"/>
                  </a:lnTo>
                  <a:lnTo>
                    <a:pt x="184" y="28"/>
                  </a:lnTo>
                  <a:lnTo>
                    <a:pt x="186" y="38"/>
                  </a:lnTo>
                  <a:lnTo>
                    <a:pt x="186" y="48"/>
                  </a:lnTo>
                  <a:lnTo>
                    <a:pt x="186" y="126"/>
                  </a:lnTo>
                  <a:lnTo>
                    <a:pt x="158" y="12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6" y="44"/>
                  </a:lnTo>
                  <a:lnTo>
                    <a:pt x="152" y="34"/>
                  </a:lnTo>
                  <a:lnTo>
                    <a:pt x="144" y="28"/>
                  </a:lnTo>
                  <a:lnTo>
                    <a:pt x="134" y="26"/>
                  </a:lnTo>
                  <a:lnTo>
                    <a:pt x="134" y="26"/>
                  </a:lnTo>
                  <a:lnTo>
                    <a:pt x="122" y="28"/>
                  </a:lnTo>
                  <a:lnTo>
                    <a:pt x="114" y="34"/>
                  </a:lnTo>
                  <a:lnTo>
                    <a:pt x="110" y="44"/>
                  </a:lnTo>
                  <a:lnTo>
                    <a:pt x="108" y="56"/>
                  </a:lnTo>
                  <a:lnTo>
                    <a:pt x="108" y="126"/>
                  </a:lnTo>
                  <a:lnTo>
                    <a:pt x="80" y="126"/>
                  </a:lnTo>
                  <a:lnTo>
                    <a:pt x="80" y="56"/>
                  </a:lnTo>
                  <a:lnTo>
                    <a:pt x="80" y="56"/>
                  </a:lnTo>
                  <a:lnTo>
                    <a:pt x="78" y="44"/>
                  </a:lnTo>
                  <a:lnTo>
                    <a:pt x="72" y="34"/>
                  </a:lnTo>
                  <a:lnTo>
                    <a:pt x="64" y="28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44" y="28"/>
                  </a:lnTo>
                  <a:lnTo>
                    <a:pt x="36" y="34"/>
                  </a:lnTo>
                  <a:lnTo>
                    <a:pt x="30" y="44"/>
                  </a:lnTo>
                  <a:lnTo>
                    <a:pt x="28" y="56"/>
                  </a:lnTo>
                  <a:lnTo>
                    <a:pt x="28" y="126"/>
                  </a:lnTo>
                  <a:lnTo>
                    <a:pt x="0" y="12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Freeform 214"/>
            <p:cNvSpPr>
              <a:spLocks/>
            </p:cNvSpPr>
            <p:nvPr userDrawn="1"/>
          </p:nvSpPr>
          <p:spPr bwMode="auto">
            <a:xfrm>
              <a:off x="1988199" y="3070452"/>
              <a:ext cx="59686" cy="77454"/>
            </a:xfrm>
            <a:custGeom>
              <a:avLst/>
              <a:gdLst>
                <a:gd name="T0" fmla="*/ 12 w 98"/>
                <a:gd name="T1" fmla="*/ 88 h 126"/>
                <a:gd name="T2" fmla="*/ 22 w 98"/>
                <a:gd name="T3" fmla="*/ 96 h 126"/>
                <a:gd name="T4" fmla="*/ 42 w 98"/>
                <a:gd name="T5" fmla="*/ 104 h 126"/>
                <a:gd name="T6" fmla="*/ 52 w 98"/>
                <a:gd name="T7" fmla="*/ 104 h 126"/>
                <a:gd name="T8" fmla="*/ 66 w 98"/>
                <a:gd name="T9" fmla="*/ 100 h 126"/>
                <a:gd name="T10" fmla="*/ 72 w 98"/>
                <a:gd name="T11" fmla="*/ 90 h 126"/>
                <a:gd name="T12" fmla="*/ 72 w 98"/>
                <a:gd name="T13" fmla="*/ 90 h 126"/>
                <a:gd name="T14" fmla="*/ 70 w 98"/>
                <a:gd name="T15" fmla="*/ 84 h 126"/>
                <a:gd name="T16" fmla="*/ 44 w 98"/>
                <a:gd name="T17" fmla="*/ 74 h 126"/>
                <a:gd name="T18" fmla="*/ 30 w 98"/>
                <a:gd name="T19" fmla="*/ 68 h 126"/>
                <a:gd name="T20" fmla="*/ 12 w 98"/>
                <a:gd name="T21" fmla="*/ 58 h 126"/>
                <a:gd name="T22" fmla="*/ 6 w 98"/>
                <a:gd name="T23" fmla="*/ 46 h 126"/>
                <a:gd name="T24" fmla="*/ 6 w 98"/>
                <a:gd name="T25" fmla="*/ 36 h 126"/>
                <a:gd name="T26" fmla="*/ 6 w 98"/>
                <a:gd name="T27" fmla="*/ 28 h 126"/>
                <a:gd name="T28" fmla="*/ 14 w 98"/>
                <a:gd name="T29" fmla="*/ 14 h 126"/>
                <a:gd name="T30" fmla="*/ 24 w 98"/>
                <a:gd name="T31" fmla="*/ 6 h 126"/>
                <a:gd name="T32" fmla="*/ 40 w 98"/>
                <a:gd name="T33" fmla="*/ 0 h 126"/>
                <a:gd name="T34" fmla="*/ 50 w 98"/>
                <a:gd name="T35" fmla="*/ 0 h 126"/>
                <a:gd name="T36" fmla="*/ 72 w 98"/>
                <a:gd name="T37" fmla="*/ 4 h 126"/>
                <a:gd name="T38" fmla="*/ 94 w 98"/>
                <a:gd name="T39" fmla="*/ 14 h 126"/>
                <a:gd name="T40" fmla="*/ 84 w 98"/>
                <a:gd name="T41" fmla="*/ 34 h 126"/>
                <a:gd name="T42" fmla="*/ 56 w 98"/>
                <a:gd name="T43" fmla="*/ 22 h 126"/>
                <a:gd name="T44" fmla="*/ 48 w 98"/>
                <a:gd name="T45" fmla="*/ 22 h 126"/>
                <a:gd name="T46" fmla="*/ 36 w 98"/>
                <a:gd name="T47" fmla="*/ 26 h 126"/>
                <a:gd name="T48" fmla="*/ 32 w 98"/>
                <a:gd name="T49" fmla="*/ 34 h 126"/>
                <a:gd name="T50" fmla="*/ 32 w 98"/>
                <a:gd name="T51" fmla="*/ 34 h 126"/>
                <a:gd name="T52" fmla="*/ 34 w 98"/>
                <a:gd name="T53" fmla="*/ 40 h 126"/>
                <a:gd name="T54" fmla="*/ 60 w 98"/>
                <a:gd name="T55" fmla="*/ 52 h 126"/>
                <a:gd name="T56" fmla="*/ 72 w 98"/>
                <a:gd name="T57" fmla="*/ 56 h 126"/>
                <a:gd name="T58" fmla="*/ 90 w 98"/>
                <a:gd name="T59" fmla="*/ 68 h 126"/>
                <a:gd name="T60" fmla="*/ 96 w 98"/>
                <a:gd name="T61" fmla="*/ 80 h 126"/>
                <a:gd name="T62" fmla="*/ 98 w 98"/>
                <a:gd name="T63" fmla="*/ 88 h 126"/>
                <a:gd name="T64" fmla="*/ 96 w 98"/>
                <a:gd name="T65" fmla="*/ 96 h 126"/>
                <a:gd name="T66" fmla="*/ 90 w 98"/>
                <a:gd name="T67" fmla="*/ 112 h 126"/>
                <a:gd name="T68" fmla="*/ 78 w 98"/>
                <a:gd name="T69" fmla="*/ 120 h 126"/>
                <a:gd name="T70" fmla="*/ 60 w 98"/>
                <a:gd name="T71" fmla="*/ 126 h 126"/>
                <a:gd name="T72" fmla="*/ 52 w 98"/>
                <a:gd name="T73" fmla="*/ 126 h 126"/>
                <a:gd name="T74" fmla="*/ 24 w 98"/>
                <a:gd name="T75" fmla="*/ 122 h 126"/>
                <a:gd name="T76" fmla="*/ 0 w 98"/>
                <a:gd name="T77" fmla="*/ 10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8" h="126">
                  <a:moveTo>
                    <a:pt x="0" y="108"/>
                  </a:moveTo>
                  <a:lnTo>
                    <a:pt x="12" y="88"/>
                  </a:lnTo>
                  <a:lnTo>
                    <a:pt x="12" y="88"/>
                  </a:lnTo>
                  <a:lnTo>
                    <a:pt x="22" y="96"/>
                  </a:lnTo>
                  <a:lnTo>
                    <a:pt x="32" y="100"/>
                  </a:lnTo>
                  <a:lnTo>
                    <a:pt x="42" y="104"/>
                  </a:lnTo>
                  <a:lnTo>
                    <a:pt x="52" y="104"/>
                  </a:lnTo>
                  <a:lnTo>
                    <a:pt x="52" y="104"/>
                  </a:lnTo>
                  <a:lnTo>
                    <a:pt x="60" y="104"/>
                  </a:lnTo>
                  <a:lnTo>
                    <a:pt x="66" y="100"/>
                  </a:lnTo>
                  <a:lnTo>
                    <a:pt x="70" y="96"/>
                  </a:lnTo>
                  <a:lnTo>
                    <a:pt x="72" y="90"/>
                  </a:lnTo>
                  <a:lnTo>
                    <a:pt x="72" y="90"/>
                  </a:lnTo>
                  <a:lnTo>
                    <a:pt x="72" y="90"/>
                  </a:lnTo>
                  <a:lnTo>
                    <a:pt x="70" y="86"/>
                  </a:lnTo>
                  <a:lnTo>
                    <a:pt x="70" y="84"/>
                  </a:lnTo>
                  <a:lnTo>
                    <a:pt x="64" y="80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30" y="68"/>
                  </a:lnTo>
                  <a:lnTo>
                    <a:pt x="18" y="62"/>
                  </a:lnTo>
                  <a:lnTo>
                    <a:pt x="12" y="58"/>
                  </a:lnTo>
                  <a:lnTo>
                    <a:pt x="10" y="52"/>
                  </a:lnTo>
                  <a:lnTo>
                    <a:pt x="6" y="46"/>
                  </a:lnTo>
                  <a:lnTo>
                    <a:pt x="6" y="38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6" y="28"/>
                  </a:lnTo>
                  <a:lnTo>
                    <a:pt x="10" y="22"/>
                  </a:lnTo>
                  <a:lnTo>
                    <a:pt x="14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32" y="2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0" y="0"/>
                  </a:lnTo>
                  <a:lnTo>
                    <a:pt x="72" y="4"/>
                  </a:lnTo>
                  <a:lnTo>
                    <a:pt x="84" y="8"/>
                  </a:lnTo>
                  <a:lnTo>
                    <a:pt x="94" y="14"/>
                  </a:lnTo>
                  <a:lnTo>
                    <a:pt x="84" y="34"/>
                  </a:lnTo>
                  <a:lnTo>
                    <a:pt x="84" y="34"/>
                  </a:lnTo>
                  <a:lnTo>
                    <a:pt x="66" y="24"/>
                  </a:lnTo>
                  <a:lnTo>
                    <a:pt x="56" y="22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2" y="22"/>
                  </a:lnTo>
                  <a:lnTo>
                    <a:pt x="36" y="26"/>
                  </a:lnTo>
                  <a:lnTo>
                    <a:pt x="32" y="28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2" y="38"/>
                  </a:lnTo>
                  <a:lnTo>
                    <a:pt x="34" y="40"/>
                  </a:lnTo>
                  <a:lnTo>
                    <a:pt x="40" y="44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72" y="56"/>
                  </a:lnTo>
                  <a:lnTo>
                    <a:pt x="84" y="64"/>
                  </a:lnTo>
                  <a:lnTo>
                    <a:pt x="90" y="68"/>
                  </a:lnTo>
                  <a:lnTo>
                    <a:pt x="94" y="74"/>
                  </a:lnTo>
                  <a:lnTo>
                    <a:pt x="96" y="80"/>
                  </a:lnTo>
                  <a:lnTo>
                    <a:pt x="98" y="88"/>
                  </a:lnTo>
                  <a:lnTo>
                    <a:pt x="98" y="88"/>
                  </a:lnTo>
                  <a:lnTo>
                    <a:pt x="98" y="88"/>
                  </a:lnTo>
                  <a:lnTo>
                    <a:pt x="96" y="96"/>
                  </a:lnTo>
                  <a:lnTo>
                    <a:pt x="94" y="104"/>
                  </a:lnTo>
                  <a:lnTo>
                    <a:pt x="90" y="112"/>
                  </a:lnTo>
                  <a:lnTo>
                    <a:pt x="84" y="116"/>
                  </a:lnTo>
                  <a:lnTo>
                    <a:pt x="78" y="120"/>
                  </a:lnTo>
                  <a:lnTo>
                    <a:pt x="70" y="124"/>
                  </a:lnTo>
                  <a:lnTo>
                    <a:pt x="60" y="126"/>
                  </a:lnTo>
                  <a:lnTo>
                    <a:pt x="52" y="126"/>
                  </a:lnTo>
                  <a:lnTo>
                    <a:pt x="52" y="126"/>
                  </a:lnTo>
                  <a:lnTo>
                    <a:pt x="38" y="126"/>
                  </a:lnTo>
                  <a:lnTo>
                    <a:pt x="24" y="122"/>
                  </a:lnTo>
                  <a:lnTo>
                    <a:pt x="12" y="116"/>
                  </a:lnTo>
                  <a:lnTo>
                    <a:pt x="0" y="108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Rectangle 215"/>
            <p:cNvSpPr>
              <a:spLocks noChangeArrowheads="1"/>
            </p:cNvSpPr>
            <p:nvPr userDrawn="1"/>
          </p:nvSpPr>
          <p:spPr bwMode="auto">
            <a:xfrm>
              <a:off x="2068203" y="3094577"/>
              <a:ext cx="41906" cy="1650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Freeform 216"/>
            <p:cNvSpPr>
              <a:spLocks/>
            </p:cNvSpPr>
            <p:nvPr userDrawn="1"/>
          </p:nvSpPr>
          <p:spPr bwMode="auto">
            <a:xfrm>
              <a:off x="2130428" y="3042518"/>
              <a:ext cx="45717" cy="104120"/>
            </a:xfrm>
            <a:custGeom>
              <a:avLst/>
              <a:gdLst>
                <a:gd name="T0" fmla="*/ 16 w 76"/>
                <a:gd name="T1" fmla="*/ 72 h 170"/>
                <a:gd name="T2" fmla="*/ 0 w 76"/>
                <a:gd name="T3" fmla="*/ 72 h 170"/>
                <a:gd name="T4" fmla="*/ 0 w 76"/>
                <a:gd name="T5" fmla="*/ 48 h 170"/>
                <a:gd name="T6" fmla="*/ 16 w 76"/>
                <a:gd name="T7" fmla="*/ 48 h 170"/>
                <a:gd name="T8" fmla="*/ 16 w 76"/>
                <a:gd name="T9" fmla="*/ 40 h 170"/>
                <a:gd name="T10" fmla="*/ 16 w 76"/>
                <a:gd name="T11" fmla="*/ 40 h 170"/>
                <a:gd name="T12" fmla="*/ 16 w 76"/>
                <a:gd name="T13" fmla="*/ 30 h 170"/>
                <a:gd name="T14" fmla="*/ 18 w 76"/>
                <a:gd name="T15" fmla="*/ 22 h 170"/>
                <a:gd name="T16" fmla="*/ 22 w 76"/>
                <a:gd name="T17" fmla="*/ 14 h 170"/>
                <a:gd name="T18" fmla="*/ 26 w 76"/>
                <a:gd name="T19" fmla="*/ 8 h 170"/>
                <a:gd name="T20" fmla="*/ 26 w 76"/>
                <a:gd name="T21" fmla="*/ 8 h 170"/>
                <a:gd name="T22" fmla="*/ 30 w 76"/>
                <a:gd name="T23" fmla="*/ 4 h 170"/>
                <a:gd name="T24" fmla="*/ 38 w 76"/>
                <a:gd name="T25" fmla="*/ 2 h 170"/>
                <a:gd name="T26" fmla="*/ 44 w 76"/>
                <a:gd name="T27" fmla="*/ 0 h 170"/>
                <a:gd name="T28" fmla="*/ 54 w 76"/>
                <a:gd name="T29" fmla="*/ 0 h 170"/>
                <a:gd name="T30" fmla="*/ 54 w 76"/>
                <a:gd name="T31" fmla="*/ 0 h 170"/>
                <a:gd name="T32" fmla="*/ 66 w 76"/>
                <a:gd name="T33" fmla="*/ 0 h 170"/>
                <a:gd name="T34" fmla="*/ 76 w 76"/>
                <a:gd name="T35" fmla="*/ 2 h 170"/>
                <a:gd name="T36" fmla="*/ 76 w 76"/>
                <a:gd name="T37" fmla="*/ 26 h 170"/>
                <a:gd name="T38" fmla="*/ 76 w 76"/>
                <a:gd name="T39" fmla="*/ 26 h 170"/>
                <a:gd name="T40" fmla="*/ 68 w 76"/>
                <a:gd name="T41" fmla="*/ 24 h 170"/>
                <a:gd name="T42" fmla="*/ 60 w 76"/>
                <a:gd name="T43" fmla="*/ 24 h 170"/>
                <a:gd name="T44" fmla="*/ 60 w 76"/>
                <a:gd name="T45" fmla="*/ 24 h 170"/>
                <a:gd name="T46" fmla="*/ 52 w 76"/>
                <a:gd name="T47" fmla="*/ 24 h 170"/>
                <a:gd name="T48" fmla="*/ 48 w 76"/>
                <a:gd name="T49" fmla="*/ 28 h 170"/>
                <a:gd name="T50" fmla="*/ 44 w 76"/>
                <a:gd name="T51" fmla="*/ 34 h 170"/>
                <a:gd name="T52" fmla="*/ 44 w 76"/>
                <a:gd name="T53" fmla="*/ 42 h 170"/>
                <a:gd name="T54" fmla="*/ 44 w 76"/>
                <a:gd name="T55" fmla="*/ 48 h 170"/>
                <a:gd name="T56" fmla="*/ 76 w 76"/>
                <a:gd name="T57" fmla="*/ 48 h 170"/>
                <a:gd name="T58" fmla="*/ 76 w 76"/>
                <a:gd name="T59" fmla="*/ 72 h 170"/>
                <a:gd name="T60" fmla="*/ 44 w 76"/>
                <a:gd name="T61" fmla="*/ 72 h 170"/>
                <a:gd name="T62" fmla="*/ 44 w 76"/>
                <a:gd name="T63" fmla="*/ 170 h 170"/>
                <a:gd name="T64" fmla="*/ 16 w 76"/>
                <a:gd name="T65" fmla="*/ 170 h 170"/>
                <a:gd name="T66" fmla="*/ 16 w 76"/>
                <a:gd name="T67" fmla="*/ 7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170">
                  <a:moveTo>
                    <a:pt x="16" y="72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0"/>
                  </a:lnTo>
                  <a:lnTo>
                    <a:pt x="18" y="22"/>
                  </a:lnTo>
                  <a:lnTo>
                    <a:pt x="22" y="1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38" y="2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76" y="2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68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52" y="24"/>
                  </a:lnTo>
                  <a:lnTo>
                    <a:pt x="48" y="28"/>
                  </a:lnTo>
                  <a:lnTo>
                    <a:pt x="44" y="34"/>
                  </a:lnTo>
                  <a:lnTo>
                    <a:pt x="44" y="42"/>
                  </a:lnTo>
                  <a:lnTo>
                    <a:pt x="44" y="48"/>
                  </a:lnTo>
                  <a:lnTo>
                    <a:pt x="76" y="48"/>
                  </a:lnTo>
                  <a:lnTo>
                    <a:pt x="76" y="72"/>
                  </a:lnTo>
                  <a:lnTo>
                    <a:pt x="44" y="72"/>
                  </a:lnTo>
                  <a:lnTo>
                    <a:pt x="44" y="170"/>
                  </a:lnTo>
                  <a:lnTo>
                    <a:pt x="16" y="170"/>
                  </a:lnTo>
                  <a:lnTo>
                    <a:pt x="16" y="7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Freeform 217"/>
            <p:cNvSpPr>
              <a:spLocks noEditPoints="1"/>
            </p:cNvSpPr>
            <p:nvPr userDrawn="1"/>
          </p:nvSpPr>
          <p:spPr bwMode="auto">
            <a:xfrm>
              <a:off x="2192654" y="3069182"/>
              <a:ext cx="78734" cy="78725"/>
            </a:xfrm>
            <a:custGeom>
              <a:avLst/>
              <a:gdLst>
                <a:gd name="T0" fmla="*/ 0 w 130"/>
                <a:gd name="T1" fmla="*/ 64 h 128"/>
                <a:gd name="T2" fmla="*/ 0 w 130"/>
                <a:gd name="T3" fmla="*/ 52 h 128"/>
                <a:gd name="T4" fmla="*/ 10 w 130"/>
                <a:gd name="T5" fmla="*/ 30 h 128"/>
                <a:gd name="T6" fmla="*/ 28 w 130"/>
                <a:gd name="T7" fmla="*/ 12 h 128"/>
                <a:gd name="T8" fmla="*/ 50 w 130"/>
                <a:gd name="T9" fmla="*/ 2 h 128"/>
                <a:gd name="T10" fmla="*/ 64 w 130"/>
                <a:gd name="T11" fmla="*/ 0 h 128"/>
                <a:gd name="T12" fmla="*/ 90 w 130"/>
                <a:gd name="T13" fmla="*/ 6 h 128"/>
                <a:gd name="T14" fmla="*/ 112 w 130"/>
                <a:gd name="T15" fmla="*/ 20 h 128"/>
                <a:gd name="T16" fmla="*/ 124 w 130"/>
                <a:gd name="T17" fmla="*/ 40 h 128"/>
                <a:gd name="T18" fmla="*/ 130 w 130"/>
                <a:gd name="T19" fmla="*/ 64 h 128"/>
                <a:gd name="T20" fmla="*/ 130 w 130"/>
                <a:gd name="T21" fmla="*/ 64 h 128"/>
                <a:gd name="T22" fmla="*/ 124 w 130"/>
                <a:gd name="T23" fmla="*/ 90 h 128"/>
                <a:gd name="T24" fmla="*/ 112 w 130"/>
                <a:gd name="T25" fmla="*/ 110 h 128"/>
                <a:gd name="T26" fmla="*/ 90 w 130"/>
                <a:gd name="T27" fmla="*/ 124 h 128"/>
                <a:gd name="T28" fmla="*/ 64 w 130"/>
                <a:gd name="T29" fmla="*/ 128 h 128"/>
                <a:gd name="T30" fmla="*/ 50 w 130"/>
                <a:gd name="T31" fmla="*/ 128 h 128"/>
                <a:gd name="T32" fmla="*/ 28 w 130"/>
                <a:gd name="T33" fmla="*/ 118 h 128"/>
                <a:gd name="T34" fmla="*/ 10 w 130"/>
                <a:gd name="T35" fmla="*/ 100 h 128"/>
                <a:gd name="T36" fmla="*/ 0 w 130"/>
                <a:gd name="T37" fmla="*/ 78 h 128"/>
                <a:gd name="T38" fmla="*/ 0 w 130"/>
                <a:gd name="T39" fmla="*/ 66 h 128"/>
                <a:gd name="T40" fmla="*/ 102 w 130"/>
                <a:gd name="T41" fmla="*/ 64 h 128"/>
                <a:gd name="T42" fmla="*/ 100 w 130"/>
                <a:gd name="T43" fmla="*/ 56 h 128"/>
                <a:gd name="T44" fmla="*/ 96 w 130"/>
                <a:gd name="T45" fmla="*/ 42 h 128"/>
                <a:gd name="T46" fmla="*/ 86 w 130"/>
                <a:gd name="T47" fmla="*/ 32 h 128"/>
                <a:gd name="T48" fmla="*/ 72 w 130"/>
                <a:gd name="T49" fmla="*/ 26 h 128"/>
                <a:gd name="T50" fmla="*/ 64 w 130"/>
                <a:gd name="T51" fmla="*/ 26 h 128"/>
                <a:gd name="T52" fmla="*/ 48 w 130"/>
                <a:gd name="T53" fmla="*/ 28 h 128"/>
                <a:gd name="T54" fmla="*/ 38 w 130"/>
                <a:gd name="T55" fmla="*/ 36 h 128"/>
                <a:gd name="T56" fmla="*/ 30 w 130"/>
                <a:gd name="T57" fmla="*/ 50 h 128"/>
                <a:gd name="T58" fmla="*/ 28 w 130"/>
                <a:gd name="T59" fmla="*/ 64 h 128"/>
                <a:gd name="T60" fmla="*/ 28 w 130"/>
                <a:gd name="T61" fmla="*/ 64 h 128"/>
                <a:gd name="T62" fmla="*/ 30 w 130"/>
                <a:gd name="T63" fmla="*/ 80 h 128"/>
                <a:gd name="T64" fmla="*/ 38 w 130"/>
                <a:gd name="T65" fmla="*/ 92 h 128"/>
                <a:gd name="T66" fmla="*/ 50 w 130"/>
                <a:gd name="T67" fmla="*/ 102 h 128"/>
                <a:gd name="T68" fmla="*/ 64 w 130"/>
                <a:gd name="T69" fmla="*/ 104 h 128"/>
                <a:gd name="T70" fmla="*/ 72 w 130"/>
                <a:gd name="T71" fmla="*/ 104 h 128"/>
                <a:gd name="T72" fmla="*/ 86 w 130"/>
                <a:gd name="T73" fmla="*/ 98 h 128"/>
                <a:gd name="T74" fmla="*/ 96 w 130"/>
                <a:gd name="T75" fmla="*/ 86 h 128"/>
                <a:gd name="T76" fmla="*/ 100 w 130"/>
                <a:gd name="T77" fmla="*/ 74 h 128"/>
                <a:gd name="T78" fmla="*/ 102 w 130"/>
                <a:gd name="T7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0" h="128">
                  <a:moveTo>
                    <a:pt x="0" y="66"/>
                  </a:moveTo>
                  <a:lnTo>
                    <a:pt x="0" y="64"/>
                  </a:lnTo>
                  <a:lnTo>
                    <a:pt x="0" y="64"/>
                  </a:lnTo>
                  <a:lnTo>
                    <a:pt x="0" y="52"/>
                  </a:lnTo>
                  <a:lnTo>
                    <a:pt x="4" y="40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8" y="2"/>
                  </a:lnTo>
                  <a:lnTo>
                    <a:pt x="90" y="6"/>
                  </a:lnTo>
                  <a:lnTo>
                    <a:pt x="102" y="12"/>
                  </a:lnTo>
                  <a:lnTo>
                    <a:pt x="112" y="20"/>
                  </a:lnTo>
                  <a:lnTo>
                    <a:pt x="118" y="28"/>
                  </a:lnTo>
                  <a:lnTo>
                    <a:pt x="124" y="40"/>
                  </a:lnTo>
                  <a:lnTo>
                    <a:pt x="128" y="52"/>
                  </a:lnTo>
                  <a:lnTo>
                    <a:pt x="130" y="64"/>
                  </a:lnTo>
                  <a:lnTo>
                    <a:pt x="130" y="64"/>
                  </a:lnTo>
                  <a:lnTo>
                    <a:pt x="130" y="64"/>
                  </a:lnTo>
                  <a:lnTo>
                    <a:pt x="128" y="78"/>
                  </a:lnTo>
                  <a:lnTo>
                    <a:pt x="124" y="90"/>
                  </a:lnTo>
                  <a:lnTo>
                    <a:pt x="118" y="100"/>
                  </a:lnTo>
                  <a:lnTo>
                    <a:pt x="112" y="110"/>
                  </a:lnTo>
                  <a:lnTo>
                    <a:pt x="102" y="118"/>
                  </a:lnTo>
                  <a:lnTo>
                    <a:pt x="90" y="124"/>
                  </a:lnTo>
                  <a:lnTo>
                    <a:pt x="78" y="128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50" y="128"/>
                  </a:lnTo>
                  <a:lnTo>
                    <a:pt x="38" y="124"/>
                  </a:lnTo>
                  <a:lnTo>
                    <a:pt x="28" y="118"/>
                  </a:lnTo>
                  <a:lnTo>
                    <a:pt x="18" y="110"/>
                  </a:lnTo>
                  <a:lnTo>
                    <a:pt x="10" y="100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0" y="66"/>
                  </a:lnTo>
                  <a:lnTo>
                    <a:pt x="0" y="66"/>
                  </a:lnTo>
                  <a:close/>
                  <a:moveTo>
                    <a:pt x="102" y="66"/>
                  </a:moveTo>
                  <a:lnTo>
                    <a:pt x="102" y="64"/>
                  </a:lnTo>
                  <a:lnTo>
                    <a:pt x="102" y="64"/>
                  </a:lnTo>
                  <a:lnTo>
                    <a:pt x="100" y="56"/>
                  </a:lnTo>
                  <a:lnTo>
                    <a:pt x="98" y="50"/>
                  </a:lnTo>
                  <a:lnTo>
                    <a:pt x="96" y="42"/>
                  </a:lnTo>
                  <a:lnTo>
                    <a:pt x="92" y="38"/>
                  </a:lnTo>
                  <a:lnTo>
                    <a:pt x="86" y="32"/>
                  </a:lnTo>
                  <a:lnTo>
                    <a:pt x="80" y="28"/>
                  </a:lnTo>
                  <a:lnTo>
                    <a:pt x="72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56" y="26"/>
                  </a:lnTo>
                  <a:lnTo>
                    <a:pt x="48" y="28"/>
                  </a:lnTo>
                  <a:lnTo>
                    <a:pt x="42" y="32"/>
                  </a:lnTo>
                  <a:lnTo>
                    <a:pt x="38" y="36"/>
                  </a:lnTo>
                  <a:lnTo>
                    <a:pt x="32" y="42"/>
                  </a:lnTo>
                  <a:lnTo>
                    <a:pt x="30" y="50"/>
                  </a:lnTo>
                  <a:lnTo>
                    <a:pt x="28" y="56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72"/>
                  </a:lnTo>
                  <a:lnTo>
                    <a:pt x="30" y="80"/>
                  </a:lnTo>
                  <a:lnTo>
                    <a:pt x="34" y="86"/>
                  </a:lnTo>
                  <a:lnTo>
                    <a:pt x="38" y="92"/>
                  </a:lnTo>
                  <a:lnTo>
                    <a:pt x="44" y="98"/>
                  </a:lnTo>
                  <a:lnTo>
                    <a:pt x="50" y="102"/>
                  </a:lnTo>
                  <a:lnTo>
                    <a:pt x="56" y="104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72" y="104"/>
                  </a:lnTo>
                  <a:lnTo>
                    <a:pt x="80" y="102"/>
                  </a:lnTo>
                  <a:lnTo>
                    <a:pt x="86" y="98"/>
                  </a:lnTo>
                  <a:lnTo>
                    <a:pt x="92" y="92"/>
                  </a:lnTo>
                  <a:lnTo>
                    <a:pt x="96" y="86"/>
                  </a:lnTo>
                  <a:lnTo>
                    <a:pt x="100" y="80"/>
                  </a:lnTo>
                  <a:lnTo>
                    <a:pt x="100" y="74"/>
                  </a:lnTo>
                  <a:lnTo>
                    <a:pt x="102" y="66"/>
                  </a:lnTo>
                  <a:lnTo>
                    <a:pt x="102" y="66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Freeform 218"/>
            <p:cNvSpPr>
              <a:spLocks/>
            </p:cNvSpPr>
            <p:nvPr userDrawn="1"/>
          </p:nvSpPr>
          <p:spPr bwMode="auto">
            <a:xfrm>
              <a:off x="2291706" y="3069182"/>
              <a:ext cx="69844" cy="78725"/>
            </a:xfrm>
            <a:custGeom>
              <a:avLst/>
              <a:gdLst>
                <a:gd name="T0" fmla="*/ 0 w 114"/>
                <a:gd name="T1" fmla="*/ 66 h 128"/>
                <a:gd name="T2" fmla="*/ 0 w 114"/>
                <a:gd name="T3" fmla="*/ 64 h 128"/>
                <a:gd name="T4" fmla="*/ 0 w 114"/>
                <a:gd name="T5" fmla="*/ 64 h 128"/>
                <a:gd name="T6" fmla="*/ 2 w 114"/>
                <a:gd name="T7" fmla="*/ 52 h 128"/>
                <a:gd name="T8" fmla="*/ 4 w 114"/>
                <a:gd name="T9" fmla="*/ 40 h 128"/>
                <a:gd name="T10" fmla="*/ 10 w 114"/>
                <a:gd name="T11" fmla="*/ 30 h 128"/>
                <a:gd name="T12" fmla="*/ 18 w 114"/>
                <a:gd name="T13" fmla="*/ 20 h 128"/>
                <a:gd name="T14" fmla="*/ 28 w 114"/>
                <a:gd name="T15" fmla="*/ 12 h 128"/>
                <a:gd name="T16" fmla="*/ 38 w 114"/>
                <a:gd name="T17" fmla="*/ 6 h 128"/>
                <a:gd name="T18" fmla="*/ 50 w 114"/>
                <a:gd name="T19" fmla="*/ 2 h 128"/>
                <a:gd name="T20" fmla="*/ 64 w 114"/>
                <a:gd name="T21" fmla="*/ 0 h 128"/>
                <a:gd name="T22" fmla="*/ 64 w 114"/>
                <a:gd name="T23" fmla="*/ 0 h 128"/>
                <a:gd name="T24" fmla="*/ 80 w 114"/>
                <a:gd name="T25" fmla="*/ 2 h 128"/>
                <a:gd name="T26" fmla="*/ 92 w 114"/>
                <a:gd name="T27" fmla="*/ 6 h 128"/>
                <a:gd name="T28" fmla="*/ 104 w 114"/>
                <a:gd name="T29" fmla="*/ 14 h 128"/>
                <a:gd name="T30" fmla="*/ 112 w 114"/>
                <a:gd name="T31" fmla="*/ 22 h 128"/>
                <a:gd name="T32" fmla="*/ 96 w 114"/>
                <a:gd name="T33" fmla="*/ 40 h 128"/>
                <a:gd name="T34" fmla="*/ 96 w 114"/>
                <a:gd name="T35" fmla="*/ 40 h 128"/>
                <a:gd name="T36" fmla="*/ 88 w 114"/>
                <a:gd name="T37" fmla="*/ 34 h 128"/>
                <a:gd name="T38" fmla="*/ 82 w 114"/>
                <a:gd name="T39" fmla="*/ 30 h 128"/>
                <a:gd name="T40" fmla="*/ 74 w 114"/>
                <a:gd name="T41" fmla="*/ 26 h 128"/>
                <a:gd name="T42" fmla="*/ 64 w 114"/>
                <a:gd name="T43" fmla="*/ 26 h 128"/>
                <a:gd name="T44" fmla="*/ 64 w 114"/>
                <a:gd name="T45" fmla="*/ 26 h 128"/>
                <a:gd name="T46" fmla="*/ 56 w 114"/>
                <a:gd name="T47" fmla="*/ 26 h 128"/>
                <a:gd name="T48" fmla="*/ 50 w 114"/>
                <a:gd name="T49" fmla="*/ 28 h 128"/>
                <a:gd name="T50" fmla="*/ 44 w 114"/>
                <a:gd name="T51" fmla="*/ 32 h 128"/>
                <a:gd name="T52" fmla="*/ 38 w 114"/>
                <a:gd name="T53" fmla="*/ 36 h 128"/>
                <a:gd name="T54" fmla="*/ 34 w 114"/>
                <a:gd name="T55" fmla="*/ 42 h 128"/>
                <a:gd name="T56" fmla="*/ 30 w 114"/>
                <a:gd name="T57" fmla="*/ 50 h 128"/>
                <a:gd name="T58" fmla="*/ 28 w 114"/>
                <a:gd name="T59" fmla="*/ 56 h 128"/>
                <a:gd name="T60" fmla="*/ 28 w 114"/>
                <a:gd name="T61" fmla="*/ 64 h 128"/>
                <a:gd name="T62" fmla="*/ 28 w 114"/>
                <a:gd name="T63" fmla="*/ 64 h 128"/>
                <a:gd name="T64" fmla="*/ 28 w 114"/>
                <a:gd name="T65" fmla="*/ 64 h 128"/>
                <a:gd name="T66" fmla="*/ 28 w 114"/>
                <a:gd name="T67" fmla="*/ 72 h 128"/>
                <a:gd name="T68" fmla="*/ 30 w 114"/>
                <a:gd name="T69" fmla="*/ 80 h 128"/>
                <a:gd name="T70" fmla="*/ 34 w 114"/>
                <a:gd name="T71" fmla="*/ 86 h 128"/>
                <a:gd name="T72" fmla="*/ 38 w 114"/>
                <a:gd name="T73" fmla="*/ 92 h 128"/>
                <a:gd name="T74" fmla="*/ 44 w 114"/>
                <a:gd name="T75" fmla="*/ 98 h 128"/>
                <a:gd name="T76" fmla="*/ 50 w 114"/>
                <a:gd name="T77" fmla="*/ 102 h 128"/>
                <a:gd name="T78" fmla="*/ 56 w 114"/>
                <a:gd name="T79" fmla="*/ 104 h 128"/>
                <a:gd name="T80" fmla="*/ 64 w 114"/>
                <a:gd name="T81" fmla="*/ 104 h 128"/>
                <a:gd name="T82" fmla="*/ 64 w 114"/>
                <a:gd name="T83" fmla="*/ 104 h 128"/>
                <a:gd name="T84" fmla="*/ 74 w 114"/>
                <a:gd name="T85" fmla="*/ 104 h 128"/>
                <a:gd name="T86" fmla="*/ 82 w 114"/>
                <a:gd name="T87" fmla="*/ 100 h 128"/>
                <a:gd name="T88" fmla="*/ 90 w 114"/>
                <a:gd name="T89" fmla="*/ 96 h 128"/>
                <a:gd name="T90" fmla="*/ 96 w 114"/>
                <a:gd name="T91" fmla="*/ 90 h 128"/>
                <a:gd name="T92" fmla="*/ 114 w 114"/>
                <a:gd name="T93" fmla="*/ 106 h 128"/>
                <a:gd name="T94" fmla="*/ 114 w 114"/>
                <a:gd name="T95" fmla="*/ 106 h 128"/>
                <a:gd name="T96" fmla="*/ 104 w 114"/>
                <a:gd name="T97" fmla="*/ 114 h 128"/>
                <a:gd name="T98" fmla="*/ 92 w 114"/>
                <a:gd name="T99" fmla="*/ 122 h 128"/>
                <a:gd name="T100" fmla="*/ 80 w 114"/>
                <a:gd name="T101" fmla="*/ 128 h 128"/>
                <a:gd name="T102" fmla="*/ 64 w 114"/>
                <a:gd name="T103" fmla="*/ 128 h 128"/>
                <a:gd name="T104" fmla="*/ 64 w 114"/>
                <a:gd name="T105" fmla="*/ 128 h 128"/>
                <a:gd name="T106" fmla="*/ 50 w 114"/>
                <a:gd name="T107" fmla="*/ 128 h 128"/>
                <a:gd name="T108" fmla="*/ 38 w 114"/>
                <a:gd name="T109" fmla="*/ 124 h 128"/>
                <a:gd name="T110" fmla="*/ 28 w 114"/>
                <a:gd name="T111" fmla="*/ 118 h 128"/>
                <a:gd name="T112" fmla="*/ 18 w 114"/>
                <a:gd name="T113" fmla="*/ 110 h 128"/>
                <a:gd name="T114" fmla="*/ 10 w 114"/>
                <a:gd name="T115" fmla="*/ 100 h 128"/>
                <a:gd name="T116" fmla="*/ 4 w 114"/>
                <a:gd name="T117" fmla="*/ 90 h 128"/>
                <a:gd name="T118" fmla="*/ 2 w 114"/>
                <a:gd name="T119" fmla="*/ 78 h 128"/>
                <a:gd name="T120" fmla="*/ 0 w 114"/>
                <a:gd name="T121" fmla="*/ 66 h 128"/>
                <a:gd name="T122" fmla="*/ 0 w 114"/>
                <a:gd name="T123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128">
                  <a:moveTo>
                    <a:pt x="0" y="66"/>
                  </a:moveTo>
                  <a:lnTo>
                    <a:pt x="0" y="64"/>
                  </a:lnTo>
                  <a:lnTo>
                    <a:pt x="0" y="64"/>
                  </a:lnTo>
                  <a:lnTo>
                    <a:pt x="2" y="52"/>
                  </a:lnTo>
                  <a:lnTo>
                    <a:pt x="4" y="40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80" y="2"/>
                  </a:lnTo>
                  <a:lnTo>
                    <a:pt x="92" y="6"/>
                  </a:lnTo>
                  <a:lnTo>
                    <a:pt x="104" y="14"/>
                  </a:lnTo>
                  <a:lnTo>
                    <a:pt x="112" y="22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88" y="34"/>
                  </a:lnTo>
                  <a:lnTo>
                    <a:pt x="82" y="30"/>
                  </a:lnTo>
                  <a:lnTo>
                    <a:pt x="74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56" y="26"/>
                  </a:lnTo>
                  <a:lnTo>
                    <a:pt x="50" y="28"/>
                  </a:lnTo>
                  <a:lnTo>
                    <a:pt x="44" y="32"/>
                  </a:lnTo>
                  <a:lnTo>
                    <a:pt x="38" y="36"/>
                  </a:lnTo>
                  <a:lnTo>
                    <a:pt x="34" y="42"/>
                  </a:lnTo>
                  <a:lnTo>
                    <a:pt x="30" y="50"/>
                  </a:lnTo>
                  <a:lnTo>
                    <a:pt x="28" y="56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72"/>
                  </a:lnTo>
                  <a:lnTo>
                    <a:pt x="30" y="80"/>
                  </a:lnTo>
                  <a:lnTo>
                    <a:pt x="34" y="86"/>
                  </a:lnTo>
                  <a:lnTo>
                    <a:pt x="38" y="92"/>
                  </a:lnTo>
                  <a:lnTo>
                    <a:pt x="44" y="98"/>
                  </a:lnTo>
                  <a:lnTo>
                    <a:pt x="50" y="102"/>
                  </a:lnTo>
                  <a:lnTo>
                    <a:pt x="56" y="104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74" y="104"/>
                  </a:lnTo>
                  <a:lnTo>
                    <a:pt x="82" y="100"/>
                  </a:lnTo>
                  <a:lnTo>
                    <a:pt x="90" y="96"/>
                  </a:lnTo>
                  <a:lnTo>
                    <a:pt x="96" y="90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104" y="114"/>
                  </a:lnTo>
                  <a:lnTo>
                    <a:pt x="92" y="122"/>
                  </a:lnTo>
                  <a:lnTo>
                    <a:pt x="80" y="128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50" y="128"/>
                  </a:lnTo>
                  <a:lnTo>
                    <a:pt x="38" y="124"/>
                  </a:lnTo>
                  <a:lnTo>
                    <a:pt x="28" y="118"/>
                  </a:lnTo>
                  <a:lnTo>
                    <a:pt x="18" y="110"/>
                  </a:lnTo>
                  <a:lnTo>
                    <a:pt x="10" y="100"/>
                  </a:lnTo>
                  <a:lnTo>
                    <a:pt x="4" y="90"/>
                  </a:lnTo>
                  <a:lnTo>
                    <a:pt x="2" y="78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Freeform 219"/>
            <p:cNvSpPr>
              <a:spLocks/>
            </p:cNvSpPr>
            <p:nvPr userDrawn="1"/>
          </p:nvSpPr>
          <p:spPr bwMode="auto">
            <a:xfrm>
              <a:off x="2381869" y="3071722"/>
              <a:ext cx="67305" cy="76185"/>
            </a:xfrm>
            <a:custGeom>
              <a:avLst/>
              <a:gdLst>
                <a:gd name="T0" fmla="*/ 0 w 110"/>
                <a:gd name="T1" fmla="*/ 78 h 124"/>
                <a:gd name="T2" fmla="*/ 0 w 110"/>
                <a:gd name="T3" fmla="*/ 0 h 124"/>
                <a:gd name="T4" fmla="*/ 28 w 110"/>
                <a:gd name="T5" fmla="*/ 0 h 124"/>
                <a:gd name="T6" fmla="*/ 28 w 110"/>
                <a:gd name="T7" fmla="*/ 70 h 124"/>
                <a:gd name="T8" fmla="*/ 28 w 110"/>
                <a:gd name="T9" fmla="*/ 70 h 124"/>
                <a:gd name="T10" fmla="*/ 30 w 110"/>
                <a:gd name="T11" fmla="*/ 82 h 124"/>
                <a:gd name="T12" fmla="*/ 36 w 110"/>
                <a:gd name="T13" fmla="*/ 92 h 124"/>
                <a:gd name="T14" fmla="*/ 44 w 110"/>
                <a:gd name="T15" fmla="*/ 96 h 124"/>
                <a:gd name="T16" fmla="*/ 54 w 110"/>
                <a:gd name="T17" fmla="*/ 98 h 124"/>
                <a:gd name="T18" fmla="*/ 54 w 110"/>
                <a:gd name="T19" fmla="*/ 98 h 124"/>
                <a:gd name="T20" fmla="*/ 66 w 110"/>
                <a:gd name="T21" fmla="*/ 96 h 124"/>
                <a:gd name="T22" fmla="*/ 74 w 110"/>
                <a:gd name="T23" fmla="*/ 90 h 124"/>
                <a:gd name="T24" fmla="*/ 80 w 110"/>
                <a:gd name="T25" fmla="*/ 82 h 124"/>
                <a:gd name="T26" fmla="*/ 82 w 110"/>
                <a:gd name="T27" fmla="*/ 68 h 124"/>
                <a:gd name="T28" fmla="*/ 82 w 110"/>
                <a:gd name="T29" fmla="*/ 0 h 124"/>
                <a:gd name="T30" fmla="*/ 110 w 110"/>
                <a:gd name="T31" fmla="*/ 0 h 124"/>
                <a:gd name="T32" fmla="*/ 110 w 110"/>
                <a:gd name="T33" fmla="*/ 122 h 124"/>
                <a:gd name="T34" fmla="*/ 82 w 110"/>
                <a:gd name="T35" fmla="*/ 122 h 124"/>
                <a:gd name="T36" fmla="*/ 82 w 110"/>
                <a:gd name="T37" fmla="*/ 102 h 124"/>
                <a:gd name="T38" fmla="*/ 82 w 110"/>
                <a:gd name="T39" fmla="*/ 102 h 124"/>
                <a:gd name="T40" fmla="*/ 76 w 110"/>
                <a:gd name="T41" fmla="*/ 112 h 124"/>
                <a:gd name="T42" fmla="*/ 68 w 110"/>
                <a:gd name="T43" fmla="*/ 118 h 124"/>
                <a:gd name="T44" fmla="*/ 58 w 110"/>
                <a:gd name="T45" fmla="*/ 122 h 124"/>
                <a:gd name="T46" fmla="*/ 44 w 110"/>
                <a:gd name="T47" fmla="*/ 124 h 124"/>
                <a:gd name="T48" fmla="*/ 44 w 110"/>
                <a:gd name="T49" fmla="*/ 124 h 124"/>
                <a:gd name="T50" fmla="*/ 34 w 110"/>
                <a:gd name="T51" fmla="*/ 124 h 124"/>
                <a:gd name="T52" fmla="*/ 26 w 110"/>
                <a:gd name="T53" fmla="*/ 122 h 124"/>
                <a:gd name="T54" fmla="*/ 18 w 110"/>
                <a:gd name="T55" fmla="*/ 118 h 124"/>
                <a:gd name="T56" fmla="*/ 12 w 110"/>
                <a:gd name="T57" fmla="*/ 112 h 124"/>
                <a:gd name="T58" fmla="*/ 8 w 110"/>
                <a:gd name="T59" fmla="*/ 104 h 124"/>
                <a:gd name="T60" fmla="*/ 4 w 110"/>
                <a:gd name="T61" fmla="*/ 96 h 124"/>
                <a:gd name="T62" fmla="*/ 2 w 110"/>
                <a:gd name="T63" fmla="*/ 88 h 124"/>
                <a:gd name="T64" fmla="*/ 0 w 110"/>
                <a:gd name="T65" fmla="*/ 78 h 124"/>
                <a:gd name="T66" fmla="*/ 0 w 110"/>
                <a:gd name="T67" fmla="*/ 7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0" h="124">
                  <a:moveTo>
                    <a:pt x="0" y="78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30" y="82"/>
                  </a:lnTo>
                  <a:lnTo>
                    <a:pt x="36" y="92"/>
                  </a:lnTo>
                  <a:lnTo>
                    <a:pt x="44" y="96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66" y="96"/>
                  </a:lnTo>
                  <a:lnTo>
                    <a:pt x="74" y="90"/>
                  </a:lnTo>
                  <a:lnTo>
                    <a:pt x="80" y="82"/>
                  </a:lnTo>
                  <a:lnTo>
                    <a:pt x="82" y="68"/>
                  </a:lnTo>
                  <a:lnTo>
                    <a:pt x="82" y="0"/>
                  </a:lnTo>
                  <a:lnTo>
                    <a:pt x="110" y="0"/>
                  </a:lnTo>
                  <a:lnTo>
                    <a:pt x="110" y="122"/>
                  </a:lnTo>
                  <a:lnTo>
                    <a:pt x="82" y="122"/>
                  </a:lnTo>
                  <a:lnTo>
                    <a:pt x="82" y="102"/>
                  </a:lnTo>
                  <a:lnTo>
                    <a:pt x="82" y="102"/>
                  </a:lnTo>
                  <a:lnTo>
                    <a:pt x="76" y="112"/>
                  </a:lnTo>
                  <a:lnTo>
                    <a:pt x="68" y="118"/>
                  </a:lnTo>
                  <a:lnTo>
                    <a:pt x="58" y="122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34" y="124"/>
                  </a:lnTo>
                  <a:lnTo>
                    <a:pt x="26" y="122"/>
                  </a:lnTo>
                  <a:lnTo>
                    <a:pt x="18" y="118"/>
                  </a:lnTo>
                  <a:lnTo>
                    <a:pt x="12" y="112"/>
                  </a:lnTo>
                  <a:lnTo>
                    <a:pt x="8" y="104"/>
                  </a:lnTo>
                  <a:lnTo>
                    <a:pt x="4" y="96"/>
                  </a:lnTo>
                  <a:lnTo>
                    <a:pt x="2" y="88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Freeform 220"/>
            <p:cNvSpPr>
              <a:spLocks/>
            </p:cNvSpPr>
            <p:nvPr userDrawn="1"/>
          </p:nvSpPr>
          <p:spPr bwMode="auto">
            <a:xfrm>
              <a:off x="2473303" y="3070452"/>
              <a:ext cx="58416" cy="77454"/>
            </a:xfrm>
            <a:custGeom>
              <a:avLst/>
              <a:gdLst>
                <a:gd name="T0" fmla="*/ 12 w 96"/>
                <a:gd name="T1" fmla="*/ 88 h 126"/>
                <a:gd name="T2" fmla="*/ 22 w 96"/>
                <a:gd name="T3" fmla="*/ 96 h 126"/>
                <a:gd name="T4" fmla="*/ 42 w 96"/>
                <a:gd name="T5" fmla="*/ 104 h 126"/>
                <a:gd name="T6" fmla="*/ 52 w 96"/>
                <a:gd name="T7" fmla="*/ 104 h 126"/>
                <a:gd name="T8" fmla="*/ 66 w 96"/>
                <a:gd name="T9" fmla="*/ 100 h 126"/>
                <a:gd name="T10" fmla="*/ 70 w 96"/>
                <a:gd name="T11" fmla="*/ 90 h 126"/>
                <a:gd name="T12" fmla="*/ 70 w 96"/>
                <a:gd name="T13" fmla="*/ 90 h 126"/>
                <a:gd name="T14" fmla="*/ 68 w 96"/>
                <a:gd name="T15" fmla="*/ 84 h 126"/>
                <a:gd name="T16" fmla="*/ 44 w 96"/>
                <a:gd name="T17" fmla="*/ 74 h 126"/>
                <a:gd name="T18" fmla="*/ 30 w 96"/>
                <a:gd name="T19" fmla="*/ 68 h 126"/>
                <a:gd name="T20" fmla="*/ 12 w 96"/>
                <a:gd name="T21" fmla="*/ 58 h 126"/>
                <a:gd name="T22" fmla="*/ 6 w 96"/>
                <a:gd name="T23" fmla="*/ 46 h 126"/>
                <a:gd name="T24" fmla="*/ 6 w 96"/>
                <a:gd name="T25" fmla="*/ 36 h 126"/>
                <a:gd name="T26" fmla="*/ 6 w 96"/>
                <a:gd name="T27" fmla="*/ 28 h 126"/>
                <a:gd name="T28" fmla="*/ 12 w 96"/>
                <a:gd name="T29" fmla="*/ 14 h 126"/>
                <a:gd name="T30" fmla="*/ 24 w 96"/>
                <a:gd name="T31" fmla="*/ 6 h 126"/>
                <a:gd name="T32" fmla="*/ 40 w 96"/>
                <a:gd name="T33" fmla="*/ 0 h 126"/>
                <a:gd name="T34" fmla="*/ 48 w 96"/>
                <a:gd name="T35" fmla="*/ 0 h 126"/>
                <a:gd name="T36" fmla="*/ 72 w 96"/>
                <a:gd name="T37" fmla="*/ 4 h 126"/>
                <a:gd name="T38" fmla="*/ 94 w 96"/>
                <a:gd name="T39" fmla="*/ 14 h 126"/>
                <a:gd name="T40" fmla="*/ 82 w 96"/>
                <a:gd name="T41" fmla="*/ 34 h 126"/>
                <a:gd name="T42" fmla="*/ 56 w 96"/>
                <a:gd name="T43" fmla="*/ 22 h 126"/>
                <a:gd name="T44" fmla="*/ 48 w 96"/>
                <a:gd name="T45" fmla="*/ 22 h 126"/>
                <a:gd name="T46" fmla="*/ 36 w 96"/>
                <a:gd name="T47" fmla="*/ 26 h 126"/>
                <a:gd name="T48" fmla="*/ 32 w 96"/>
                <a:gd name="T49" fmla="*/ 34 h 126"/>
                <a:gd name="T50" fmla="*/ 32 w 96"/>
                <a:gd name="T51" fmla="*/ 34 h 126"/>
                <a:gd name="T52" fmla="*/ 34 w 96"/>
                <a:gd name="T53" fmla="*/ 40 h 126"/>
                <a:gd name="T54" fmla="*/ 58 w 96"/>
                <a:gd name="T55" fmla="*/ 52 h 126"/>
                <a:gd name="T56" fmla="*/ 72 w 96"/>
                <a:gd name="T57" fmla="*/ 56 h 126"/>
                <a:gd name="T58" fmla="*/ 90 w 96"/>
                <a:gd name="T59" fmla="*/ 68 h 126"/>
                <a:gd name="T60" fmla="*/ 96 w 96"/>
                <a:gd name="T61" fmla="*/ 80 h 126"/>
                <a:gd name="T62" fmla="*/ 96 w 96"/>
                <a:gd name="T63" fmla="*/ 88 h 126"/>
                <a:gd name="T64" fmla="*/ 96 w 96"/>
                <a:gd name="T65" fmla="*/ 96 h 126"/>
                <a:gd name="T66" fmla="*/ 90 w 96"/>
                <a:gd name="T67" fmla="*/ 112 h 126"/>
                <a:gd name="T68" fmla="*/ 76 w 96"/>
                <a:gd name="T69" fmla="*/ 120 h 126"/>
                <a:gd name="T70" fmla="*/ 60 w 96"/>
                <a:gd name="T71" fmla="*/ 126 h 126"/>
                <a:gd name="T72" fmla="*/ 52 w 96"/>
                <a:gd name="T73" fmla="*/ 126 h 126"/>
                <a:gd name="T74" fmla="*/ 24 w 96"/>
                <a:gd name="T75" fmla="*/ 122 h 126"/>
                <a:gd name="T76" fmla="*/ 0 w 96"/>
                <a:gd name="T77" fmla="*/ 10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" h="126">
                  <a:moveTo>
                    <a:pt x="0" y="108"/>
                  </a:moveTo>
                  <a:lnTo>
                    <a:pt x="12" y="88"/>
                  </a:lnTo>
                  <a:lnTo>
                    <a:pt x="12" y="88"/>
                  </a:lnTo>
                  <a:lnTo>
                    <a:pt x="22" y="96"/>
                  </a:lnTo>
                  <a:lnTo>
                    <a:pt x="32" y="100"/>
                  </a:lnTo>
                  <a:lnTo>
                    <a:pt x="42" y="104"/>
                  </a:lnTo>
                  <a:lnTo>
                    <a:pt x="52" y="104"/>
                  </a:lnTo>
                  <a:lnTo>
                    <a:pt x="52" y="104"/>
                  </a:lnTo>
                  <a:lnTo>
                    <a:pt x="60" y="104"/>
                  </a:lnTo>
                  <a:lnTo>
                    <a:pt x="66" y="100"/>
                  </a:lnTo>
                  <a:lnTo>
                    <a:pt x="70" y="96"/>
                  </a:lnTo>
                  <a:lnTo>
                    <a:pt x="70" y="90"/>
                  </a:lnTo>
                  <a:lnTo>
                    <a:pt x="70" y="90"/>
                  </a:lnTo>
                  <a:lnTo>
                    <a:pt x="70" y="90"/>
                  </a:lnTo>
                  <a:lnTo>
                    <a:pt x="70" y="86"/>
                  </a:lnTo>
                  <a:lnTo>
                    <a:pt x="68" y="84"/>
                  </a:lnTo>
                  <a:lnTo>
                    <a:pt x="62" y="80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30" y="68"/>
                  </a:lnTo>
                  <a:lnTo>
                    <a:pt x="18" y="62"/>
                  </a:lnTo>
                  <a:lnTo>
                    <a:pt x="12" y="58"/>
                  </a:lnTo>
                  <a:lnTo>
                    <a:pt x="8" y="52"/>
                  </a:lnTo>
                  <a:lnTo>
                    <a:pt x="6" y="46"/>
                  </a:lnTo>
                  <a:lnTo>
                    <a:pt x="6" y="38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12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32" y="2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72" y="4"/>
                  </a:lnTo>
                  <a:lnTo>
                    <a:pt x="84" y="8"/>
                  </a:lnTo>
                  <a:lnTo>
                    <a:pt x="94" y="14"/>
                  </a:lnTo>
                  <a:lnTo>
                    <a:pt x="82" y="34"/>
                  </a:lnTo>
                  <a:lnTo>
                    <a:pt x="82" y="34"/>
                  </a:lnTo>
                  <a:lnTo>
                    <a:pt x="64" y="24"/>
                  </a:lnTo>
                  <a:lnTo>
                    <a:pt x="56" y="22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0" y="22"/>
                  </a:lnTo>
                  <a:lnTo>
                    <a:pt x="36" y="26"/>
                  </a:lnTo>
                  <a:lnTo>
                    <a:pt x="32" y="28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2" y="38"/>
                  </a:lnTo>
                  <a:lnTo>
                    <a:pt x="34" y="40"/>
                  </a:lnTo>
                  <a:lnTo>
                    <a:pt x="40" y="44"/>
                  </a:lnTo>
                  <a:lnTo>
                    <a:pt x="58" y="52"/>
                  </a:lnTo>
                  <a:lnTo>
                    <a:pt x="58" y="52"/>
                  </a:lnTo>
                  <a:lnTo>
                    <a:pt x="72" y="56"/>
                  </a:lnTo>
                  <a:lnTo>
                    <a:pt x="84" y="64"/>
                  </a:lnTo>
                  <a:lnTo>
                    <a:pt x="90" y="68"/>
                  </a:lnTo>
                  <a:lnTo>
                    <a:pt x="94" y="74"/>
                  </a:lnTo>
                  <a:lnTo>
                    <a:pt x="96" y="80"/>
                  </a:lnTo>
                  <a:lnTo>
                    <a:pt x="96" y="88"/>
                  </a:lnTo>
                  <a:lnTo>
                    <a:pt x="96" y="88"/>
                  </a:lnTo>
                  <a:lnTo>
                    <a:pt x="96" y="88"/>
                  </a:lnTo>
                  <a:lnTo>
                    <a:pt x="96" y="96"/>
                  </a:lnTo>
                  <a:lnTo>
                    <a:pt x="94" y="104"/>
                  </a:lnTo>
                  <a:lnTo>
                    <a:pt x="90" y="112"/>
                  </a:lnTo>
                  <a:lnTo>
                    <a:pt x="84" y="116"/>
                  </a:lnTo>
                  <a:lnTo>
                    <a:pt x="76" y="120"/>
                  </a:lnTo>
                  <a:lnTo>
                    <a:pt x="70" y="124"/>
                  </a:lnTo>
                  <a:lnTo>
                    <a:pt x="60" y="126"/>
                  </a:lnTo>
                  <a:lnTo>
                    <a:pt x="52" y="126"/>
                  </a:lnTo>
                  <a:lnTo>
                    <a:pt x="52" y="126"/>
                  </a:lnTo>
                  <a:lnTo>
                    <a:pt x="38" y="126"/>
                  </a:lnTo>
                  <a:lnTo>
                    <a:pt x="24" y="122"/>
                  </a:lnTo>
                  <a:lnTo>
                    <a:pt x="12" y="116"/>
                  </a:lnTo>
                  <a:lnTo>
                    <a:pt x="0" y="108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Freeform 221"/>
            <p:cNvSpPr>
              <a:spLocks noEditPoints="1"/>
            </p:cNvSpPr>
            <p:nvPr userDrawn="1"/>
          </p:nvSpPr>
          <p:spPr bwMode="auto">
            <a:xfrm>
              <a:off x="2552037" y="3069182"/>
              <a:ext cx="72385" cy="78725"/>
            </a:xfrm>
            <a:custGeom>
              <a:avLst/>
              <a:gdLst>
                <a:gd name="T0" fmla="*/ 0 w 118"/>
                <a:gd name="T1" fmla="*/ 64 h 128"/>
                <a:gd name="T2" fmla="*/ 2 w 118"/>
                <a:gd name="T3" fmla="*/ 52 h 128"/>
                <a:gd name="T4" fmla="*/ 10 w 118"/>
                <a:gd name="T5" fmla="*/ 30 h 128"/>
                <a:gd name="T6" fmla="*/ 26 w 118"/>
                <a:gd name="T7" fmla="*/ 12 h 128"/>
                <a:gd name="T8" fmla="*/ 48 w 118"/>
                <a:gd name="T9" fmla="*/ 2 h 128"/>
                <a:gd name="T10" fmla="*/ 60 w 118"/>
                <a:gd name="T11" fmla="*/ 0 h 128"/>
                <a:gd name="T12" fmla="*/ 86 w 118"/>
                <a:gd name="T13" fmla="*/ 6 h 128"/>
                <a:gd name="T14" fmla="*/ 104 w 118"/>
                <a:gd name="T15" fmla="*/ 20 h 128"/>
                <a:gd name="T16" fmla="*/ 114 w 118"/>
                <a:gd name="T17" fmla="*/ 42 h 128"/>
                <a:gd name="T18" fmla="*/ 118 w 118"/>
                <a:gd name="T19" fmla="*/ 66 h 128"/>
                <a:gd name="T20" fmla="*/ 118 w 118"/>
                <a:gd name="T21" fmla="*/ 74 h 128"/>
                <a:gd name="T22" fmla="*/ 28 w 118"/>
                <a:gd name="T23" fmla="*/ 74 h 128"/>
                <a:gd name="T24" fmla="*/ 36 w 118"/>
                <a:gd name="T25" fmla="*/ 94 h 128"/>
                <a:gd name="T26" fmla="*/ 50 w 118"/>
                <a:gd name="T27" fmla="*/ 104 h 128"/>
                <a:gd name="T28" fmla="*/ 64 w 118"/>
                <a:gd name="T29" fmla="*/ 106 h 128"/>
                <a:gd name="T30" fmla="*/ 82 w 118"/>
                <a:gd name="T31" fmla="*/ 102 h 128"/>
                <a:gd name="T32" fmla="*/ 96 w 118"/>
                <a:gd name="T33" fmla="*/ 92 h 128"/>
                <a:gd name="T34" fmla="*/ 114 w 118"/>
                <a:gd name="T35" fmla="*/ 106 h 128"/>
                <a:gd name="T36" fmla="*/ 92 w 118"/>
                <a:gd name="T37" fmla="*/ 122 h 128"/>
                <a:gd name="T38" fmla="*/ 62 w 118"/>
                <a:gd name="T39" fmla="*/ 128 h 128"/>
                <a:gd name="T40" fmla="*/ 50 w 118"/>
                <a:gd name="T41" fmla="*/ 128 h 128"/>
                <a:gd name="T42" fmla="*/ 28 w 118"/>
                <a:gd name="T43" fmla="*/ 118 h 128"/>
                <a:gd name="T44" fmla="*/ 10 w 118"/>
                <a:gd name="T45" fmla="*/ 102 h 128"/>
                <a:gd name="T46" fmla="*/ 2 w 118"/>
                <a:gd name="T47" fmla="*/ 78 h 128"/>
                <a:gd name="T48" fmla="*/ 0 w 118"/>
                <a:gd name="T49" fmla="*/ 66 h 128"/>
                <a:gd name="T50" fmla="*/ 90 w 118"/>
                <a:gd name="T51" fmla="*/ 56 h 128"/>
                <a:gd name="T52" fmla="*/ 82 w 118"/>
                <a:gd name="T53" fmla="*/ 34 h 128"/>
                <a:gd name="T54" fmla="*/ 72 w 118"/>
                <a:gd name="T55" fmla="*/ 26 h 128"/>
                <a:gd name="T56" fmla="*/ 60 w 118"/>
                <a:gd name="T57" fmla="*/ 24 h 128"/>
                <a:gd name="T58" fmla="*/ 54 w 118"/>
                <a:gd name="T59" fmla="*/ 24 h 128"/>
                <a:gd name="T60" fmla="*/ 38 w 118"/>
                <a:gd name="T61" fmla="*/ 32 h 128"/>
                <a:gd name="T62" fmla="*/ 28 w 118"/>
                <a:gd name="T63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8" h="128">
                  <a:moveTo>
                    <a:pt x="0" y="66"/>
                  </a:moveTo>
                  <a:lnTo>
                    <a:pt x="0" y="64"/>
                  </a:lnTo>
                  <a:lnTo>
                    <a:pt x="0" y="64"/>
                  </a:lnTo>
                  <a:lnTo>
                    <a:pt x="2" y="52"/>
                  </a:lnTo>
                  <a:lnTo>
                    <a:pt x="4" y="40"/>
                  </a:lnTo>
                  <a:lnTo>
                    <a:pt x="10" y="30"/>
                  </a:lnTo>
                  <a:lnTo>
                    <a:pt x="16" y="20"/>
                  </a:lnTo>
                  <a:lnTo>
                    <a:pt x="26" y="12"/>
                  </a:lnTo>
                  <a:lnTo>
                    <a:pt x="36" y="6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74" y="2"/>
                  </a:lnTo>
                  <a:lnTo>
                    <a:pt x="86" y="6"/>
                  </a:lnTo>
                  <a:lnTo>
                    <a:pt x="96" y="12"/>
                  </a:lnTo>
                  <a:lnTo>
                    <a:pt x="104" y="20"/>
                  </a:lnTo>
                  <a:lnTo>
                    <a:pt x="110" y="30"/>
                  </a:lnTo>
                  <a:lnTo>
                    <a:pt x="114" y="42"/>
                  </a:lnTo>
                  <a:lnTo>
                    <a:pt x="118" y="54"/>
                  </a:lnTo>
                  <a:lnTo>
                    <a:pt x="118" y="66"/>
                  </a:lnTo>
                  <a:lnTo>
                    <a:pt x="118" y="66"/>
                  </a:lnTo>
                  <a:lnTo>
                    <a:pt x="118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32" y="88"/>
                  </a:lnTo>
                  <a:lnTo>
                    <a:pt x="36" y="94"/>
                  </a:lnTo>
                  <a:lnTo>
                    <a:pt x="40" y="98"/>
                  </a:lnTo>
                  <a:lnTo>
                    <a:pt x="50" y="104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74" y="104"/>
                  </a:lnTo>
                  <a:lnTo>
                    <a:pt x="82" y="102"/>
                  </a:lnTo>
                  <a:lnTo>
                    <a:pt x="90" y="98"/>
                  </a:lnTo>
                  <a:lnTo>
                    <a:pt x="96" y="92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104" y="116"/>
                  </a:lnTo>
                  <a:lnTo>
                    <a:pt x="92" y="122"/>
                  </a:lnTo>
                  <a:lnTo>
                    <a:pt x="78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50" y="128"/>
                  </a:lnTo>
                  <a:lnTo>
                    <a:pt x="38" y="124"/>
                  </a:lnTo>
                  <a:lnTo>
                    <a:pt x="28" y="118"/>
                  </a:lnTo>
                  <a:lnTo>
                    <a:pt x="18" y="112"/>
                  </a:lnTo>
                  <a:lnTo>
                    <a:pt x="10" y="102"/>
                  </a:lnTo>
                  <a:lnTo>
                    <a:pt x="4" y="92"/>
                  </a:lnTo>
                  <a:lnTo>
                    <a:pt x="2" y="78"/>
                  </a:lnTo>
                  <a:lnTo>
                    <a:pt x="0" y="66"/>
                  </a:lnTo>
                  <a:lnTo>
                    <a:pt x="0" y="66"/>
                  </a:lnTo>
                  <a:close/>
                  <a:moveTo>
                    <a:pt x="90" y="56"/>
                  </a:moveTo>
                  <a:lnTo>
                    <a:pt x="90" y="56"/>
                  </a:lnTo>
                  <a:lnTo>
                    <a:pt x="88" y="44"/>
                  </a:lnTo>
                  <a:lnTo>
                    <a:pt x="82" y="34"/>
                  </a:lnTo>
                  <a:lnTo>
                    <a:pt x="78" y="30"/>
                  </a:lnTo>
                  <a:lnTo>
                    <a:pt x="72" y="26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54" y="24"/>
                  </a:lnTo>
                  <a:lnTo>
                    <a:pt x="48" y="26"/>
                  </a:lnTo>
                  <a:lnTo>
                    <a:pt x="38" y="32"/>
                  </a:lnTo>
                  <a:lnTo>
                    <a:pt x="32" y="44"/>
                  </a:lnTo>
                  <a:lnTo>
                    <a:pt x="28" y="56"/>
                  </a:lnTo>
                  <a:lnTo>
                    <a:pt x="90" y="56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Freeform 222"/>
            <p:cNvSpPr>
              <a:spLocks noEditPoints="1"/>
            </p:cNvSpPr>
            <p:nvPr userDrawn="1"/>
          </p:nvSpPr>
          <p:spPr bwMode="auto">
            <a:xfrm>
              <a:off x="2646010" y="3042518"/>
              <a:ext cx="76194" cy="105389"/>
            </a:xfrm>
            <a:custGeom>
              <a:avLst/>
              <a:gdLst>
                <a:gd name="T0" fmla="*/ 0 w 126"/>
                <a:gd name="T1" fmla="*/ 108 h 172"/>
                <a:gd name="T2" fmla="*/ 0 w 126"/>
                <a:gd name="T3" fmla="*/ 94 h 172"/>
                <a:gd name="T4" fmla="*/ 10 w 126"/>
                <a:gd name="T5" fmla="*/ 70 h 172"/>
                <a:gd name="T6" fmla="*/ 26 w 126"/>
                <a:gd name="T7" fmla="*/ 54 h 172"/>
                <a:gd name="T8" fmla="*/ 46 w 126"/>
                <a:gd name="T9" fmla="*/ 46 h 172"/>
                <a:gd name="T10" fmla="*/ 56 w 126"/>
                <a:gd name="T11" fmla="*/ 44 h 172"/>
                <a:gd name="T12" fmla="*/ 82 w 126"/>
                <a:gd name="T13" fmla="*/ 52 h 172"/>
                <a:gd name="T14" fmla="*/ 98 w 126"/>
                <a:gd name="T15" fmla="*/ 66 h 172"/>
                <a:gd name="T16" fmla="*/ 126 w 126"/>
                <a:gd name="T17" fmla="*/ 0 h 172"/>
                <a:gd name="T18" fmla="*/ 98 w 126"/>
                <a:gd name="T19" fmla="*/ 170 h 172"/>
                <a:gd name="T20" fmla="*/ 98 w 126"/>
                <a:gd name="T21" fmla="*/ 150 h 172"/>
                <a:gd name="T22" fmla="*/ 82 w 126"/>
                <a:gd name="T23" fmla="*/ 166 h 172"/>
                <a:gd name="T24" fmla="*/ 56 w 126"/>
                <a:gd name="T25" fmla="*/ 172 h 172"/>
                <a:gd name="T26" fmla="*/ 46 w 126"/>
                <a:gd name="T27" fmla="*/ 172 h 172"/>
                <a:gd name="T28" fmla="*/ 26 w 126"/>
                <a:gd name="T29" fmla="*/ 164 h 172"/>
                <a:gd name="T30" fmla="*/ 10 w 126"/>
                <a:gd name="T31" fmla="*/ 146 h 172"/>
                <a:gd name="T32" fmla="*/ 0 w 126"/>
                <a:gd name="T33" fmla="*/ 124 h 172"/>
                <a:gd name="T34" fmla="*/ 0 w 126"/>
                <a:gd name="T35" fmla="*/ 108 h 172"/>
                <a:gd name="T36" fmla="*/ 98 w 126"/>
                <a:gd name="T37" fmla="*/ 108 h 172"/>
                <a:gd name="T38" fmla="*/ 98 w 126"/>
                <a:gd name="T39" fmla="*/ 100 h 172"/>
                <a:gd name="T40" fmla="*/ 92 w 126"/>
                <a:gd name="T41" fmla="*/ 86 h 172"/>
                <a:gd name="T42" fmla="*/ 82 w 126"/>
                <a:gd name="T43" fmla="*/ 76 h 172"/>
                <a:gd name="T44" fmla="*/ 70 w 126"/>
                <a:gd name="T45" fmla="*/ 70 h 172"/>
                <a:gd name="T46" fmla="*/ 62 w 126"/>
                <a:gd name="T47" fmla="*/ 70 h 172"/>
                <a:gd name="T48" fmla="*/ 50 w 126"/>
                <a:gd name="T49" fmla="*/ 72 h 172"/>
                <a:gd name="T50" fmla="*/ 38 w 126"/>
                <a:gd name="T51" fmla="*/ 80 h 172"/>
                <a:gd name="T52" fmla="*/ 30 w 126"/>
                <a:gd name="T53" fmla="*/ 92 h 172"/>
                <a:gd name="T54" fmla="*/ 28 w 126"/>
                <a:gd name="T55" fmla="*/ 108 h 172"/>
                <a:gd name="T56" fmla="*/ 28 w 126"/>
                <a:gd name="T57" fmla="*/ 108 h 172"/>
                <a:gd name="T58" fmla="*/ 30 w 126"/>
                <a:gd name="T59" fmla="*/ 126 h 172"/>
                <a:gd name="T60" fmla="*/ 38 w 126"/>
                <a:gd name="T61" fmla="*/ 138 h 172"/>
                <a:gd name="T62" fmla="*/ 50 w 126"/>
                <a:gd name="T63" fmla="*/ 146 h 172"/>
                <a:gd name="T64" fmla="*/ 62 w 126"/>
                <a:gd name="T65" fmla="*/ 148 h 172"/>
                <a:gd name="T66" fmla="*/ 70 w 126"/>
                <a:gd name="T67" fmla="*/ 148 h 172"/>
                <a:gd name="T68" fmla="*/ 82 w 126"/>
                <a:gd name="T69" fmla="*/ 142 h 172"/>
                <a:gd name="T70" fmla="*/ 92 w 126"/>
                <a:gd name="T71" fmla="*/ 132 h 172"/>
                <a:gd name="T72" fmla="*/ 98 w 126"/>
                <a:gd name="T73" fmla="*/ 118 h 172"/>
                <a:gd name="T74" fmla="*/ 98 w 126"/>
                <a:gd name="T75" fmla="*/ 108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6" h="172"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0" y="94"/>
                  </a:lnTo>
                  <a:lnTo>
                    <a:pt x="4" y="82"/>
                  </a:lnTo>
                  <a:lnTo>
                    <a:pt x="10" y="70"/>
                  </a:lnTo>
                  <a:lnTo>
                    <a:pt x="16" y="62"/>
                  </a:lnTo>
                  <a:lnTo>
                    <a:pt x="26" y="54"/>
                  </a:lnTo>
                  <a:lnTo>
                    <a:pt x="36" y="50"/>
                  </a:lnTo>
                  <a:lnTo>
                    <a:pt x="46" y="46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70" y="46"/>
                  </a:lnTo>
                  <a:lnTo>
                    <a:pt x="82" y="52"/>
                  </a:lnTo>
                  <a:lnTo>
                    <a:pt x="90" y="58"/>
                  </a:lnTo>
                  <a:lnTo>
                    <a:pt x="98" y="66"/>
                  </a:lnTo>
                  <a:lnTo>
                    <a:pt x="98" y="0"/>
                  </a:lnTo>
                  <a:lnTo>
                    <a:pt x="126" y="0"/>
                  </a:lnTo>
                  <a:lnTo>
                    <a:pt x="126" y="170"/>
                  </a:lnTo>
                  <a:lnTo>
                    <a:pt x="98" y="170"/>
                  </a:lnTo>
                  <a:lnTo>
                    <a:pt x="98" y="150"/>
                  </a:lnTo>
                  <a:lnTo>
                    <a:pt x="98" y="150"/>
                  </a:lnTo>
                  <a:lnTo>
                    <a:pt x="90" y="158"/>
                  </a:lnTo>
                  <a:lnTo>
                    <a:pt x="82" y="166"/>
                  </a:lnTo>
                  <a:lnTo>
                    <a:pt x="70" y="170"/>
                  </a:lnTo>
                  <a:lnTo>
                    <a:pt x="56" y="172"/>
                  </a:lnTo>
                  <a:lnTo>
                    <a:pt x="56" y="172"/>
                  </a:lnTo>
                  <a:lnTo>
                    <a:pt x="46" y="172"/>
                  </a:lnTo>
                  <a:lnTo>
                    <a:pt x="36" y="168"/>
                  </a:lnTo>
                  <a:lnTo>
                    <a:pt x="26" y="164"/>
                  </a:lnTo>
                  <a:lnTo>
                    <a:pt x="18" y="156"/>
                  </a:lnTo>
                  <a:lnTo>
                    <a:pt x="10" y="146"/>
                  </a:lnTo>
                  <a:lnTo>
                    <a:pt x="4" y="136"/>
                  </a:lnTo>
                  <a:lnTo>
                    <a:pt x="0" y="124"/>
                  </a:ln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98" y="108"/>
                  </a:moveTo>
                  <a:lnTo>
                    <a:pt x="98" y="108"/>
                  </a:lnTo>
                  <a:lnTo>
                    <a:pt x="98" y="108"/>
                  </a:lnTo>
                  <a:lnTo>
                    <a:pt x="98" y="100"/>
                  </a:lnTo>
                  <a:lnTo>
                    <a:pt x="96" y="92"/>
                  </a:lnTo>
                  <a:lnTo>
                    <a:pt x="92" y="86"/>
                  </a:lnTo>
                  <a:lnTo>
                    <a:pt x="88" y="80"/>
                  </a:lnTo>
                  <a:lnTo>
                    <a:pt x="82" y="76"/>
                  </a:lnTo>
                  <a:lnTo>
                    <a:pt x="76" y="72"/>
                  </a:lnTo>
                  <a:lnTo>
                    <a:pt x="70" y="70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56" y="70"/>
                  </a:lnTo>
                  <a:lnTo>
                    <a:pt x="50" y="72"/>
                  </a:lnTo>
                  <a:lnTo>
                    <a:pt x="44" y="76"/>
                  </a:lnTo>
                  <a:lnTo>
                    <a:pt x="38" y="80"/>
                  </a:lnTo>
                  <a:lnTo>
                    <a:pt x="34" y="86"/>
                  </a:lnTo>
                  <a:lnTo>
                    <a:pt x="30" y="92"/>
                  </a:lnTo>
                  <a:lnTo>
                    <a:pt x="28" y="100"/>
                  </a:lnTo>
                  <a:lnTo>
                    <a:pt x="28" y="108"/>
                  </a:lnTo>
                  <a:lnTo>
                    <a:pt x="28" y="108"/>
                  </a:lnTo>
                  <a:lnTo>
                    <a:pt x="28" y="108"/>
                  </a:lnTo>
                  <a:lnTo>
                    <a:pt x="28" y="118"/>
                  </a:lnTo>
                  <a:lnTo>
                    <a:pt x="30" y="126"/>
                  </a:lnTo>
                  <a:lnTo>
                    <a:pt x="34" y="132"/>
                  </a:lnTo>
                  <a:lnTo>
                    <a:pt x="38" y="138"/>
                  </a:lnTo>
                  <a:lnTo>
                    <a:pt x="44" y="142"/>
                  </a:lnTo>
                  <a:lnTo>
                    <a:pt x="50" y="146"/>
                  </a:lnTo>
                  <a:lnTo>
                    <a:pt x="56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70" y="148"/>
                  </a:lnTo>
                  <a:lnTo>
                    <a:pt x="76" y="146"/>
                  </a:lnTo>
                  <a:lnTo>
                    <a:pt x="82" y="142"/>
                  </a:lnTo>
                  <a:lnTo>
                    <a:pt x="88" y="138"/>
                  </a:lnTo>
                  <a:lnTo>
                    <a:pt x="92" y="132"/>
                  </a:lnTo>
                  <a:lnTo>
                    <a:pt x="96" y="124"/>
                  </a:lnTo>
                  <a:lnTo>
                    <a:pt x="98" y="118"/>
                  </a:lnTo>
                  <a:lnTo>
                    <a:pt x="98" y="108"/>
                  </a:lnTo>
                  <a:lnTo>
                    <a:pt x="98" y="108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" name="Freeform 223"/>
            <p:cNvSpPr>
              <a:spLocks noEditPoints="1"/>
            </p:cNvSpPr>
            <p:nvPr userDrawn="1"/>
          </p:nvSpPr>
          <p:spPr bwMode="auto">
            <a:xfrm>
              <a:off x="2798398" y="3070452"/>
              <a:ext cx="67305" cy="77454"/>
            </a:xfrm>
            <a:custGeom>
              <a:avLst/>
              <a:gdLst>
                <a:gd name="T0" fmla="*/ 84 w 112"/>
                <a:gd name="T1" fmla="*/ 108 h 126"/>
                <a:gd name="T2" fmla="*/ 76 w 112"/>
                <a:gd name="T3" fmla="*/ 116 h 126"/>
                <a:gd name="T4" fmla="*/ 56 w 112"/>
                <a:gd name="T5" fmla="*/ 126 h 126"/>
                <a:gd name="T6" fmla="*/ 44 w 112"/>
                <a:gd name="T7" fmla="*/ 126 h 126"/>
                <a:gd name="T8" fmla="*/ 28 w 112"/>
                <a:gd name="T9" fmla="*/ 124 h 126"/>
                <a:gd name="T10" fmla="*/ 14 w 112"/>
                <a:gd name="T11" fmla="*/ 116 h 126"/>
                <a:gd name="T12" fmla="*/ 4 w 112"/>
                <a:gd name="T13" fmla="*/ 104 h 126"/>
                <a:gd name="T14" fmla="*/ 0 w 112"/>
                <a:gd name="T15" fmla="*/ 88 h 126"/>
                <a:gd name="T16" fmla="*/ 0 w 112"/>
                <a:gd name="T17" fmla="*/ 88 h 126"/>
                <a:gd name="T18" fmla="*/ 4 w 112"/>
                <a:gd name="T19" fmla="*/ 70 h 126"/>
                <a:gd name="T20" fmla="*/ 14 w 112"/>
                <a:gd name="T21" fmla="*/ 58 h 126"/>
                <a:gd name="T22" fmla="*/ 30 w 112"/>
                <a:gd name="T23" fmla="*/ 50 h 126"/>
                <a:gd name="T24" fmla="*/ 50 w 112"/>
                <a:gd name="T25" fmla="*/ 48 h 126"/>
                <a:gd name="T26" fmla="*/ 68 w 112"/>
                <a:gd name="T27" fmla="*/ 50 h 126"/>
                <a:gd name="T28" fmla="*/ 84 w 112"/>
                <a:gd name="T29" fmla="*/ 50 h 126"/>
                <a:gd name="T30" fmla="*/ 82 w 112"/>
                <a:gd name="T31" fmla="*/ 40 h 126"/>
                <a:gd name="T32" fmla="*/ 76 w 112"/>
                <a:gd name="T33" fmla="*/ 32 h 126"/>
                <a:gd name="T34" fmla="*/ 54 w 112"/>
                <a:gd name="T35" fmla="*/ 24 h 126"/>
                <a:gd name="T36" fmla="*/ 36 w 112"/>
                <a:gd name="T37" fmla="*/ 26 h 126"/>
                <a:gd name="T38" fmla="*/ 10 w 112"/>
                <a:gd name="T39" fmla="*/ 10 h 126"/>
                <a:gd name="T40" fmla="*/ 32 w 112"/>
                <a:gd name="T41" fmla="*/ 2 h 126"/>
                <a:gd name="T42" fmla="*/ 58 w 112"/>
                <a:gd name="T43" fmla="*/ 0 h 126"/>
                <a:gd name="T44" fmla="*/ 70 w 112"/>
                <a:gd name="T45" fmla="*/ 0 h 126"/>
                <a:gd name="T46" fmla="*/ 90 w 112"/>
                <a:gd name="T47" fmla="*/ 8 h 126"/>
                <a:gd name="T48" fmla="*/ 104 w 112"/>
                <a:gd name="T49" fmla="*/ 20 h 126"/>
                <a:gd name="T50" fmla="*/ 110 w 112"/>
                <a:gd name="T51" fmla="*/ 40 h 126"/>
                <a:gd name="T52" fmla="*/ 112 w 112"/>
                <a:gd name="T53" fmla="*/ 124 h 126"/>
                <a:gd name="T54" fmla="*/ 84 w 112"/>
                <a:gd name="T55" fmla="*/ 72 h 126"/>
                <a:gd name="T56" fmla="*/ 72 w 112"/>
                <a:gd name="T57" fmla="*/ 70 h 126"/>
                <a:gd name="T58" fmla="*/ 56 w 112"/>
                <a:gd name="T59" fmla="*/ 68 h 126"/>
                <a:gd name="T60" fmla="*/ 36 w 112"/>
                <a:gd name="T61" fmla="*/ 72 h 126"/>
                <a:gd name="T62" fmla="*/ 28 w 112"/>
                <a:gd name="T63" fmla="*/ 86 h 126"/>
                <a:gd name="T64" fmla="*/ 28 w 112"/>
                <a:gd name="T65" fmla="*/ 88 h 126"/>
                <a:gd name="T66" fmla="*/ 34 w 112"/>
                <a:gd name="T67" fmla="*/ 100 h 126"/>
                <a:gd name="T68" fmla="*/ 52 w 112"/>
                <a:gd name="T69" fmla="*/ 106 h 126"/>
                <a:gd name="T70" fmla="*/ 64 w 112"/>
                <a:gd name="T71" fmla="*/ 104 h 126"/>
                <a:gd name="T72" fmla="*/ 82 w 112"/>
                <a:gd name="T73" fmla="*/ 90 h 126"/>
                <a:gd name="T74" fmla="*/ 84 w 112"/>
                <a:gd name="T75" fmla="*/ 8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" h="126">
                  <a:moveTo>
                    <a:pt x="84" y="124"/>
                  </a:moveTo>
                  <a:lnTo>
                    <a:pt x="84" y="108"/>
                  </a:lnTo>
                  <a:lnTo>
                    <a:pt x="84" y="108"/>
                  </a:lnTo>
                  <a:lnTo>
                    <a:pt x="76" y="116"/>
                  </a:lnTo>
                  <a:lnTo>
                    <a:pt x="68" y="122"/>
                  </a:lnTo>
                  <a:lnTo>
                    <a:pt x="56" y="126"/>
                  </a:lnTo>
                  <a:lnTo>
                    <a:pt x="44" y="126"/>
                  </a:lnTo>
                  <a:lnTo>
                    <a:pt x="44" y="126"/>
                  </a:lnTo>
                  <a:lnTo>
                    <a:pt x="36" y="126"/>
                  </a:lnTo>
                  <a:lnTo>
                    <a:pt x="28" y="124"/>
                  </a:lnTo>
                  <a:lnTo>
                    <a:pt x="20" y="120"/>
                  </a:lnTo>
                  <a:lnTo>
                    <a:pt x="14" y="116"/>
                  </a:lnTo>
                  <a:lnTo>
                    <a:pt x="8" y="112"/>
                  </a:lnTo>
                  <a:lnTo>
                    <a:pt x="4" y="104"/>
                  </a:lnTo>
                  <a:lnTo>
                    <a:pt x="2" y="9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78"/>
                  </a:lnTo>
                  <a:lnTo>
                    <a:pt x="4" y="70"/>
                  </a:lnTo>
                  <a:lnTo>
                    <a:pt x="8" y="64"/>
                  </a:lnTo>
                  <a:lnTo>
                    <a:pt x="14" y="58"/>
                  </a:lnTo>
                  <a:lnTo>
                    <a:pt x="22" y="54"/>
                  </a:lnTo>
                  <a:lnTo>
                    <a:pt x="30" y="50"/>
                  </a:lnTo>
                  <a:lnTo>
                    <a:pt x="40" y="48"/>
                  </a:lnTo>
                  <a:lnTo>
                    <a:pt x="50" y="48"/>
                  </a:lnTo>
                  <a:lnTo>
                    <a:pt x="50" y="48"/>
                  </a:lnTo>
                  <a:lnTo>
                    <a:pt x="68" y="50"/>
                  </a:lnTo>
                  <a:lnTo>
                    <a:pt x="84" y="54"/>
                  </a:lnTo>
                  <a:lnTo>
                    <a:pt x="84" y="50"/>
                  </a:lnTo>
                  <a:lnTo>
                    <a:pt x="84" y="50"/>
                  </a:lnTo>
                  <a:lnTo>
                    <a:pt x="82" y="40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66" y="26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36" y="26"/>
                  </a:lnTo>
                  <a:lnTo>
                    <a:pt x="18" y="3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32" y="2"/>
                  </a:lnTo>
                  <a:lnTo>
                    <a:pt x="4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82" y="4"/>
                  </a:lnTo>
                  <a:lnTo>
                    <a:pt x="90" y="8"/>
                  </a:lnTo>
                  <a:lnTo>
                    <a:pt x="98" y="14"/>
                  </a:lnTo>
                  <a:lnTo>
                    <a:pt x="104" y="20"/>
                  </a:lnTo>
                  <a:lnTo>
                    <a:pt x="108" y="30"/>
                  </a:lnTo>
                  <a:lnTo>
                    <a:pt x="110" y="40"/>
                  </a:lnTo>
                  <a:lnTo>
                    <a:pt x="112" y="52"/>
                  </a:lnTo>
                  <a:lnTo>
                    <a:pt x="112" y="124"/>
                  </a:lnTo>
                  <a:lnTo>
                    <a:pt x="84" y="124"/>
                  </a:lnTo>
                  <a:close/>
                  <a:moveTo>
                    <a:pt x="84" y="72"/>
                  </a:moveTo>
                  <a:lnTo>
                    <a:pt x="84" y="72"/>
                  </a:lnTo>
                  <a:lnTo>
                    <a:pt x="72" y="70"/>
                  </a:lnTo>
                  <a:lnTo>
                    <a:pt x="56" y="68"/>
                  </a:lnTo>
                  <a:lnTo>
                    <a:pt x="56" y="68"/>
                  </a:lnTo>
                  <a:lnTo>
                    <a:pt x="44" y="70"/>
                  </a:lnTo>
                  <a:lnTo>
                    <a:pt x="36" y="72"/>
                  </a:lnTo>
                  <a:lnTo>
                    <a:pt x="30" y="78"/>
                  </a:lnTo>
                  <a:lnTo>
                    <a:pt x="28" y="86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30" y="94"/>
                  </a:lnTo>
                  <a:lnTo>
                    <a:pt x="34" y="100"/>
                  </a:lnTo>
                  <a:lnTo>
                    <a:pt x="42" y="104"/>
                  </a:lnTo>
                  <a:lnTo>
                    <a:pt x="52" y="106"/>
                  </a:lnTo>
                  <a:lnTo>
                    <a:pt x="52" y="106"/>
                  </a:lnTo>
                  <a:lnTo>
                    <a:pt x="64" y="104"/>
                  </a:lnTo>
                  <a:lnTo>
                    <a:pt x="74" y="98"/>
                  </a:lnTo>
                  <a:lnTo>
                    <a:pt x="82" y="90"/>
                  </a:lnTo>
                  <a:lnTo>
                    <a:pt x="84" y="86"/>
                  </a:lnTo>
                  <a:lnTo>
                    <a:pt x="84" y="80"/>
                  </a:lnTo>
                  <a:lnTo>
                    <a:pt x="84" y="7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" name="Freeform 224"/>
            <p:cNvSpPr>
              <a:spLocks noEditPoints="1"/>
            </p:cNvSpPr>
            <p:nvPr userDrawn="1"/>
          </p:nvSpPr>
          <p:spPr bwMode="auto">
            <a:xfrm>
              <a:off x="2893642" y="3069182"/>
              <a:ext cx="77464" cy="100311"/>
            </a:xfrm>
            <a:custGeom>
              <a:avLst/>
              <a:gdLst>
                <a:gd name="T0" fmla="*/ 28 w 126"/>
                <a:gd name="T1" fmla="*/ 4 h 164"/>
                <a:gd name="T2" fmla="*/ 28 w 126"/>
                <a:gd name="T3" fmla="*/ 24 h 164"/>
                <a:gd name="T4" fmla="*/ 46 w 126"/>
                <a:gd name="T5" fmla="*/ 8 h 164"/>
                <a:gd name="T6" fmla="*/ 70 w 126"/>
                <a:gd name="T7" fmla="*/ 0 h 164"/>
                <a:gd name="T8" fmla="*/ 80 w 126"/>
                <a:gd name="T9" fmla="*/ 2 h 164"/>
                <a:gd name="T10" fmla="*/ 100 w 126"/>
                <a:gd name="T11" fmla="*/ 10 h 164"/>
                <a:gd name="T12" fmla="*/ 116 w 126"/>
                <a:gd name="T13" fmla="*/ 26 h 164"/>
                <a:gd name="T14" fmla="*/ 126 w 126"/>
                <a:gd name="T15" fmla="*/ 50 h 164"/>
                <a:gd name="T16" fmla="*/ 126 w 126"/>
                <a:gd name="T17" fmla="*/ 64 h 164"/>
                <a:gd name="T18" fmla="*/ 126 w 126"/>
                <a:gd name="T19" fmla="*/ 80 h 164"/>
                <a:gd name="T20" fmla="*/ 116 w 126"/>
                <a:gd name="T21" fmla="*/ 102 h 164"/>
                <a:gd name="T22" fmla="*/ 100 w 126"/>
                <a:gd name="T23" fmla="*/ 120 h 164"/>
                <a:gd name="T24" fmla="*/ 80 w 126"/>
                <a:gd name="T25" fmla="*/ 128 h 164"/>
                <a:gd name="T26" fmla="*/ 70 w 126"/>
                <a:gd name="T27" fmla="*/ 128 h 164"/>
                <a:gd name="T28" fmla="*/ 44 w 126"/>
                <a:gd name="T29" fmla="*/ 122 h 164"/>
                <a:gd name="T30" fmla="*/ 28 w 126"/>
                <a:gd name="T31" fmla="*/ 106 h 164"/>
                <a:gd name="T32" fmla="*/ 0 w 126"/>
                <a:gd name="T33" fmla="*/ 164 h 164"/>
                <a:gd name="T34" fmla="*/ 98 w 126"/>
                <a:gd name="T35" fmla="*/ 64 h 164"/>
                <a:gd name="T36" fmla="*/ 98 w 126"/>
                <a:gd name="T37" fmla="*/ 64 h 164"/>
                <a:gd name="T38" fmla="*/ 96 w 126"/>
                <a:gd name="T39" fmla="*/ 48 h 164"/>
                <a:gd name="T40" fmla="*/ 88 w 126"/>
                <a:gd name="T41" fmla="*/ 36 h 164"/>
                <a:gd name="T42" fmla="*/ 76 w 126"/>
                <a:gd name="T43" fmla="*/ 28 h 164"/>
                <a:gd name="T44" fmla="*/ 64 w 126"/>
                <a:gd name="T45" fmla="*/ 26 h 164"/>
                <a:gd name="T46" fmla="*/ 56 w 126"/>
                <a:gd name="T47" fmla="*/ 26 h 164"/>
                <a:gd name="T48" fmla="*/ 44 w 126"/>
                <a:gd name="T49" fmla="*/ 32 h 164"/>
                <a:gd name="T50" fmla="*/ 34 w 126"/>
                <a:gd name="T51" fmla="*/ 42 h 164"/>
                <a:gd name="T52" fmla="*/ 28 w 126"/>
                <a:gd name="T53" fmla="*/ 56 h 164"/>
                <a:gd name="T54" fmla="*/ 28 w 126"/>
                <a:gd name="T55" fmla="*/ 64 h 164"/>
                <a:gd name="T56" fmla="*/ 28 w 126"/>
                <a:gd name="T57" fmla="*/ 74 h 164"/>
                <a:gd name="T58" fmla="*/ 34 w 126"/>
                <a:gd name="T59" fmla="*/ 88 h 164"/>
                <a:gd name="T60" fmla="*/ 44 w 126"/>
                <a:gd name="T61" fmla="*/ 98 h 164"/>
                <a:gd name="T62" fmla="*/ 56 w 126"/>
                <a:gd name="T63" fmla="*/ 104 h 164"/>
                <a:gd name="T64" fmla="*/ 64 w 126"/>
                <a:gd name="T65" fmla="*/ 104 h 164"/>
                <a:gd name="T66" fmla="*/ 76 w 126"/>
                <a:gd name="T67" fmla="*/ 102 h 164"/>
                <a:gd name="T68" fmla="*/ 88 w 126"/>
                <a:gd name="T69" fmla="*/ 94 h 164"/>
                <a:gd name="T70" fmla="*/ 96 w 126"/>
                <a:gd name="T71" fmla="*/ 82 h 164"/>
                <a:gd name="T72" fmla="*/ 98 w 126"/>
                <a:gd name="T73" fmla="*/ 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64">
                  <a:moveTo>
                    <a:pt x="0" y="4"/>
                  </a:moveTo>
                  <a:lnTo>
                    <a:pt x="28" y="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36" y="14"/>
                  </a:lnTo>
                  <a:lnTo>
                    <a:pt x="46" y="8"/>
                  </a:lnTo>
                  <a:lnTo>
                    <a:pt x="56" y="2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80" y="2"/>
                  </a:lnTo>
                  <a:lnTo>
                    <a:pt x="90" y="6"/>
                  </a:lnTo>
                  <a:lnTo>
                    <a:pt x="100" y="10"/>
                  </a:lnTo>
                  <a:lnTo>
                    <a:pt x="110" y="18"/>
                  </a:lnTo>
                  <a:lnTo>
                    <a:pt x="116" y="26"/>
                  </a:lnTo>
                  <a:lnTo>
                    <a:pt x="122" y="38"/>
                  </a:lnTo>
                  <a:lnTo>
                    <a:pt x="126" y="50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80"/>
                  </a:lnTo>
                  <a:lnTo>
                    <a:pt x="122" y="92"/>
                  </a:lnTo>
                  <a:lnTo>
                    <a:pt x="116" y="102"/>
                  </a:lnTo>
                  <a:lnTo>
                    <a:pt x="110" y="112"/>
                  </a:lnTo>
                  <a:lnTo>
                    <a:pt x="100" y="120"/>
                  </a:lnTo>
                  <a:lnTo>
                    <a:pt x="92" y="124"/>
                  </a:lnTo>
                  <a:lnTo>
                    <a:pt x="8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56" y="126"/>
                  </a:lnTo>
                  <a:lnTo>
                    <a:pt x="44" y="122"/>
                  </a:lnTo>
                  <a:lnTo>
                    <a:pt x="36" y="116"/>
                  </a:lnTo>
                  <a:lnTo>
                    <a:pt x="28" y="106"/>
                  </a:lnTo>
                  <a:lnTo>
                    <a:pt x="28" y="164"/>
                  </a:lnTo>
                  <a:lnTo>
                    <a:pt x="0" y="164"/>
                  </a:lnTo>
                  <a:lnTo>
                    <a:pt x="0" y="4"/>
                  </a:lnTo>
                  <a:close/>
                  <a:moveTo>
                    <a:pt x="98" y="64"/>
                  </a:moveTo>
                  <a:lnTo>
                    <a:pt x="98" y="64"/>
                  </a:lnTo>
                  <a:lnTo>
                    <a:pt x="98" y="64"/>
                  </a:lnTo>
                  <a:lnTo>
                    <a:pt x="98" y="56"/>
                  </a:lnTo>
                  <a:lnTo>
                    <a:pt x="96" y="48"/>
                  </a:lnTo>
                  <a:lnTo>
                    <a:pt x="92" y="42"/>
                  </a:lnTo>
                  <a:lnTo>
                    <a:pt x="88" y="36"/>
                  </a:lnTo>
                  <a:lnTo>
                    <a:pt x="82" y="32"/>
                  </a:lnTo>
                  <a:lnTo>
                    <a:pt x="76" y="28"/>
                  </a:lnTo>
                  <a:lnTo>
                    <a:pt x="70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56" y="26"/>
                  </a:lnTo>
                  <a:lnTo>
                    <a:pt x="50" y="28"/>
                  </a:lnTo>
                  <a:lnTo>
                    <a:pt x="44" y="32"/>
                  </a:lnTo>
                  <a:lnTo>
                    <a:pt x="38" y="36"/>
                  </a:lnTo>
                  <a:lnTo>
                    <a:pt x="34" y="42"/>
                  </a:lnTo>
                  <a:lnTo>
                    <a:pt x="30" y="48"/>
                  </a:lnTo>
                  <a:lnTo>
                    <a:pt x="28" y="56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74"/>
                  </a:lnTo>
                  <a:lnTo>
                    <a:pt x="30" y="82"/>
                  </a:lnTo>
                  <a:lnTo>
                    <a:pt x="34" y="88"/>
                  </a:lnTo>
                  <a:lnTo>
                    <a:pt x="38" y="94"/>
                  </a:lnTo>
                  <a:lnTo>
                    <a:pt x="44" y="98"/>
                  </a:lnTo>
                  <a:lnTo>
                    <a:pt x="50" y="102"/>
                  </a:lnTo>
                  <a:lnTo>
                    <a:pt x="56" y="104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70" y="104"/>
                  </a:lnTo>
                  <a:lnTo>
                    <a:pt x="76" y="102"/>
                  </a:lnTo>
                  <a:lnTo>
                    <a:pt x="82" y="98"/>
                  </a:lnTo>
                  <a:lnTo>
                    <a:pt x="88" y="94"/>
                  </a:lnTo>
                  <a:lnTo>
                    <a:pt x="92" y="88"/>
                  </a:lnTo>
                  <a:lnTo>
                    <a:pt x="96" y="82"/>
                  </a:lnTo>
                  <a:lnTo>
                    <a:pt x="98" y="74"/>
                  </a:lnTo>
                  <a:lnTo>
                    <a:pt x="98" y="64"/>
                  </a:lnTo>
                  <a:lnTo>
                    <a:pt x="98" y="64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9" name="Freeform 225"/>
            <p:cNvSpPr>
              <a:spLocks noEditPoints="1"/>
            </p:cNvSpPr>
            <p:nvPr userDrawn="1"/>
          </p:nvSpPr>
          <p:spPr bwMode="auto">
            <a:xfrm>
              <a:off x="2996504" y="3069182"/>
              <a:ext cx="77465" cy="100311"/>
            </a:xfrm>
            <a:custGeom>
              <a:avLst/>
              <a:gdLst>
                <a:gd name="T0" fmla="*/ 28 w 128"/>
                <a:gd name="T1" fmla="*/ 4 h 164"/>
                <a:gd name="T2" fmla="*/ 28 w 128"/>
                <a:gd name="T3" fmla="*/ 24 h 164"/>
                <a:gd name="T4" fmla="*/ 46 w 128"/>
                <a:gd name="T5" fmla="*/ 8 h 164"/>
                <a:gd name="T6" fmla="*/ 70 w 128"/>
                <a:gd name="T7" fmla="*/ 0 h 164"/>
                <a:gd name="T8" fmla="*/ 82 w 128"/>
                <a:gd name="T9" fmla="*/ 2 h 164"/>
                <a:gd name="T10" fmla="*/ 102 w 128"/>
                <a:gd name="T11" fmla="*/ 10 h 164"/>
                <a:gd name="T12" fmla="*/ 118 w 128"/>
                <a:gd name="T13" fmla="*/ 26 h 164"/>
                <a:gd name="T14" fmla="*/ 126 w 128"/>
                <a:gd name="T15" fmla="*/ 50 h 164"/>
                <a:gd name="T16" fmla="*/ 128 w 128"/>
                <a:gd name="T17" fmla="*/ 64 h 164"/>
                <a:gd name="T18" fmla="*/ 126 w 128"/>
                <a:gd name="T19" fmla="*/ 80 h 164"/>
                <a:gd name="T20" fmla="*/ 118 w 128"/>
                <a:gd name="T21" fmla="*/ 102 h 164"/>
                <a:gd name="T22" fmla="*/ 102 w 128"/>
                <a:gd name="T23" fmla="*/ 120 h 164"/>
                <a:gd name="T24" fmla="*/ 82 w 128"/>
                <a:gd name="T25" fmla="*/ 128 h 164"/>
                <a:gd name="T26" fmla="*/ 70 w 128"/>
                <a:gd name="T27" fmla="*/ 128 h 164"/>
                <a:gd name="T28" fmla="*/ 46 w 128"/>
                <a:gd name="T29" fmla="*/ 122 h 164"/>
                <a:gd name="T30" fmla="*/ 28 w 128"/>
                <a:gd name="T31" fmla="*/ 106 h 164"/>
                <a:gd name="T32" fmla="*/ 0 w 128"/>
                <a:gd name="T33" fmla="*/ 164 h 164"/>
                <a:gd name="T34" fmla="*/ 100 w 128"/>
                <a:gd name="T35" fmla="*/ 64 h 164"/>
                <a:gd name="T36" fmla="*/ 100 w 128"/>
                <a:gd name="T37" fmla="*/ 64 h 164"/>
                <a:gd name="T38" fmla="*/ 96 w 128"/>
                <a:gd name="T39" fmla="*/ 48 h 164"/>
                <a:gd name="T40" fmla="*/ 88 w 128"/>
                <a:gd name="T41" fmla="*/ 36 h 164"/>
                <a:gd name="T42" fmla="*/ 78 w 128"/>
                <a:gd name="T43" fmla="*/ 28 h 164"/>
                <a:gd name="T44" fmla="*/ 64 w 128"/>
                <a:gd name="T45" fmla="*/ 26 h 164"/>
                <a:gd name="T46" fmla="*/ 56 w 128"/>
                <a:gd name="T47" fmla="*/ 26 h 164"/>
                <a:gd name="T48" fmla="*/ 44 w 128"/>
                <a:gd name="T49" fmla="*/ 32 h 164"/>
                <a:gd name="T50" fmla="*/ 34 w 128"/>
                <a:gd name="T51" fmla="*/ 42 h 164"/>
                <a:gd name="T52" fmla="*/ 28 w 128"/>
                <a:gd name="T53" fmla="*/ 56 h 164"/>
                <a:gd name="T54" fmla="*/ 28 w 128"/>
                <a:gd name="T55" fmla="*/ 64 h 164"/>
                <a:gd name="T56" fmla="*/ 28 w 128"/>
                <a:gd name="T57" fmla="*/ 74 h 164"/>
                <a:gd name="T58" fmla="*/ 34 w 128"/>
                <a:gd name="T59" fmla="*/ 88 h 164"/>
                <a:gd name="T60" fmla="*/ 44 w 128"/>
                <a:gd name="T61" fmla="*/ 98 h 164"/>
                <a:gd name="T62" fmla="*/ 56 w 128"/>
                <a:gd name="T63" fmla="*/ 104 h 164"/>
                <a:gd name="T64" fmla="*/ 64 w 128"/>
                <a:gd name="T65" fmla="*/ 104 h 164"/>
                <a:gd name="T66" fmla="*/ 78 w 128"/>
                <a:gd name="T67" fmla="*/ 102 h 164"/>
                <a:gd name="T68" fmla="*/ 88 w 128"/>
                <a:gd name="T69" fmla="*/ 94 h 164"/>
                <a:gd name="T70" fmla="*/ 96 w 128"/>
                <a:gd name="T71" fmla="*/ 82 h 164"/>
                <a:gd name="T72" fmla="*/ 100 w 128"/>
                <a:gd name="T73" fmla="*/ 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64">
                  <a:moveTo>
                    <a:pt x="0" y="4"/>
                  </a:moveTo>
                  <a:lnTo>
                    <a:pt x="28" y="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36" y="14"/>
                  </a:lnTo>
                  <a:lnTo>
                    <a:pt x="46" y="8"/>
                  </a:lnTo>
                  <a:lnTo>
                    <a:pt x="56" y="2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2" y="6"/>
                  </a:lnTo>
                  <a:lnTo>
                    <a:pt x="102" y="10"/>
                  </a:lnTo>
                  <a:lnTo>
                    <a:pt x="110" y="18"/>
                  </a:lnTo>
                  <a:lnTo>
                    <a:pt x="118" y="26"/>
                  </a:lnTo>
                  <a:lnTo>
                    <a:pt x="122" y="38"/>
                  </a:lnTo>
                  <a:lnTo>
                    <a:pt x="126" y="50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26" y="80"/>
                  </a:lnTo>
                  <a:lnTo>
                    <a:pt x="122" y="92"/>
                  </a:lnTo>
                  <a:lnTo>
                    <a:pt x="118" y="102"/>
                  </a:lnTo>
                  <a:lnTo>
                    <a:pt x="110" y="112"/>
                  </a:lnTo>
                  <a:lnTo>
                    <a:pt x="102" y="120"/>
                  </a:lnTo>
                  <a:lnTo>
                    <a:pt x="92" y="124"/>
                  </a:lnTo>
                  <a:lnTo>
                    <a:pt x="82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56" y="126"/>
                  </a:lnTo>
                  <a:lnTo>
                    <a:pt x="46" y="122"/>
                  </a:lnTo>
                  <a:lnTo>
                    <a:pt x="36" y="116"/>
                  </a:lnTo>
                  <a:lnTo>
                    <a:pt x="28" y="106"/>
                  </a:lnTo>
                  <a:lnTo>
                    <a:pt x="28" y="164"/>
                  </a:lnTo>
                  <a:lnTo>
                    <a:pt x="0" y="164"/>
                  </a:lnTo>
                  <a:lnTo>
                    <a:pt x="0" y="4"/>
                  </a:lnTo>
                  <a:close/>
                  <a:moveTo>
                    <a:pt x="100" y="64"/>
                  </a:moveTo>
                  <a:lnTo>
                    <a:pt x="100" y="64"/>
                  </a:lnTo>
                  <a:lnTo>
                    <a:pt x="100" y="64"/>
                  </a:lnTo>
                  <a:lnTo>
                    <a:pt x="98" y="56"/>
                  </a:lnTo>
                  <a:lnTo>
                    <a:pt x="96" y="48"/>
                  </a:lnTo>
                  <a:lnTo>
                    <a:pt x="92" y="42"/>
                  </a:lnTo>
                  <a:lnTo>
                    <a:pt x="88" y="36"/>
                  </a:lnTo>
                  <a:lnTo>
                    <a:pt x="84" y="32"/>
                  </a:lnTo>
                  <a:lnTo>
                    <a:pt x="78" y="28"/>
                  </a:lnTo>
                  <a:lnTo>
                    <a:pt x="70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56" y="26"/>
                  </a:lnTo>
                  <a:lnTo>
                    <a:pt x="50" y="28"/>
                  </a:lnTo>
                  <a:lnTo>
                    <a:pt x="44" y="32"/>
                  </a:lnTo>
                  <a:lnTo>
                    <a:pt x="38" y="36"/>
                  </a:lnTo>
                  <a:lnTo>
                    <a:pt x="34" y="42"/>
                  </a:lnTo>
                  <a:lnTo>
                    <a:pt x="32" y="48"/>
                  </a:lnTo>
                  <a:lnTo>
                    <a:pt x="28" y="56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74"/>
                  </a:lnTo>
                  <a:lnTo>
                    <a:pt x="32" y="82"/>
                  </a:lnTo>
                  <a:lnTo>
                    <a:pt x="34" y="88"/>
                  </a:lnTo>
                  <a:lnTo>
                    <a:pt x="38" y="94"/>
                  </a:lnTo>
                  <a:lnTo>
                    <a:pt x="44" y="98"/>
                  </a:lnTo>
                  <a:lnTo>
                    <a:pt x="50" y="102"/>
                  </a:lnTo>
                  <a:lnTo>
                    <a:pt x="56" y="104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72" y="104"/>
                  </a:lnTo>
                  <a:lnTo>
                    <a:pt x="78" y="102"/>
                  </a:lnTo>
                  <a:lnTo>
                    <a:pt x="84" y="98"/>
                  </a:lnTo>
                  <a:lnTo>
                    <a:pt x="88" y="94"/>
                  </a:lnTo>
                  <a:lnTo>
                    <a:pt x="94" y="88"/>
                  </a:lnTo>
                  <a:lnTo>
                    <a:pt x="96" y="82"/>
                  </a:lnTo>
                  <a:lnTo>
                    <a:pt x="98" y="74"/>
                  </a:lnTo>
                  <a:lnTo>
                    <a:pt x="100" y="64"/>
                  </a:lnTo>
                  <a:lnTo>
                    <a:pt x="100" y="64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" name="Freeform 226"/>
            <p:cNvSpPr>
              <a:spLocks/>
            </p:cNvSpPr>
            <p:nvPr userDrawn="1"/>
          </p:nvSpPr>
          <p:spPr bwMode="auto">
            <a:xfrm>
              <a:off x="3099366" y="3070452"/>
              <a:ext cx="43177" cy="76185"/>
            </a:xfrm>
            <a:custGeom>
              <a:avLst/>
              <a:gdLst>
                <a:gd name="T0" fmla="*/ 0 w 70"/>
                <a:gd name="T1" fmla="*/ 2 h 124"/>
                <a:gd name="T2" fmla="*/ 28 w 70"/>
                <a:gd name="T3" fmla="*/ 2 h 124"/>
                <a:gd name="T4" fmla="*/ 28 w 70"/>
                <a:gd name="T5" fmla="*/ 30 h 124"/>
                <a:gd name="T6" fmla="*/ 28 w 70"/>
                <a:gd name="T7" fmla="*/ 30 h 124"/>
                <a:gd name="T8" fmla="*/ 34 w 70"/>
                <a:gd name="T9" fmla="*/ 16 h 124"/>
                <a:gd name="T10" fmla="*/ 44 w 70"/>
                <a:gd name="T11" fmla="*/ 6 h 124"/>
                <a:gd name="T12" fmla="*/ 50 w 70"/>
                <a:gd name="T13" fmla="*/ 4 h 124"/>
                <a:gd name="T14" fmla="*/ 56 w 70"/>
                <a:gd name="T15" fmla="*/ 0 h 124"/>
                <a:gd name="T16" fmla="*/ 64 w 70"/>
                <a:gd name="T17" fmla="*/ 0 h 124"/>
                <a:gd name="T18" fmla="*/ 70 w 70"/>
                <a:gd name="T19" fmla="*/ 0 h 124"/>
                <a:gd name="T20" fmla="*/ 70 w 70"/>
                <a:gd name="T21" fmla="*/ 28 h 124"/>
                <a:gd name="T22" fmla="*/ 70 w 70"/>
                <a:gd name="T23" fmla="*/ 28 h 124"/>
                <a:gd name="T24" fmla="*/ 70 w 70"/>
                <a:gd name="T25" fmla="*/ 28 h 124"/>
                <a:gd name="T26" fmla="*/ 60 w 70"/>
                <a:gd name="T27" fmla="*/ 30 h 124"/>
                <a:gd name="T28" fmla="*/ 52 w 70"/>
                <a:gd name="T29" fmla="*/ 32 h 124"/>
                <a:gd name="T30" fmla="*/ 46 w 70"/>
                <a:gd name="T31" fmla="*/ 36 h 124"/>
                <a:gd name="T32" fmla="*/ 40 w 70"/>
                <a:gd name="T33" fmla="*/ 40 h 124"/>
                <a:gd name="T34" fmla="*/ 34 w 70"/>
                <a:gd name="T35" fmla="*/ 48 h 124"/>
                <a:gd name="T36" fmla="*/ 30 w 70"/>
                <a:gd name="T37" fmla="*/ 56 h 124"/>
                <a:gd name="T38" fmla="*/ 28 w 70"/>
                <a:gd name="T39" fmla="*/ 66 h 124"/>
                <a:gd name="T40" fmla="*/ 28 w 70"/>
                <a:gd name="T41" fmla="*/ 78 h 124"/>
                <a:gd name="T42" fmla="*/ 28 w 70"/>
                <a:gd name="T43" fmla="*/ 124 h 124"/>
                <a:gd name="T44" fmla="*/ 0 w 70"/>
                <a:gd name="T45" fmla="*/ 124 h 124"/>
                <a:gd name="T46" fmla="*/ 0 w 70"/>
                <a:gd name="T47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124">
                  <a:moveTo>
                    <a:pt x="0" y="2"/>
                  </a:moveTo>
                  <a:lnTo>
                    <a:pt x="28" y="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34" y="16"/>
                  </a:lnTo>
                  <a:lnTo>
                    <a:pt x="44" y="6"/>
                  </a:lnTo>
                  <a:lnTo>
                    <a:pt x="50" y="4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0" y="0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0" y="30"/>
                  </a:lnTo>
                  <a:lnTo>
                    <a:pt x="52" y="32"/>
                  </a:lnTo>
                  <a:lnTo>
                    <a:pt x="46" y="36"/>
                  </a:lnTo>
                  <a:lnTo>
                    <a:pt x="40" y="40"/>
                  </a:lnTo>
                  <a:lnTo>
                    <a:pt x="34" y="48"/>
                  </a:lnTo>
                  <a:lnTo>
                    <a:pt x="30" y="56"/>
                  </a:lnTo>
                  <a:lnTo>
                    <a:pt x="28" y="66"/>
                  </a:lnTo>
                  <a:lnTo>
                    <a:pt x="28" y="78"/>
                  </a:lnTo>
                  <a:lnTo>
                    <a:pt x="28" y="124"/>
                  </a:lnTo>
                  <a:lnTo>
                    <a:pt x="0" y="12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1" name="Freeform 227"/>
            <p:cNvSpPr>
              <a:spLocks noEditPoints="1"/>
            </p:cNvSpPr>
            <p:nvPr userDrawn="1"/>
          </p:nvSpPr>
          <p:spPr bwMode="auto">
            <a:xfrm>
              <a:off x="3159052" y="3069182"/>
              <a:ext cx="80004" cy="78725"/>
            </a:xfrm>
            <a:custGeom>
              <a:avLst/>
              <a:gdLst>
                <a:gd name="T0" fmla="*/ 0 w 132"/>
                <a:gd name="T1" fmla="*/ 64 h 128"/>
                <a:gd name="T2" fmla="*/ 2 w 132"/>
                <a:gd name="T3" fmla="*/ 52 h 128"/>
                <a:gd name="T4" fmla="*/ 12 w 132"/>
                <a:gd name="T5" fmla="*/ 30 h 128"/>
                <a:gd name="T6" fmla="*/ 30 w 132"/>
                <a:gd name="T7" fmla="*/ 12 h 128"/>
                <a:gd name="T8" fmla="*/ 52 w 132"/>
                <a:gd name="T9" fmla="*/ 2 h 128"/>
                <a:gd name="T10" fmla="*/ 66 w 132"/>
                <a:gd name="T11" fmla="*/ 0 h 128"/>
                <a:gd name="T12" fmla="*/ 92 w 132"/>
                <a:gd name="T13" fmla="*/ 6 h 128"/>
                <a:gd name="T14" fmla="*/ 112 w 132"/>
                <a:gd name="T15" fmla="*/ 20 h 128"/>
                <a:gd name="T16" fmla="*/ 126 w 132"/>
                <a:gd name="T17" fmla="*/ 40 h 128"/>
                <a:gd name="T18" fmla="*/ 132 w 132"/>
                <a:gd name="T19" fmla="*/ 64 h 128"/>
                <a:gd name="T20" fmla="*/ 132 w 132"/>
                <a:gd name="T21" fmla="*/ 64 h 128"/>
                <a:gd name="T22" fmla="*/ 126 w 132"/>
                <a:gd name="T23" fmla="*/ 90 h 128"/>
                <a:gd name="T24" fmla="*/ 112 w 132"/>
                <a:gd name="T25" fmla="*/ 110 h 128"/>
                <a:gd name="T26" fmla="*/ 92 w 132"/>
                <a:gd name="T27" fmla="*/ 124 h 128"/>
                <a:gd name="T28" fmla="*/ 66 w 132"/>
                <a:gd name="T29" fmla="*/ 128 h 128"/>
                <a:gd name="T30" fmla="*/ 52 w 132"/>
                <a:gd name="T31" fmla="*/ 128 h 128"/>
                <a:gd name="T32" fmla="*/ 28 w 132"/>
                <a:gd name="T33" fmla="*/ 118 h 128"/>
                <a:gd name="T34" fmla="*/ 12 w 132"/>
                <a:gd name="T35" fmla="*/ 100 h 128"/>
                <a:gd name="T36" fmla="*/ 2 w 132"/>
                <a:gd name="T37" fmla="*/ 78 h 128"/>
                <a:gd name="T38" fmla="*/ 0 w 132"/>
                <a:gd name="T39" fmla="*/ 66 h 128"/>
                <a:gd name="T40" fmla="*/ 104 w 132"/>
                <a:gd name="T41" fmla="*/ 64 h 128"/>
                <a:gd name="T42" fmla="*/ 102 w 132"/>
                <a:gd name="T43" fmla="*/ 56 h 128"/>
                <a:gd name="T44" fmla="*/ 98 w 132"/>
                <a:gd name="T45" fmla="*/ 42 h 128"/>
                <a:gd name="T46" fmla="*/ 88 w 132"/>
                <a:gd name="T47" fmla="*/ 32 h 128"/>
                <a:gd name="T48" fmla="*/ 74 w 132"/>
                <a:gd name="T49" fmla="*/ 26 h 128"/>
                <a:gd name="T50" fmla="*/ 66 w 132"/>
                <a:gd name="T51" fmla="*/ 26 h 128"/>
                <a:gd name="T52" fmla="*/ 50 w 132"/>
                <a:gd name="T53" fmla="*/ 28 h 128"/>
                <a:gd name="T54" fmla="*/ 38 w 132"/>
                <a:gd name="T55" fmla="*/ 36 h 128"/>
                <a:gd name="T56" fmla="*/ 32 w 132"/>
                <a:gd name="T57" fmla="*/ 50 h 128"/>
                <a:gd name="T58" fmla="*/ 28 w 132"/>
                <a:gd name="T59" fmla="*/ 64 h 128"/>
                <a:gd name="T60" fmla="*/ 28 w 132"/>
                <a:gd name="T61" fmla="*/ 64 h 128"/>
                <a:gd name="T62" fmla="*/ 32 w 132"/>
                <a:gd name="T63" fmla="*/ 80 h 128"/>
                <a:gd name="T64" fmla="*/ 40 w 132"/>
                <a:gd name="T65" fmla="*/ 92 h 128"/>
                <a:gd name="T66" fmla="*/ 52 w 132"/>
                <a:gd name="T67" fmla="*/ 102 h 128"/>
                <a:gd name="T68" fmla="*/ 66 w 132"/>
                <a:gd name="T69" fmla="*/ 104 h 128"/>
                <a:gd name="T70" fmla="*/ 74 w 132"/>
                <a:gd name="T71" fmla="*/ 104 h 128"/>
                <a:gd name="T72" fmla="*/ 88 w 132"/>
                <a:gd name="T73" fmla="*/ 98 h 128"/>
                <a:gd name="T74" fmla="*/ 98 w 132"/>
                <a:gd name="T75" fmla="*/ 86 h 128"/>
                <a:gd name="T76" fmla="*/ 102 w 132"/>
                <a:gd name="T77" fmla="*/ 74 h 128"/>
                <a:gd name="T78" fmla="*/ 104 w 132"/>
                <a:gd name="T7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" h="128">
                  <a:moveTo>
                    <a:pt x="0" y="66"/>
                  </a:moveTo>
                  <a:lnTo>
                    <a:pt x="0" y="64"/>
                  </a:lnTo>
                  <a:lnTo>
                    <a:pt x="0" y="64"/>
                  </a:lnTo>
                  <a:lnTo>
                    <a:pt x="2" y="52"/>
                  </a:lnTo>
                  <a:lnTo>
                    <a:pt x="6" y="40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80" y="2"/>
                  </a:lnTo>
                  <a:lnTo>
                    <a:pt x="92" y="6"/>
                  </a:lnTo>
                  <a:lnTo>
                    <a:pt x="104" y="12"/>
                  </a:lnTo>
                  <a:lnTo>
                    <a:pt x="112" y="20"/>
                  </a:lnTo>
                  <a:lnTo>
                    <a:pt x="120" y="28"/>
                  </a:lnTo>
                  <a:lnTo>
                    <a:pt x="126" y="40"/>
                  </a:lnTo>
                  <a:lnTo>
                    <a:pt x="130" y="52"/>
                  </a:lnTo>
                  <a:lnTo>
                    <a:pt x="132" y="64"/>
                  </a:lnTo>
                  <a:lnTo>
                    <a:pt x="132" y="64"/>
                  </a:lnTo>
                  <a:lnTo>
                    <a:pt x="132" y="64"/>
                  </a:lnTo>
                  <a:lnTo>
                    <a:pt x="130" y="78"/>
                  </a:lnTo>
                  <a:lnTo>
                    <a:pt x="126" y="90"/>
                  </a:lnTo>
                  <a:lnTo>
                    <a:pt x="120" y="100"/>
                  </a:lnTo>
                  <a:lnTo>
                    <a:pt x="112" y="110"/>
                  </a:lnTo>
                  <a:lnTo>
                    <a:pt x="104" y="118"/>
                  </a:lnTo>
                  <a:lnTo>
                    <a:pt x="92" y="124"/>
                  </a:lnTo>
                  <a:lnTo>
                    <a:pt x="80" y="128"/>
                  </a:lnTo>
                  <a:lnTo>
                    <a:pt x="66" y="128"/>
                  </a:lnTo>
                  <a:lnTo>
                    <a:pt x="66" y="128"/>
                  </a:lnTo>
                  <a:lnTo>
                    <a:pt x="52" y="128"/>
                  </a:lnTo>
                  <a:lnTo>
                    <a:pt x="40" y="124"/>
                  </a:lnTo>
                  <a:lnTo>
                    <a:pt x="28" y="118"/>
                  </a:lnTo>
                  <a:lnTo>
                    <a:pt x="20" y="110"/>
                  </a:lnTo>
                  <a:lnTo>
                    <a:pt x="12" y="100"/>
                  </a:lnTo>
                  <a:lnTo>
                    <a:pt x="6" y="90"/>
                  </a:lnTo>
                  <a:lnTo>
                    <a:pt x="2" y="78"/>
                  </a:lnTo>
                  <a:lnTo>
                    <a:pt x="0" y="66"/>
                  </a:lnTo>
                  <a:lnTo>
                    <a:pt x="0" y="66"/>
                  </a:lnTo>
                  <a:close/>
                  <a:moveTo>
                    <a:pt x="104" y="66"/>
                  </a:moveTo>
                  <a:lnTo>
                    <a:pt x="104" y="64"/>
                  </a:lnTo>
                  <a:lnTo>
                    <a:pt x="104" y="64"/>
                  </a:lnTo>
                  <a:lnTo>
                    <a:pt x="102" y="56"/>
                  </a:lnTo>
                  <a:lnTo>
                    <a:pt x="100" y="50"/>
                  </a:lnTo>
                  <a:lnTo>
                    <a:pt x="98" y="42"/>
                  </a:lnTo>
                  <a:lnTo>
                    <a:pt x="92" y="38"/>
                  </a:lnTo>
                  <a:lnTo>
                    <a:pt x="88" y="32"/>
                  </a:lnTo>
                  <a:lnTo>
                    <a:pt x="80" y="28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58" y="26"/>
                  </a:lnTo>
                  <a:lnTo>
                    <a:pt x="50" y="28"/>
                  </a:lnTo>
                  <a:lnTo>
                    <a:pt x="44" y="32"/>
                  </a:lnTo>
                  <a:lnTo>
                    <a:pt x="38" y="36"/>
                  </a:lnTo>
                  <a:lnTo>
                    <a:pt x="34" y="42"/>
                  </a:lnTo>
                  <a:lnTo>
                    <a:pt x="32" y="50"/>
                  </a:lnTo>
                  <a:lnTo>
                    <a:pt x="30" y="56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72"/>
                  </a:lnTo>
                  <a:lnTo>
                    <a:pt x="32" y="80"/>
                  </a:lnTo>
                  <a:lnTo>
                    <a:pt x="34" y="86"/>
                  </a:lnTo>
                  <a:lnTo>
                    <a:pt x="40" y="92"/>
                  </a:lnTo>
                  <a:lnTo>
                    <a:pt x="44" y="98"/>
                  </a:lnTo>
                  <a:lnTo>
                    <a:pt x="52" y="102"/>
                  </a:lnTo>
                  <a:lnTo>
                    <a:pt x="58" y="104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74" y="104"/>
                  </a:lnTo>
                  <a:lnTo>
                    <a:pt x="82" y="102"/>
                  </a:lnTo>
                  <a:lnTo>
                    <a:pt x="88" y="98"/>
                  </a:lnTo>
                  <a:lnTo>
                    <a:pt x="94" y="92"/>
                  </a:lnTo>
                  <a:lnTo>
                    <a:pt x="98" y="86"/>
                  </a:lnTo>
                  <a:lnTo>
                    <a:pt x="100" y="80"/>
                  </a:lnTo>
                  <a:lnTo>
                    <a:pt x="102" y="74"/>
                  </a:lnTo>
                  <a:lnTo>
                    <a:pt x="104" y="66"/>
                  </a:lnTo>
                  <a:lnTo>
                    <a:pt x="104" y="66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" name="Freeform 228"/>
            <p:cNvSpPr>
              <a:spLocks noEditPoints="1"/>
            </p:cNvSpPr>
            <p:nvPr userDrawn="1"/>
          </p:nvSpPr>
          <p:spPr bwMode="auto">
            <a:xfrm>
              <a:off x="3259375" y="3070452"/>
              <a:ext cx="67305" cy="77454"/>
            </a:xfrm>
            <a:custGeom>
              <a:avLst/>
              <a:gdLst>
                <a:gd name="T0" fmla="*/ 82 w 110"/>
                <a:gd name="T1" fmla="*/ 108 h 126"/>
                <a:gd name="T2" fmla="*/ 76 w 110"/>
                <a:gd name="T3" fmla="*/ 116 h 126"/>
                <a:gd name="T4" fmla="*/ 56 w 110"/>
                <a:gd name="T5" fmla="*/ 126 h 126"/>
                <a:gd name="T6" fmla="*/ 44 w 110"/>
                <a:gd name="T7" fmla="*/ 126 h 126"/>
                <a:gd name="T8" fmla="*/ 26 w 110"/>
                <a:gd name="T9" fmla="*/ 124 h 126"/>
                <a:gd name="T10" fmla="*/ 12 w 110"/>
                <a:gd name="T11" fmla="*/ 116 h 126"/>
                <a:gd name="T12" fmla="*/ 4 w 110"/>
                <a:gd name="T13" fmla="*/ 104 h 126"/>
                <a:gd name="T14" fmla="*/ 0 w 110"/>
                <a:gd name="T15" fmla="*/ 88 h 126"/>
                <a:gd name="T16" fmla="*/ 0 w 110"/>
                <a:gd name="T17" fmla="*/ 88 h 126"/>
                <a:gd name="T18" fmla="*/ 4 w 110"/>
                <a:gd name="T19" fmla="*/ 70 h 126"/>
                <a:gd name="T20" fmla="*/ 14 w 110"/>
                <a:gd name="T21" fmla="*/ 58 h 126"/>
                <a:gd name="T22" fmla="*/ 30 w 110"/>
                <a:gd name="T23" fmla="*/ 50 h 126"/>
                <a:gd name="T24" fmla="*/ 50 w 110"/>
                <a:gd name="T25" fmla="*/ 48 h 126"/>
                <a:gd name="T26" fmla="*/ 68 w 110"/>
                <a:gd name="T27" fmla="*/ 50 h 126"/>
                <a:gd name="T28" fmla="*/ 84 w 110"/>
                <a:gd name="T29" fmla="*/ 50 h 126"/>
                <a:gd name="T30" fmla="*/ 82 w 110"/>
                <a:gd name="T31" fmla="*/ 40 h 126"/>
                <a:gd name="T32" fmla="*/ 76 w 110"/>
                <a:gd name="T33" fmla="*/ 32 h 126"/>
                <a:gd name="T34" fmla="*/ 54 w 110"/>
                <a:gd name="T35" fmla="*/ 24 h 126"/>
                <a:gd name="T36" fmla="*/ 34 w 110"/>
                <a:gd name="T37" fmla="*/ 26 h 126"/>
                <a:gd name="T38" fmla="*/ 10 w 110"/>
                <a:gd name="T39" fmla="*/ 10 h 126"/>
                <a:gd name="T40" fmla="*/ 32 w 110"/>
                <a:gd name="T41" fmla="*/ 2 h 126"/>
                <a:gd name="T42" fmla="*/ 56 w 110"/>
                <a:gd name="T43" fmla="*/ 0 h 126"/>
                <a:gd name="T44" fmla="*/ 70 w 110"/>
                <a:gd name="T45" fmla="*/ 0 h 126"/>
                <a:gd name="T46" fmla="*/ 90 w 110"/>
                <a:gd name="T47" fmla="*/ 8 h 126"/>
                <a:gd name="T48" fmla="*/ 104 w 110"/>
                <a:gd name="T49" fmla="*/ 20 h 126"/>
                <a:gd name="T50" fmla="*/ 110 w 110"/>
                <a:gd name="T51" fmla="*/ 40 h 126"/>
                <a:gd name="T52" fmla="*/ 110 w 110"/>
                <a:gd name="T53" fmla="*/ 124 h 126"/>
                <a:gd name="T54" fmla="*/ 84 w 110"/>
                <a:gd name="T55" fmla="*/ 72 h 126"/>
                <a:gd name="T56" fmla="*/ 72 w 110"/>
                <a:gd name="T57" fmla="*/ 70 h 126"/>
                <a:gd name="T58" fmla="*/ 56 w 110"/>
                <a:gd name="T59" fmla="*/ 68 h 126"/>
                <a:gd name="T60" fmla="*/ 34 w 110"/>
                <a:gd name="T61" fmla="*/ 72 h 126"/>
                <a:gd name="T62" fmla="*/ 28 w 110"/>
                <a:gd name="T63" fmla="*/ 86 h 126"/>
                <a:gd name="T64" fmla="*/ 28 w 110"/>
                <a:gd name="T65" fmla="*/ 88 h 126"/>
                <a:gd name="T66" fmla="*/ 34 w 110"/>
                <a:gd name="T67" fmla="*/ 100 h 126"/>
                <a:gd name="T68" fmla="*/ 52 w 110"/>
                <a:gd name="T69" fmla="*/ 106 h 126"/>
                <a:gd name="T70" fmla="*/ 64 w 110"/>
                <a:gd name="T71" fmla="*/ 104 h 126"/>
                <a:gd name="T72" fmla="*/ 82 w 110"/>
                <a:gd name="T73" fmla="*/ 90 h 126"/>
                <a:gd name="T74" fmla="*/ 84 w 110"/>
                <a:gd name="T75" fmla="*/ 8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0" h="126">
                  <a:moveTo>
                    <a:pt x="82" y="124"/>
                  </a:moveTo>
                  <a:lnTo>
                    <a:pt x="82" y="108"/>
                  </a:lnTo>
                  <a:lnTo>
                    <a:pt x="82" y="108"/>
                  </a:lnTo>
                  <a:lnTo>
                    <a:pt x="76" y="116"/>
                  </a:lnTo>
                  <a:lnTo>
                    <a:pt x="66" y="122"/>
                  </a:lnTo>
                  <a:lnTo>
                    <a:pt x="56" y="126"/>
                  </a:lnTo>
                  <a:lnTo>
                    <a:pt x="44" y="126"/>
                  </a:lnTo>
                  <a:lnTo>
                    <a:pt x="44" y="126"/>
                  </a:lnTo>
                  <a:lnTo>
                    <a:pt x="34" y="126"/>
                  </a:lnTo>
                  <a:lnTo>
                    <a:pt x="26" y="124"/>
                  </a:lnTo>
                  <a:lnTo>
                    <a:pt x="20" y="120"/>
                  </a:lnTo>
                  <a:lnTo>
                    <a:pt x="12" y="116"/>
                  </a:lnTo>
                  <a:lnTo>
                    <a:pt x="8" y="112"/>
                  </a:lnTo>
                  <a:lnTo>
                    <a:pt x="4" y="104"/>
                  </a:lnTo>
                  <a:lnTo>
                    <a:pt x="0" y="9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78"/>
                  </a:lnTo>
                  <a:lnTo>
                    <a:pt x="4" y="70"/>
                  </a:lnTo>
                  <a:lnTo>
                    <a:pt x="8" y="64"/>
                  </a:lnTo>
                  <a:lnTo>
                    <a:pt x="14" y="58"/>
                  </a:lnTo>
                  <a:lnTo>
                    <a:pt x="22" y="54"/>
                  </a:lnTo>
                  <a:lnTo>
                    <a:pt x="30" y="50"/>
                  </a:lnTo>
                  <a:lnTo>
                    <a:pt x="40" y="48"/>
                  </a:lnTo>
                  <a:lnTo>
                    <a:pt x="50" y="48"/>
                  </a:lnTo>
                  <a:lnTo>
                    <a:pt x="50" y="48"/>
                  </a:lnTo>
                  <a:lnTo>
                    <a:pt x="68" y="50"/>
                  </a:lnTo>
                  <a:lnTo>
                    <a:pt x="84" y="54"/>
                  </a:lnTo>
                  <a:lnTo>
                    <a:pt x="84" y="50"/>
                  </a:lnTo>
                  <a:lnTo>
                    <a:pt x="84" y="50"/>
                  </a:lnTo>
                  <a:lnTo>
                    <a:pt x="82" y="40"/>
                  </a:lnTo>
                  <a:lnTo>
                    <a:pt x="78" y="36"/>
                  </a:lnTo>
                  <a:lnTo>
                    <a:pt x="76" y="32"/>
                  </a:lnTo>
                  <a:lnTo>
                    <a:pt x="66" y="26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34" y="26"/>
                  </a:lnTo>
                  <a:lnTo>
                    <a:pt x="18" y="3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32" y="2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0" y="0"/>
                  </a:lnTo>
                  <a:lnTo>
                    <a:pt x="80" y="4"/>
                  </a:lnTo>
                  <a:lnTo>
                    <a:pt x="90" y="8"/>
                  </a:lnTo>
                  <a:lnTo>
                    <a:pt x="98" y="14"/>
                  </a:lnTo>
                  <a:lnTo>
                    <a:pt x="104" y="20"/>
                  </a:lnTo>
                  <a:lnTo>
                    <a:pt x="108" y="30"/>
                  </a:lnTo>
                  <a:lnTo>
                    <a:pt x="110" y="40"/>
                  </a:lnTo>
                  <a:lnTo>
                    <a:pt x="110" y="52"/>
                  </a:lnTo>
                  <a:lnTo>
                    <a:pt x="110" y="124"/>
                  </a:lnTo>
                  <a:lnTo>
                    <a:pt x="82" y="124"/>
                  </a:lnTo>
                  <a:close/>
                  <a:moveTo>
                    <a:pt x="84" y="72"/>
                  </a:moveTo>
                  <a:lnTo>
                    <a:pt x="84" y="72"/>
                  </a:lnTo>
                  <a:lnTo>
                    <a:pt x="72" y="70"/>
                  </a:lnTo>
                  <a:lnTo>
                    <a:pt x="56" y="68"/>
                  </a:lnTo>
                  <a:lnTo>
                    <a:pt x="56" y="68"/>
                  </a:lnTo>
                  <a:lnTo>
                    <a:pt x="44" y="70"/>
                  </a:lnTo>
                  <a:lnTo>
                    <a:pt x="34" y="72"/>
                  </a:lnTo>
                  <a:lnTo>
                    <a:pt x="30" y="78"/>
                  </a:lnTo>
                  <a:lnTo>
                    <a:pt x="28" y="86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30" y="94"/>
                  </a:lnTo>
                  <a:lnTo>
                    <a:pt x="34" y="100"/>
                  </a:lnTo>
                  <a:lnTo>
                    <a:pt x="42" y="104"/>
                  </a:lnTo>
                  <a:lnTo>
                    <a:pt x="52" y="106"/>
                  </a:lnTo>
                  <a:lnTo>
                    <a:pt x="52" y="106"/>
                  </a:lnTo>
                  <a:lnTo>
                    <a:pt x="64" y="104"/>
                  </a:lnTo>
                  <a:lnTo>
                    <a:pt x="74" y="98"/>
                  </a:lnTo>
                  <a:lnTo>
                    <a:pt x="82" y="90"/>
                  </a:lnTo>
                  <a:lnTo>
                    <a:pt x="84" y="86"/>
                  </a:lnTo>
                  <a:lnTo>
                    <a:pt x="84" y="80"/>
                  </a:lnTo>
                  <a:lnTo>
                    <a:pt x="84" y="7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3" name="Freeform 229"/>
            <p:cNvSpPr>
              <a:spLocks/>
            </p:cNvSpPr>
            <p:nvPr userDrawn="1"/>
          </p:nvSpPr>
          <p:spPr bwMode="auto">
            <a:xfrm>
              <a:off x="3350808" y="3069182"/>
              <a:ext cx="68575" cy="78725"/>
            </a:xfrm>
            <a:custGeom>
              <a:avLst/>
              <a:gdLst>
                <a:gd name="T0" fmla="*/ 0 w 114"/>
                <a:gd name="T1" fmla="*/ 66 h 128"/>
                <a:gd name="T2" fmla="*/ 0 w 114"/>
                <a:gd name="T3" fmla="*/ 64 h 128"/>
                <a:gd name="T4" fmla="*/ 0 w 114"/>
                <a:gd name="T5" fmla="*/ 64 h 128"/>
                <a:gd name="T6" fmla="*/ 2 w 114"/>
                <a:gd name="T7" fmla="*/ 52 h 128"/>
                <a:gd name="T8" fmla="*/ 6 w 114"/>
                <a:gd name="T9" fmla="*/ 40 h 128"/>
                <a:gd name="T10" fmla="*/ 10 w 114"/>
                <a:gd name="T11" fmla="*/ 30 h 128"/>
                <a:gd name="T12" fmla="*/ 18 w 114"/>
                <a:gd name="T13" fmla="*/ 20 h 128"/>
                <a:gd name="T14" fmla="*/ 28 w 114"/>
                <a:gd name="T15" fmla="*/ 12 h 128"/>
                <a:gd name="T16" fmla="*/ 38 w 114"/>
                <a:gd name="T17" fmla="*/ 6 h 128"/>
                <a:gd name="T18" fmla="*/ 50 w 114"/>
                <a:gd name="T19" fmla="*/ 2 h 128"/>
                <a:gd name="T20" fmla="*/ 64 w 114"/>
                <a:gd name="T21" fmla="*/ 0 h 128"/>
                <a:gd name="T22" fmla="*/ 64 w 114"/>
                <a:gd name="T23" fmla="*/ 0 h 128"/>
                <a:gd name="T24" fmla="*/ 80 w 114"/>
                <a:gd name="T25" fmla="*/ 2 h 128"/>
                <a:gd name="T26" fmla="*/ 92 w 114"/>
                <a:gd name="T27" fmla="*/ 6 h 128"/>
                <a:gd name="T28" fmla="*/ 104 w 114"/>
                <a:gd name="T29" fmla="*/ 14 h 128"/>
                <a:gd name="T30" fmla="*/ 114 w 114"/>
                <a:gd name="T31" fmla="*/ 22 h 128"/>
                <a:gd name="T32" fmla="*/ 96 w 114"/>
                <a:gd name="T33" fmla="*/ 40 h 128"/>
                <a:gd name="T34" fmla="*/ 96 w 114"/>
                <a:gd name="T35" fmla="*/ 40 h 128"/>
                <a:gd name="T36" fmla="*/ 90 w 114"/>
                <a:gd name="T37" fmla="*/ 34 h 128"/>
                <a:gd name="T38" fmla="*/ 82 w 114"/>
                <a:gd name="T39" fmla="*/ 30 h 128"/>
                <a:gd name="T40" fmla="*/ 74 w 114"/>
                <a:gd name="T41" fmla="*/ 26 h 128"/>
                <a:gd name="T42" fmla="*/ 64 w 114"/>
                <a:gd name="T43" fmla="*/ 26 h 128"/>
                <a:gd name="T44" fmla="*/ 64 w 114"/>
                <a:gd name="T45" fmla="*/ 26 h 128"/>
                <a:gd name="T46" fmla="*/ 56 w 114"/>
                <a:gd name="T47" fmla="*/ 26 h 128"/>
                <a:gd name="T48" fmla="*/ 50 w 114"/>
                <a:gd name="T49" fmla="*/ 28 h 128"/>
                <a:gd name="T50" fmla="*/ 44 w 114"/>
                <a:gd name="T51" fmla="*/ 32 h 128"/>
                <a:gd name="T52" fmla="*/ 38 w 114"/>
                <a:gd name="T53" fmla="*/ 36 h 128"/>
                <a:gd name="T54" fmla="*/ 34 w 114"/>
                <a:gd name="T55" fmla="*/ 42 h 128"/>
                <a:gd name="T56" fmla="*/ 32 w 114"/>
                <a:gd name="T57" fmla="*/ 50 h 128"/>
                <a:gd name="T58" fmla="*/ 30 w 114"/>
                <a:gd name="T59" fmla="*/ 56 h 128"/>
                <a:gd name="T60" fmla="*/ 28 w 114"/>
                <a:gd name="T61" fmla="*/ 64 h 128"/>
                <a:gd name="T62" fmla="*/ 28 w 114"/>
                <a:gd name="T63" fmla="*/ 64 h 128"/>
                <a:gd name="T64" fmla="*/ 28 w 114"/>
                <a:gd name="T65" fmla="*/ 64 h 128"/>
                <a:gd name="T66" fmla="*/ 30 w 114"/>
                <a:gd name="T67" fmla="*/ 72 h 128"/>
                <a:gd name="T68" fmla="*/ 32 w 114"/>
                <a:gd name="T69" fmla="*/ 80 h 128"/>
                <a:gd name="T70" fmla="*/ 34 w 114"/>
                <a:gd name="T71" fmla="*/ 86 h 128"/>
                <a:gd name="T72" fmla="*/ 38 w 114"/>
                <a:gd name="T73" fmla="*/ 92 h 128"/>
                <a:gd name="T74" fmla="*/ 44 w 114"/>
                <a:gd name="T75" fmla="*/ 98 h 128"/>
                <a:gd name="T76" fmla="*/ 50 w 114"/>
                <a:gd name="T77" fmla="*/ 102 h 128"/>
                <a:gd name="T78" fmla="*/ 58 w 114"/>
                <a:gd name="T79" fmla="*/ 104 h 128"/>
                <a:gd name="T80" fmla="*/ 66 w 114"/>
                <a:gd name="T81" fmla="*/ 104 h 128"/>
                <a:gd name="T82" fmla="*/ 66 w 114"/>
                <a:gd name="T83" fmla="*/ 104 h 128"/>
                <a:gd name="T84" fmla="*/ 74 w 114"/>
                <a:gd name="T85" fmla="*/ 104 h 128"/>
                <a:gd name="T86" fmla="*/ 82 w 114"/>
                <a:gd name="T87" fmla="*/ 100 h 128"/>
                <a:gd name="T88" fmla="*/ 90 w 114"/>
                <a:gd name="T89" fmla="*/ 96 h 128"/>
                <a:gd name="T90" fmla="*/ 98 w 114"/>
                <a:gd name="T91" fmla="*/ 90 h 128"/>
                <a:gd name="T92" fmla="*/ 114 w 114"/>
                <a:gd name="T93" fmla="*/ 106 h 128"/>
                <a:gd name="T94" fmla="*/ 114 w 114"/>
                <a:gd name="T95" fmla="*/ 106 h 128"/>
                <a:gd name="T96" fmla="*/ 104 w 114"/>
                <a:gd name="T97" fmla="*/ 114 h 128"/>
                <a:gd name="T98" fmla="*/ 94 w 114"/>
                <a:gd name="T99" fmla="*/ 122 h 128"/>
                <a:gd name="T100" fmla="*/ 80 w 114"/>
                <a:gd name="T101" fmla="*/ 128 h 128"/>
                <a:gd name="T102" fmla="*/ 64 w 114"/>
                <a:gd name="T103" fmla="*/ 128 h 128"/>
                <a:gd name="T104" fmla="*/ 64 w 114"/>
                <a:gd name="T105" fmla="*/ 128 h 128"/>
                <a:gd name="T106" fmla="*/ 50 w 114"/>
                <a:gd name="T107" fmla="*/ 128 h 128"/>
                <a:gd name="T108" fmla="*/ 38 w 114"/>
                <a:gd name="T109" fmla="*/ 124 h 128"/>
                <a:gd name="T110" fmla="*/ 28 w 114"/>
                <a:gd name="T111" fmla="*/ 118 h 128"/>
                <a:gd name="T112" fmla="*/ 18 w 114"/>
                <a:gd name="T113" fmla="*/ 110 h 128"/>
                <a:gd name="T114" fmla="*/ 10 w 114"/>
                <a:gd name="T115" fmla="*/ 100 h 128"/>
                <a:gd name="T116" fmla="*/ 6 w 114"/>
                <a:gd name="T117" fmla="*/ 90 h 128"/>
                <a:gd name="T118" fmla="*/ 2 w 114"/>
                <a:gd name="T119" fmla="*/ 78 h 128"/>
                <a:gd name="T120" fmla="*/ 0 w 114"/>
                <a:gd name="T121" fmla="*/ 66 h 128"/>
                <a:gd name="T122" fmla="*/ 0 w 114"/>
                <a:gd name="T123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128">
                  <a:moveTo>
                    <a:pt x="0" y="66"/>
                  </a:moveTo>
                  <a:lnTo>
                    <a:pt x="0" y="64"/>
                  </a:lnTo>
                  <a:lnTo>
                    <a:pt x="0" y="64"/>
                  </a:lnTo>
                  <a:lnTo>
                    <a:pt x="2" y="52"/>
                  </a:lnTo>
                  <a:lnTo>
                    <a:pt x="6" y="40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80" y="2"/>
                  </a:lnTo>
                  <a:lnTo>
                    <a:pt x="92" y="6"/>
                  </a:lnTo>
                  <a:lnTo>
                    <a:pt x="104" y="14"/>
                  </a:lnTo>
                  <a:lnTo>
                    <a:pt x="114" y="22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90" y="34"/>
                  </a:lnTo>
                  <a:lnTo>
                    <a:pt x="82" y="30"/>
                  </a:lnTo>
                  <a:lnTo>
                    <a:pt x="74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56" y="26"/>
                  </a:lnTo>
                  <a:lnTo>
                    <a:pt x="50" y="28"/>
                  </a:lnTo>
                  <a:lnTo>
                    <a:pt x="44" y="32"/>
                  </a:lnTo>
                  <a:lnTo>
                    <a:pt x="38" y="36"/>
                  </a:lnTo>
                  <a:lnTo>
                    <a:pt x="34" y="42"/>
                  </a:lnTo>
                  <a:lnTo>
                    <a:pt x="32" y="50"/>
                  </a:lnTo>
                  <a:lnTo>
                    <a:pt x="30" y="56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72"/>
                  </a:lnTo>
                  <a:lnTo>
                    <a:pt x="32" y="80"/>
                  </a:lnTo>
                  <a:lnTo>
                    <a:pt x="34" y="86"/>
                  </a:lnTo>
                  <a:lnTo>
                    <a:pt x="38" y="92"/>
                  </a:lnTo>
                  <a:lnTo>
                    <a:pt x="44" y="98"/>
                  </a:lnTo>
                  <a:lnTo>
                    <a:pt x="50" y="102"/>
                  </a:lnTo>
                  <a:lnTo>
                    <a:pt x="58" y="104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74" y="104"/>
                  </a:lnTo>
                  <a:lnTo>
                    <a:pt x="82" y="100"/>
                  </a:lnTo>
                  <a:lnTo>
                    <a:pt x="90" y="96"/>
                  </a:lnTo>
                  <a:lnTo>
                    <a:pt x="98" y="90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104" y="114"/>
                  </a:lnTo>
                  <a:lnTo>
                    <a:pt x="94" y="122"/>
                  </a:lnTo>
                  <a:lnTo>
                    <a:pt x="80" y="128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50" y="128"/>
                  </a:lnTo>
                  <a:lnTo>
                    <a:pt x="38" y="124"/>
                  </a:lnTo>
                  <a:lnTo>
                    <a:pt x="28" y="118"/>
                  </a:lnTo>
                  <a:lnTo>
                    <a:pt x="18" y="110"/>
                  </a:lnTo>
                  <a:lnTo>
                    <a:pt x="10" y="100"/>
                  </a:lnTo>
                  <a:lnTo>
                    <a:pt x="6" y="90"/>
                  </a:lnTo>
                  <a:lnTo>
                    <a:pt x="2" y="78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Freeform 230"/>
            <p:cNvSpPr>
              <a:spLocks/>
            </p:cNvSpPr>
            <p:nvPr userDrawn="1"/>
          </p:nvSpPr>
          <p:spPr bwMode="auto">
            <a:xfrm>
              <a:off x="3443511" y="3042518"/>
              <a:ext cx="66035" cy="104120"/>
            </a:xfrm>
            <a:custGeom>
              <a:avLst/>
              <a:gdLst>
                <a:gd name="T0" fmla="*/ 0 w 110"/>
                <a:gd name="T1" fmla="*/ 0 h 170"/>
                <a:gd name="T2" fmla="*/ 28 w 110"/>
                <a:gd name="T3" fmla="*/ 0 h 170"/>
                <a:gd name="T4" fmla="*/ 28 w 110"/>
                <a:gd name="T5" fmla="*/ 66 h 170"/>
                <a:gd name="T6" fmla="*/ 28 w 110"/>
                <a:gd name="T7" fmla="*/ 66 h 170"/>
                <a:gd name="T8" fmla="*/ 34 w 110"/>
                <a:gd name="T9" fmla="*/ 58 h 170"/>
                <a:gd name="T10" fmla="*/ 42 w 110"/>
                <a:gd name="T11" fmla="*/ 52 h 170"/>
                <a:gd name="T12" fmla="*/ 52 w 110"/>
                <a:gd name="T13" fmla="*/ 46 h 170"/>
                <a:gd name="T14" fmla="*/ 66 w 110"/>
                <a:gd name="T15" fmla="*/ 44 h 170"/>
                <a:gd name="T16" fmla="*/ 66 w 110"/>
                <a:gd name="T17" fmla="*/ 44 h 170"/>
                <a:gd name="T18" fmla="*/ 76 w 110"/>
                <a:gd name="T19" fmla="*/ 46 h 170"/>
                <a:gd name="T20" fmla="*/ 84 w 110"/>
                <a:gd name="T21" fmla="*/ 48 h 170"/>
                <a:gd name="T22" fmla="*/ 92 w 110"/>
                <a:gd name="T23" fmla="*/ 52 h 170"/>
                <a:gd name="T24" fmla="*/ 98 w 110"/>
                <a:gd name="T25" fmla="*/ 58 h 170"/>
                <a:gd name="T26" fmla="*/ 102 w 110"/>
                <a:gd name="T27" fmla="*/ 64 h 170"/>
                <a:gd name="T28" fmla="*/ 106 w 110"/>
                <a:gd name="T29" fmla="*/ 72 h 170"/>
                <a:gd name="T30" fmla="*/ 108 w 110"/>
                <a:gd name="T31" fmla="*/ 82 h 170"/>
                <a:gd name="T32" fmla="*/ 110 w 110"/>
                <a:gd name="T33" fmla="*/ 92 h 170"/>
                <a:gd name="T34" fmla="*/ 110 w 110"/>
                <a:gd name="T35" fmla="*/ 170 h 170"/>
                <a:gd name="T36" fmla="*/ 82 w 110"/>
                <a:gd name="T37" fmla="*/ 170 h 170"/>
                <a:gd name="T38" fmla="*/ 82 w 110"/>
                <a:gd name="T39" fmla="*/ 100 h 170"/>
                <a:gd name="T40" fmla="*/ 82 w 110"/>
                <a:gd name="T41" fmla="*/ 100 h 170"/>
                <a:gd name="T42" fmla="*/ 80 w 110"/>
                <a:gd name="T43" fmla="*/ 88 h 170"/>
                <a:gd name="T44" fmla="*/ 74 w 110"/>
                <a:gd name="T45" fmla="*/ 78 h 170"/>
                <a:gd name="T46" fmla="*/ 66 w 110"/>
                <a:gd name="T47" fmla="*/ 72 h 170"/>
                <a:gd name="T48" fmla="*/ 54 w 110"/>
                <a:gd name="T49" fmla="*/ 70 h 170"/>
                <a:gd name="T50" fmla="*/ 54 w 110"/>
                <a:gd name="T51" fmla="*/ 70 h 170"/>
                <a:gd name="T52" fmla="*/ 44 w 110"/>
                <a:gd name="T53" fmla="*/ 72 h 170"/>
                <a:gd name="T54" fmla="*/ 36 w 110"/>
                <a:gd name="T55" fmla="*/ 78 h 170"/>
                <a:gd name="T56" fmla="*/ 30 w 110"/>
                <a:gd name="T57" fmla="*/ 88 h 170"/>
                <a:gd name="T58" fmla="*/ 28 w 110"/>
                <a:gd name="T59" fmla="*/ 100 h 170"/>
                <a:gd name="T60" fmla="*/ 28 w 110"/>
                <a:gd name="T61" fmla="*/ 170 h 170"/>
                <a:gd name="T62" fmla="*/ 0 w 110"/>
                <a:gd name="T63" fmla="*/ 170 h 170"/>
                <a:gd name="T64" fmla="*/ 0 w 110"/>
                <a:gd name="T6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70">
                  <a:moveTo>
                    <a:pt x="0" y="0"/>
                  </a:moveTo>
                  <a:lnTo>
                    <a:pt x="28" y="0"/>
                  </a:lnTo>
                  <a:lnTo>
                    <a:pt x="28" y="66"/>
                  </a:lnTo>
                  <a:lnTo>
                    <a:pt x="28" y="66"/>
                  </a:lnTo>
                  <a:lnTo>
                    <a:pt x="34" y="58"/>
                  </a:lnTo>
                  <a:lnTo>
                    <a:pt x="42" y="52"/>
                  </a:lnTo>
                  <a:lnTo>
                    <a:pt x="52" y="46"/>
                  </a:lnTo>
                  <a:lnTo>
                    <a:pt x="66" y="44"/>
                  </a:lnTo>
                  <a:lnTo>
                    <a:pt x="66" y="44"/>
                  </a:lnTo>
                  <a:lnTo>
                    <a:pt x="76" y="46"/>
                  </a:lnTo>
                  <a:lnTo>
                    <a:pt x="84" y="48"/>
                  </a:lnTo>
                  <a:lnTo>
                    <a:pt x="92" y="52"/>
                  </a:lnTo>
                  <a:lnTo>
                    <a:pt x="98" y="58"/>
                  </a:lnTo>
                  <a:lnTo>
                    <a:pt x="102" y="64"/>
                  </a:lnTo>
                  <a:lnTo>
                    <a:pt x="106" y="72"/>
                  </a:lnTo>
                  <a:lnTo>
                    <a:pt x="108" y="82"/>
                  </a:lnTo>
                  <a:lnTo>
                    <a:pt x="110" y="92"/>
                  </a:lnTo>
                  <a:lnTo>
                    <a:pt x="110" y="170"/>
                  </a:lnTo>
                  <a:lnTo>
                    <a:pt x="82" y="170"/>
                  </a:lnTo>
                  <a:lnTo>
                    <a:pt x="82" y="100"/>
                  </a:lnTo>
                  <a:lnTo>
                    <a:pt x="82" y="100"/>
                  </a:lnTo>
                  <a:lnTo>
                    <a:pt x="80" y="88"/>
                  </a:lnTo>
                  <a:lnTo>
                    <a:pt x="74" y="78"/>
                  </a:lnTo>
                  <a:lnTo>
                    <a:pt x="66" y="72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44" y="72"/>
                  </a:lnTo>
                  <a:lnTo>
                    <a:pt x="36" y="78"/>
                  </a:lnTo>
                  <a:lnTo>
                    <a:pt x="30" y="88"/>
                  </a:lnTo>
                  <a:lnTo>
                    <a:pt x="28" y="100"/>
                  </a:lnTo>
                  <a:lnTo>
                    <a:pt x="28" y="170"/>
                  </a:lnTo>
                  <a:lnTo>
                    <a:pt x="0" y="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" name="Freeform 232"/>
            <p:cNvSpPr>
              <a:spLocks/>
            </p:cNvSpPr>
            <p:nvPr userDrawn="1"/>
          </p:nvSpPr>
          <p:spPr bwMode="auto">
            <a:xfrm>
              <a:off x="1016721" y="2652704"/>
              <a:ext cx="298427" cy="333945"/>
            </a:xfrm>
            <a:custGeom>
              <a:avLst/>
              <a:gdLst>
                <a:gd name="T0" fmla="*/ 0 w 490"/>
                <a:gd name="T1" fmla="*/ 274 h 548"/>
                <a:gd name="T2" fmla="*/ 2 w 490"/>
                <a:gd name="T3" fmla="*/ 246 h 548"/>
                <a:gd name="T4" fmla="*/ 12 w 490"/>
                <a:gd name="T5" fmla="*/ 194 h 548"/>
                <a:gd name="T6" fmla="*/ 32 w 490"/>
                <a:gd name="T7" fmla="*/ 144 h 548"/>
                <a:gd name="T8" fmla="*/ 60 w 490"/>
                <a:gd name="T9" fmla="*/ 100 h 548"/>
                <a:gd name="T10" fmla="*/ 96 w 490"/>
                <a:gd name="T11" fmla="*/ 64 h 548"/>
                <a:gd name="T12" fmla="*/ 140 w 490"/>
                <a:gd name="T13" fmla="*/ 34 h 548"/>
                <a:gd name="T14" fmla="*/ 190 w 490"/>
                <a:gd name="T15" fmla="*/ 12 h 548"/>
                <a:gd name="T16" fmla="*/ 246 w 490"/>
                <a:gd name="T17" fmla="*/ 2 h 548"/>
                <a:gd name="T18" fmla="*/ 276 w 490"/>
                <a:gd name="T19" fmla="*/ 0 h 548"/>
                <a:gd name="T20" fmla="*/ 344 w 490"/>
                <a:gd name="T21" fmla="*/ 6 h 548"/>
                <a:gd name="T22" fmla="*/ 400 w 490"/>
                <a:gd name="T23" fmla="*/ 24 h 548"/>
                <a:gd name="T24" fmla="*/ 446 w 490"/>
                <a:gd name="T25" fmla="*/ 50 h 548"/>
                <a:gd name="T26" fmla="*/ 486 w 490"/>
                <a:gd name="T27" fmla="*/ 82 h 548"/>
                <a:gd name="T28" fmla="*/ 412 w 490"/>
                <a:gd name="T29" fmla="*/ 168 h 548"/>
                <a:gd name="T30" fmla="*/ 380 w 490"/>
                <a:gd name="T31" fmla="*/ 142 h 548"/>
                <a:gd name="T32" fmla="*/ 348 w 490"/>
                <a:gd name="T33" fmla="*/ 124 h 548"/>
                <a:gd name="T34" fmla="*/ 314 w 490"/>
                <a:gd name="T35" fmla="*/ 112 h 548"/>
                <a:gd name="T36" fmla="*/ 276 w 490"/>
                <a:gd name="T37" fmla="*/ 108 h 548"/>
                <a:gd name="T38" fmla="*/ 260 w 490"/>
                <a:gd name="T39" fmla="*/ 108 h 548"/>
                <a:gd name="T40" fmla="*/ 228 w 490"/>
                <a:gd name="T41" fmla="*/ 116 h 548"/>
                <a:gd name="T42" fmla="*/ 200 w 490"/>
                <a:gd name="T43" fmla="*/ 128 h 548"/>
                <a:gd name="T44" fmla="*/ 176 w 490"/>
                <a:gd name="T45" fmla="*/ 146 h 548"/>
                <a:gd name="T46" fmla="*/ 156 w 490"/>
                <a:gd name="T47" fmla="*/ 168 h 548"/>
                <a:gd name="T48" fmla="*/ 140 w 490"/>
                <a:gd name="T49" fmla="*/ 194 h 548"/>
                <a:gd name="T50" fmla="*/ 130 w 490"/>
                <a:gd name="T51" fmla="*/ 224 h 548"/>
                <a:gd name="T52" fmla="*/ 124 w 490"/>
                <a:gd name="T53" fmla="*/ 256 h 548"/>
                <a:gd name="T54" fmla="*/ 122 w 490"/>
                <a:gd name="T55" fmla="*/ 274 h 548"/>
                <a:gd name="T56" fmla="*/ 124 w 490"/>
                <a:gd name="T57" fmla="*/ 292 h 548"/>
                <a:gd name="T58" fmla="*/ 128 w 490"/>
                <a:gd name="T59" fmla="*/ 324 h 548"/>
                <a:gd name="T60" fmla="*/ 140 w 490"/>
                <a:gd name="T61" fmla="*/ 352 h 548"/>
                <a:gd name="T62" fmla="*/ 156 w 490"/>
                <a:gd name="T63" fmla="*/ 380 h 548"/>
                <a:gd name="T64" fmla="*/ 176 w 490"/>
                <a:gd name="T65" fmla="*/ 402 h 548"/>
                <a:gd name="T66" fmla="*/ 200 w 490"/>
                <a:gd name="T67" fmla="*/ 420 h 548"/>
                <a:gd name="T68" fmla="*/ 228 w 490"/>
                <a:gd name="T69" fmla="*/ 432 h 548"/>
                <a:gd name="T70" fmla="*/ 260 w 490"/>
                <a:gd name="T71" fmla="*/ 440 h 548"/>
                <a:gd name="T72" fmla="*/ 276 w 490"/>
                <a:gd name="T73" fmla="*/ 440 h 548"/>
                <a:gd name="T74" fmla="*/ 318 w 490"/>
                <a:gd name="T75" fmla="*/ 436 h 548"/>
                <a:gd name="T76" fmla="*/ 352 w 490"/>
                <a:gd name="T77" fmla="*/ 424 h 548"/>
                <a:gd name="T78" fmla="*/ 384 w 490"/>
                <a:gd name="T79" fmla="*/ 404 h 548"/>
                <a:gd name="T80" fmla="*/ 490 w 490"/>
                <a:gd name="T81" fmla="*/ 454 h 548"/>
                <a:gd name="T82" fmla="*/ 468 w 490"/>
                <a:gd name="T83" fmla="*/ 474 h 548"/>
                <a:gd name="T84" fmla="*/ 424 w 490"/>
                <a:gd name="T85" fmla="*/ 508 h 548"/>
                <a:gd name="T86" fmla="*/ 372 w 490"/>
                <a:gd name="T87" fmla="*/ 534 h 548"/>
                <a:gd name="T88" fmla="*/ 308 w 490"/>
                <a:gd name="T89" fmla="*/ 546 h 548"/>
                <a:gd name="T90" fmla="*/ 272 w 490"/>
                <a:gd name="T91" fmla="*/ 548 h 548"/>
                <a:gd name="T92" fmla="*/ 216 w 490"/>
                <a:gd name="T93" fmla="*/ 542 h 548"/>
                <a:gd name="T94" fmla="*/ 164 w 490"/>
                <a:gd name="T95" fmla="*/ 526 h 548"/>
                <a:gd name="T96" fmla="*/ 118 w 490"/>
                <a:gd name="T97" fmla="*/ 502 h 548"/>
                <a:gd name="T98" fmla="*/ 78 w 490"/>
                <a:gd name="T99" fmla="*/ 468 h 548"/>
                <a:gd name="T100" fmla="*/ 46 w 490"/>
                <a:gd name="T101" fmla="*/ 428 h 548"/>
                <a:gd name="T102" fmla="*/ 22 w 490"/>
                <a:gd name="T103" fmla="*/ 382 h 548"/>
                <a:gd name="T104" fmla="*/ 6 w 490"/>
                <a:gd name="T105" fmla="*/ 332 h 548"/>
                <a:gd name="T106" fmla="*/ 0 w 490"/>
                <a:gd name="T107" fmla="*/ 27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0" h="548">
                  <a:moveTo>
                    <a:pt x="0" y="276"/>
                  </a:moveTo>
                  <a:lnTo>
                    <a:pt x="0" y="274"/>
                  </a:lnTo>
                  <a:lnTo>
                    <a:pt x="0" y="274"/>
                  </a:lnTo>
                  <a:lnTo>
                    <a:pt x="2" y="246"/>
                  </a:lnTo>
                  <a:lnTo>
                    <a:pt x="6" y="220"/>
                  </a:lnTo>
                  <a:lnTo>
                    <a:pt x="12" y="194"/>
                  </a:lnTo>
                  <a:lnTo>
                    <a:pt x="22" y="168"/>
                  </a:lnTo>
                  <a:lnTo>
                    <a:pt x="32" y="144"/>
                  </a:lnTo>
                  <a:lnTo>
                    <a:pt x="46" y="122"/>
                  </a:lnTo>
                  <a:lnTo>
                    <a:pt x="60" y="100"/>
                  </a:lnTo>
                  <a:lnTo>
                    <a:pt x="78" y="80"/>
                  </a:lnTo>
                  <a:lnTo>
                    <a:pt x="96" y="64"/>
                  </a:lnTo>
                  <a:lnTo>
                    <a:pt x="118" y="48"/>
                  </a:lnTo>
                  <a:lnTo>
                    <a:pt x="140" y="34"/>
                  </a:lnTo>
                  <a:lnTo>
                    <a:pt x="166" y="22"/>
                  </a:lnTo>
                  <a:lnTo>
                    <a:pt x="190" y="12"/>
                  </a:lnTo>
                  <a:lnTo>
                    <a:pt x="218" y="6"/>
                  </a:lnTo>
                  <a:lnTo>
                    <a:pt x="246" y="2"/>
                  </a:lnTo>
                  <a:lnTo>
                    <a:pt x="276" y="0"/>
                  </a:lnTo>
                  <a:lnTo>
                    <a:pt x="276" y="0"/>
                  </a:lnTo>
                  <a:lnTo>
                    <a:pt x="312" y="2"/>
                  </a:lnTo>
                  <a:lnTo>
                    <a:pt x="344" y="6"/>
                  </a:lnTo>
                  <a:lnTo>
                    <a:pt x="374" y="14"/>
                  </a:lnTo>
                  <a:lnTo>
                    <a:pt x="400" y="24"/>
                  </a:lnTo>
                  <a:lnTo>
                    <a:pt x="424" y="36"/>
                  </a:lnTo>
                  <a:lnTo>
                    <a:pt x="446" y="50"/>
                  </a:lnTo>
                  <a:lnTo>
                    <a:pt x="466" y="64"/>
                  </a:lnTo>
                  <a:lnTo>
                    <a:pt x="486" y="82"/>
                  </a:lnTo>
                  <a:lnTo>
                    <a:pt x="412" y="168"/>
                  </a:lnTo>
                  <a:lnTo>
                    <a:pt x="412" y="168"/>
                  </a:lnTo>
                  <a:lnTo>
                    <a:pt x="396" y="154"/>
                  </a:lnTo>
                  <a:lnTo>
                    <a:pt x="380" y="142"/>
                  </a:lnTo>
                  <a:lnTo>
                    <a:pt x="364" y="132"/>
                  </a:lnTo>
                  <a:lnTo>
                    <a:pt x="348" y="124"/>
                  </a:lnTo>
                  <a:lnTo>
                    <a:pt x="332" y="118"/>
                  </a:lnTo>
                  <a:lnTo>
                    <a:pt x="314" y="112"/>
                  </a:lnTo>
                  <a:lnTo>
                    <a:pt x="296" y="108"/>
                  </a:lnTo>
                  <a:lnTo>
                    <a:pt x="276" y="108"/>
                  </a:lnTo>
                  <a:lnTo>
                    <a:pt x="276" y="108"/>
                  </a:lnTo>
                  <a:lnTo>
                    <a:pt x="260" y="108"/>
                  </a:lnTo>
                  <a:lnTo>
                    <a:pt x="244" y="112"/>
                  </a:lnTo>
                  <a:lnTo>
                    <a:pt x="228" y="116"/>
                  </a:lnTo>
                  <a:lnTo>
                    <a:pt x="214" y="120"/>
                  </a:lnTo>
                  <a:lnTo>
                    <a:pt x="200" y="128"/>
                  </a:lnTo>
                  <a:lnTo>
                    <a:pt x="188" y="136"/>
                  </a:lnTo>
                  <a:lnTo>
                    <a:pt x="176" y="146"/>
                  </a:lnTo>
                  <a:lnTo>
                    <a:pt x="166" y="156"/>
                  </a:lnTo>
                  <a:lnTo>
                    <a:pt x="156" y="168"/>
                  </a:lnTo>
                  <a:lnTo>
                    <a:pt x="148" y="180"/>
                  </a:lnTo>
                  <a:lnTo>
                    <a:pt x="140" y="194"/>
                  </a:lnTo>
                  <a:lnTo>
                    <a:pt x="134" y="208"/>
                  </a:lnTo>
                  <a:lnTo>
                    <a:pt x="130" y="224"/>
                  </a:lnTo>
                  <a:lnTo>
                    <a:pt x="126" y="240"/>
                  </a:lnTo>
                  <a:lnTo>
                    <a:pt x="124" y="256"/>
                  </a:lnTo>
                  <a:lnTo>
                    <a:pt x="122" y="272"/>
                  </a:lnTo>
                  <a:lnTo>
                    <a:pt x="122" y="274"/>
                  </a:lnTo>
                  <a:lnTo>
                    <a:pt x="122" y="274"/>
                  </a:lnTo>
                  <a:lnTo>
                    <a:pt x="124" y="292"/>
                  </a:lnTo>
                  <a:lnTo>
                    <a:pt x="126" y="308"/>
                  </a:lnTo>
                  <a:lnTo>
                    <a:pt x="128" y="324"/>
                  </a:lnTo>
                  <a:lnTo>
                    <a:pt x="134" y="338"/>
                  </a:lnTo>
                  <a:lnTo>
                    <a:pt x="140" y="352"/>
                  </a:lnTo>
                  <a:lnTo>
                    <a:pt x="148" y="366"/>
                  </a:lnTo>
                  <a:lnTo>
                    <a:pt x="156" y="380"/>
                  </a:lnTo>
                  <a:lnTo>
                    <a:pt x="166" y="392"/>
                  </a:lnTo>
                  <a:lnTo>
                    <a:pt x="176" y="402"/>
                  </a:lnTo>
                  <a:lnTo>
                    <a:pt x="188" y="412"/>
                  </a:lnTo>
                  <a:lnTo>
                    <a:pt x="200" y="420"/>
                  </a:lnTo>
                  <a:lnTo>
                    <a:pt x="214" y="428"/>
                  </a:lnTo>
                  <a:lnTo>
                    <a:pt x="228" y="432"/>
                  </a:lnTo>
                  <a:lnTo>
                    <a:pt x="244" y="438"/>
                  </a:lnTo>
                  <a:lnTo>
                    <a:pt x="260" y="440"/>
                  </a:lnTo>
                  <a:lnTo>
                    <a:pt x="276" y="440"/>
                  </a:lnTo>
                  <a:lnTo>
                    <a:pt x="276" y="440"/>
                  </a:lnTo>
                  <a:lnTo>
                    <a:pt x="298" y="440"/>
                  </a:lnTo>
                  <a:lnTo>
                    <a:pt x="318" y="436"/>
                  </a:lnTo>
                  <a:lnTo>
                    <a:pt x="336" y="430"/>
                  </a:lnTo>
                  <a:lnTo>
                    <a:pt x="352" y="424"/>
                  </a:lnTo>
                  <a:lnTo>
                    <a:pt x="368" y="414"/>
                  </a:lnTo>
                  <a:lnTo>
                    <a:pt x="384" y="404"/>
                  </a:lnTo>
                  <a:lnTo>
                    <a:pt x="416" y="378"/>
                  </a:lnTo>
                  <a:lnTo>
                    <a:pt x="490" y="454"/>
                  </a:lnTo>
                  <a:lnTo>
                    <a:pt x="490" y="454"/>
                  </a:lnTo>
                  <a:lnTo>
                    <a:pt x="468" y="474"/>
                  </a:lnTo>
                  <a:lnTo>
                    <a:pt x="446" y="492"/>
                  </a:lnTo>
                  <a:lnTo>
                    <a:pt x="424" y="508"/>
                  </a:lnTo>
                  <a:lnTo>
                    <a:pt x="398" y="522"/>
                  </a:lnTo>
                  <a:lnTo>
                    <a:pt x="372" y="534"/>
                  </a:lnTo>
                  <a:lnTo>
                    <a:pt x="342" y="542"/>
                  </a:lnTo>
                  <a:lnTo>
                    <a:pt x="308" y="546"/>
                  </a:lnTo>
                  <a:lnTo>
                    <a:pt x="272" y="548"/>
                  </a:lnTo>
                  <a:lnTo>
                    <a:pt x="272" y="548"/>
                  </a:lnTo>
                  <a:lnTo>
                    <a:pt x="244" y="546"/>
                  </a:lnTo>
                  <a:lnTo>
                    <a:pt x="216" y="542"/>
                  </a:lnTo>
                  <a:lnTo>
                    <a:pt x="190" y="536"/>
                  </a:lnTo>
                  <a:lnTo>
                    <a:pt x="164" y="526"/>
                  </a:lnTo>
                  <a:lnTo>
                    <a:pt x="140" y="516"/>
                  </a:lnTo>
                  <a:lnTo>
                    <a:pt x="118" y="502"/>
                  </a:lnTo>
                  <a:lnTo>
                    <a:pt x="98" y="486"/>
                  </a:lnTo>
                  <a:lnTo>
                    <a:pt x="78" y="468"/>
                  </a:lnTo>
                  <a:lnTo>
                    <a:pt x="60" y="450"/>
                  </a:lnTo>
                  <a:lnTo>
                    <a:pt x="46" y="428"/>
                  </a:lnTo>
                  <a:lnTo>
                    <a:pt x="32" y="406"/>
                  </a:lnTo>
                  <a:lnTo>
                    <a:pt x="22" y="382"/>
                  </a:lnTo>
                  <a:lnTo>
                    <a:pt x="12" y="358"/>
                  </a:lnTo>
                  <a:lnTo>
                    <a:pt x="6" y="332"/>
                  </a:lnTo>
                  <a:lnTo>
                    <a:pt x="2" y="304"/>
                  </a:lnTo>
                  <a:lnTo>
                    <a:pt x="0" y="276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Freeform 233"/>
            <p:cNvSpPr>
              <a:spLocks/>
            </p:cNvSpPr>
            <p:nvPr userDrawn="1"/>
          </p:nvSpPr>
          <p:spPr bwMode="auto">
            <a:xfrm>
              <a:off x="1359596" y="2659053"/>
              <a:ext cx="273029" cy="321247"/>
            </a:xfrm>
            <a:custGeom>
              <a:avLst/>
              <a:gdLst>
                <a:gd name="T0" fmla="*/ 0 w 448"/>
                <a:gd name="T1" fmla="*/ 0 h 528"/>
                <a:gd name="T2" fmla="*/ 116 w 448"/>
                <a:gd name="T3" fmla="*/ 0 h 528"/>
                <a:gd name="T4" fmla="*/ 116 w 448"/>
                <a:gd name="T5" fmla="*/ 210 h 528"/>
                <a:gd name="T6" fmla="*/ 332 w 448"/>
                <a:gd name="T7" fmla="*/ 210 h 528"/>
                <a:gd name="T8" fmla="*/ 332 w 448"/>
                <a:gd name="T9" fmla="*/ 0 h 528"/>
                <a:gd name="T10" fmla="*/ 448 w 448"/>
                <a:gd name="T11" fmla="*/ 0 h 528"/>
                <a:gd name="T12" fmla="*/ 448 w 448"/>
                <a:gd name="T13" fmla="*/ 528 h 528"/>
                <a:gd name="T14" fmla="*/ 332 w 448"/>
                <a:gd name="T15" fmla="*/ 528 h 528"/>
                <a:gd name="T16" fmla="*/ 332 w 448"/>
                <a:gd name="T17" fmla="*/ 316 h 528"/>
                <a:gd name="T18" fmla="*/ 116 w 448"/>
                <a:gd name="T19" fmla="*/ 316 h 528"/>
                <a:gd name="T20" fmla="*/ 116 w 448"/>
                <a:gd name="T21" fmla="*/ 528 h 528"/>
                <a:gd name="T22" fmla="*/ 0 w 448"/>
                <a:gd name="T23" fmla="*/ 528 h 528"/>
                <a:gd name="T24" fmla="*/ 0 w 448"/>
                <a:gd name="T25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8" h="528">
                  <a:moveTo>
                    <a:pt x="0" y="0"/>
                  </a:moveTo>
                  <a:lnTo>
                    <a:pt x="116" y="0"/>
                  </a:lnTo>
                  <a:lnTo>
                    <a:pt x="116" y="210"/>
                  </a:lnTo>
                  <a:lnTo>
                    <a:pt x="332" y="210"/>
                  </a:lnTo>
                  <a:lnTo>
                    <a:pt x="332" y="0"/>
                  </a:lnTo>
                  <a:lnTo>
                    <a:pt x="448" y="0"/>
                  </a:lnTo>
                  <a:lnTo>
                    <a:pt x="448" y="528"/>
                  </a:lnTo>
                  <a:lnTo>
                    <a:pt x="332" y="528"/>
                  </a:lnTo>
                  <a:lnTo>
                    <a:pt x="332" y="316"/>
                  </a:lnTo>
                  <a:lnTo>
                    <a:pt x="116" y="316"/>
                  </a:lnTo>
                  <a:lnTo>
                    <a:pt x="116" y="528"/>
                  </a:lnTo>
                  <a:lnTo>
                    <a:pt x="0" y="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" name="Freeform 234"/>
            <p:cNvSpPr>
              <a:spLocks/>
            </p:cNvSpPr>
            <p:nvPr userDrawn="1"/>
          </p:nvSpPr>
          <p:spPr bwMode="auto">
            <a:xfrm>
              <a:off x="1705010" y="2659053"/>
              <a:ext cx="246362" cy="321247"/>
            </a:xfrm>
            <a:custGeom>
              <a:avLst/>
              <a:gdLst>
                <a:gd name="T0" fmla="*/ 0 w 404"/>
                <a:gd name="T1" fmla="*/ 0 h 528"/>
                <a:gd name="T2" fmla="*/ 400 w 404"/>
                <a:gd name="T3" fmla="*/ 0 h 528"/>
                <a:gd name="T4" fmla="*/ 400 w 404"/>
                <a:gd name="T5" fmla="*/ 104 h 528"/>
                <a:gd name="T6" fmla="*/ 116 w 404"/>
                <a:gd name="T7" fmla="*/ 104 h 528"/>
                <a:gd name="T8" fmla="*/ 116 w 404"/>
                <a:gd name="T9" fmla="*/ 210 h 528"/>
                <a:gd name="T10" fmla="*/ 366 w 404"/>
                <a:gd name="T11" fmla="*/ 210 h 528"/>
                <a:gd name="T12" fmla="*/ 366 w 404"/>
                <a:gd name="T13" fmla="*/ 314 h 528"/>
                <a:gd name="T14" fmla="*/ 116 w 404"/>
                <a:gd name="T15" fmla="*/ 314 h 528"/>
                <a:gd name="T16" fmla="*/ 116 w 404"/>
                <a:gd name="T17" fmla="*/ 426 h 528"/>
                <a:gd name="T18" fmla="*/ 404 w 404"/>
                <a:gd name="T19" fmla="*/ 426 h 528"/>
                <a:gd name="T20" fmla="*/ 404 w 404"/>
                <a:gd name="T21" fmla="*/ 528 h 528"/>
                <a:gd name="T22" fmla="*/ 0 w 404"/>
                <a:gd name="T23" fmla="*/ 528 h 528"/>
                <a:gd name="T24" fmla="*/ 0 w 404"/>
                <a:gd name="T25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4" h="528">
                  <a:moveTo>
                    <a:pt x="0" y="0"/>
                  </a:moveTo>
                  <a:lnTo>
                    <a:pt x="400" y="0"/>
                  </a:lnTo>
                  <a:lnTo>
                    <a:pt x="400" y="104"/>
                  </a:lnTo>
                  <a:lnTo>
                    <a:pt x="116" y="104"/>
                  </a:lnTo>
                  <a:lnTo>
                    <a:pt x="116" y="210"/>
                  </a:lnTo>
                  <a:lnTo>
                    <a:pt x="366" y="210"/>
                  </a:lnTo>
                  <a:lnTo>
                    <a:pt x="366" y="314"/>
                  </a:lnTo>
                  <a:lnTo>
                    <a:pt x="116" y="314"/>
                  </a:lnTo>
                  <a:lnTo>
                    <a:pt x="116" y="426"/>
                  </a:lnTo>
                  <a:lnTo>
                    <a:pt x="404" y="426"/>
                  </a:lnTo>
                  <a:lnTo>
                    <a:pt x="404" y="528"/>
                  </a:lnTo>
                  <a:lnTo>
                    <a:pt x="0" y="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" name="Freeform 235"/>
            <p:cNvSpPr>
              <a:spLocks/>
            </p:cNvSpPr>
            <p:nvPr userDrawn="1"/>
          </p:nvSpPr>
          <p:spPr bwMode="auto">
            <a:xfrm>
              <a:off x="2012327" y="2659053"/>
              <a:ext cx="322556" cy="321247"/>
            </a:xfrm>
            <a:custGeom>
              <a:avLst/>
              <a:gdLst>
                <a:gd name="T0" fmla="*/ 0 w 530"/>
                <a:gd name="T1" fmla="*/ 0 h 528"/>
                <a:gd name="T2" fmla="*/ 126 w 530"/>
                <a:gd name="T3" fmla="*/ 0 h 528"/>
                <a:gd name="T4" fmla="*/ 264 w 530"/>
                <a:gd name="T5" fmla="*/ 224 h 528"/>
                <a:gd name="T6" fmla="*/ 404 w 530"/>
                <a:gd name="T7" fmla="*/ 0 h 528"/>
                <a:gd name="T8" fmla="*/ 530 w 530"/>
                <a:gd name="T9" fmla="*/ 0 h 528"/>
                <a:gd name="T10" fmla="*/ 530 w 530"/>
                <a:gd name="T11" fmla="*/ 528 h 528"/>
                <a:gd name="T12" fmla="*/ 414 w 530"/>
                <a:gd name="T13" fmla="*/ 528 h 528"/>
                <a:gd name="T14" fmla="*/ 414 w 530"/>
                <a:gd name="T15" fmla="*/ 184 h 528"/>
                <a:gd name="T16" fmla="*/ 264 w 530"/>
                <a:gd name="T17" fmla="*/ 410 h 528"/>
                <a:gd name="T18" fmla="*/ 262 w 530"/>
                <a:gd name="T19" fmla="*/ 410 h 528"/>
                <a:gd name="T20" fmla="*/ 114 w 530"/>
                <a:gd name="T21" fmla="*/ 186 h 528"/>
                <a:gd name="T22" fmla="*/ 114 w 530"/>
                <a:gd name="T23" fmla="*/ 528 h 528"/>
                <a:gd name="T24" fmla="*/ 0 w 530"/>
                <a:gd name="T25" fmla="*/ 528 h 528"/>
                <a:gd name="T26" fmla="*/ 0 w 530"/>
                <a:gd name="T27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0" h="528">
                  <a:moveTo>
                    <a:pt x="0" y="0"/>
                  </a:moveTo>
                  <a:lnTo>
                    <a:pt x="126" y="0"/>
                  </a:lnTo>
                  <a:lnTo>
                    <a:pt x="264" y="224"/>
                  </a:lnTo>
                  <a:lnTo>
                    <a:pt x="404" y="0"/>
                  </a:lnTo>
                  <a:lnTo>
                    <a:pt x="530" y="0"/>
                  </a:lnTo>
                  <a:lnTo>
                    <a:pt x="530" y="528"/>
                  </a:lnTo>
                  <a:lnTo>
                    <a:pt x="414" y="528"/>
                  </a:lnTo>
                  <a:lnTo>
                    <a:pt x="414" y="184"/>
                  </a:lnTo>
                  <a:lnTo>
                    <a:pt x="264" y="410"/>
                  </a:lnTo>
                  <a:lnTo>
                    <a:pt x="262" y="410"/>
                  </a:lnTo>
                  <a:lnTo>
                    <a:pt x="114" y="186"/>
                  </a:lnTo>
                  <a:lnTo>
                    <a:pt x="114" y="528"/>
                  </a:lnTo>
                  <a:lnTo>
                    <a:pt x="0" y="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" name="Rectangle 236"/>
            <p:cNvSpPr>
              <a:spLocks noChangeArrowheads="1"/>
            </p:cNvSpPr>
            <p:nvPr userDrawn="1"/>
          </p:nvSpPr>
          <p:spPr bwMode="auto">
            <a:xfrm>
              <a:off x="2408538" y="2659053"/>
              <a:ext cx="72384" cy="32124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" name="Freeform 237"/>
            <p:cNvSpPr>
              <a:spLocks/>
            </p:cNvSpPr>
            <p:nvPr userDrawn="1"/>
          </p:nvSpPr>
          <p:spPr bwMode="auto">
            <a:xfrm>
              <a:off x="2530449" y="2653974"/>
              <a:ext cx="253981" cy="331405"/>
            </a:xfrm>
            <a:custGeom>
              <a:avLst/>
              <a:gdLst>
                <a:gd name="T0" fmla="*/ 68 w 418"/>
                <a:gd name="T1" fmla="*/ 378 h 544"/>
                <a:gd name="T2" fmla="*/ 124 w 418"/>
                <a:gd name="T3" fmla="*/ 414 h 544"/>
                <a:gd name="T4" fmla="*/ 184 w 418"/>
                <a:gd name="T5" fmla="*/ 438 h 544"/>
                <a:gd name="T6" fmla="*/ 226 w 418"/>
                <a:gd name="T7" fmla="*/ 442 h 544"/>
                <a:gd name="T8" fmla="*/ 272 w 418"/>
                <a:gd name="T9" fmla="*/ 434 h 544"/>
                <a:gd name="T10" fmla="*/ 298 w 418"/>
                <a:gd name="T11" fmla="*/ 412 h 544"/>
                <a:gd name="T12" fmla="*/ 304 w 418"/>
                <a:gd name="T13" fmla="*/ 390 h 544"/>
                <a:gd name="T14" fmla="*/ 300 w 418"/>
                <a:gd name="T15" fmla="*/ 370 h 544"/>
                <a:gd name="T16" fmla="*/ 270 w 418"/>
                <a:gd name="T17" fmla="*/ 346 h 544"/>
                <a:gd name="T18" fmla="*/ 196 w 418"/>
                <a:gd name="T19" fmla="*/ 322 h 544"/>
                <a:gd name="T20" fmla="*/ 124 w 418"/>
                <a:gd name="T21" fmla="*/ 300 h 544"/>
                <a:gd name="T22" fmla="*/ 70 w 418"/>
                <a:gd name="T23" fmla="*/ 272 h 544"/>
                <a:gd name="T24" fmla="*/ 40 w 418"/>
                <a:gd name="T25" fmla="*/ 240 h 544"/>
                <a:gd name="T26" fmla="*/ 24 w 418"/>
                <a:gd name="T27" fmla="*/ 198 h 544"/>
                <a:gd name="T28" fmla="*/ 22 w 418"/>
                <a:gd name="T29" fmla="*/ 160 h 544"/>
                <a:gd name="T30" fmla="*/ 24 w 418"/>
                <a:gd name="T31" fmla="*/ 126 h 544"/>
                <a:gd name="T32" fmla="*/ 42 w 418"/>
                <a:gd name="T33" fmla="*/ 80 h 544"/>
                <a:gd name="T34" fmla="*/ 74 w 418"/>
                <a:gd name="T35" fmla="*/ 44 h 544"/>
                <a:gd name="T36" fmla="*/ 116 w 418"/>
                <a:gd name="T37" fmla="*/ 18 h 544"/>
                <a:gd name="T38" fmla="*/ 168 w 418"/>
                <a:gd name="T39" fmla="*/ 2 h 544"/>
                <a:gd name="T40" fmla="*/ 206 w 418"/>
                <a:gd name="T41" fmla="*/ 0 h 544"/>
                <a:gd name="T42" fmla="*/ 288 w 418"/>
                <a:gd name="T43" fmla="*/ 10 h 544"/>
                <a:gd name="T44" fmla="*/ 360 w 418"/>
                <a:gd name="T45" fmla="*/ 38 h 544"/>
                <a:gd name="T46" fmla="*/ 342 w 418"/>
                <a:gd name="T47" fmla="*/ 156 h 544"/>
                <a:gd name="T48" fmla="*/ 290 w 418"/>
                <a:gd name="T49" fmla="*/ 124 h 544"/>
                <a:gd name="T50" fmla="*/ 238 w 418"/>
                <a:gd name="T51" fmla="*/ 106 h 544"/>
                <a:gd name="T52" fmla="*/ 206 w 418"/>
                <a:gd name="T53" fmla="*/ 102 h 544"/>
                <a:gd name="T54" fmla="*/ 164 w 418"/>
                <a:gd name="T55" fmla="*/ 110 h 544"/>
                <a:gd name="T56" fmla="*/ 142 w 418"/>
                <a:gd name="T57" fmla="*/ 130 h 544"/>
                <a:gd name="T58" fmla="*/ 138 w 418"/>
                <a:gd name="T59" fmla="*/ 150 h 544"/>
                <a:gd name="T60" fmla="*/ 142 w 418"/>
                <a:gd name="T61" fmla="*/ 172 h 544"/>
                <a:gd name="T62" fmla="*/ 174 w 418"/>
                <a:gd name="T63" fmla="*/ 196 h 544"/>
                <a:gd name="T64" fmla="*/ 252 w 418"/>
                <a:gd name="T65" fmla="*/ 220 h 544"/>
                <a:gd name="T66" fmla="*/ 352 w 418"/>
                <a:gd name="T67" fmla="*/ 258 h 544"/>
                <a:gd name="T68" fmla="*/ 386 w 418"/>
                <a:gd name="T69" fmla="*/ 284 h 544"/>
                <a:gd name="T70" fmla="*/ 408 w 418"/>
                <a:gd name="T71" fmla="*/ 320 h 544"/>
                <a:gd name="T72" fmla="*/ 418 w 418"/>
                <a:gd name="T73" fmla="*/ 362 h 544"/>
                <a:gd name="T74" fmla="*/ 418 w 418"/>
                <a:gd name="T75" fmla="*/ 380 h 544"/>
                <a:gd name="T76" fmla="*/ 410 w 418"/>
                <a:gd name="T77" fmla="*/ 434 h 544"/>
                <a:gd name="T78" fmla="*/ 388 w 418"/>
                <a:gd name="T79" fmla="*/ 478 h 544"/>
                <a:gd name="T80" fmla="*/ 352 w 418"/>
                <a:gd name="T81" fmla="*/ 512 h 544"/>
                <a:gd name="T82" fmla="*/ 304 w 418"/>
                <a:gd name="T83" fmla="*/ 534 h 544"/>
                <a:gd name="T84" fmla="*/ 246 w 418"/>
                <a:gd name="T85" fmla="*/ 544 h 544"/>
                <a:gd name="T86" fmla="*/ 194 w 418"/>
                <a:gd name="T87" fmla="*/ 544 h 544"/>
                <a:gd name="T88" fmla="*/ 106 w 418"/>
                <a:gd name="T89" fmla="*/ 524 h 544"/>
                <a:gd name="T90" fmla="*/ 24 w 418"/>
                <a:gd name="T91" fmla="*/ 48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8" h="544">
                  <a:moveTo>
                    <a:pt x="0" y="460"/>
                  </a:moveTo>
                  <a:lnTo>
                    <a:pt x="68" y="378"/>
                  </a:lnTo>
                  <a:lnTo>
                    <a:pt x="68" y="378"/>
                  </a:lnTo>
                  <a:lnTo>
                    <a:pt x="86" y="392"/>
                  </a:lnTo>
                  <a:lnTo>
                    <a:pt x="106" y="404"/>
                  </a:lnTo>
                  <a:lnTo>
                    <a:pt x="124" y="414"/>
                  </a:lnTo>
                  <a:lnTo>
                    <a:pt x="144" y="424"/>
                  </a:lnTo>
                  <a:lnTo>
                    <a:pt x="162" y="432"/>
                  </a:lnTo>
                  <a:lnTo>
                    <a:pt x="184" y="438"/>
                  </a:lnTo>
                  <a:lnTo>
                    <a:pt x="204" y="440"/>
                  </a:lnTo>
                  <a:lnTo>
                    <a:pt x="226" y="442"/>
                  </a:lnTo>
                  <a:lnTo>
                    <a:pt x="226" y="442"/>
                  </a:lnTo>
                  <a:lnTo>
                    <a:pt x="244" y="440"/>
                  </a:lnTo>
                  <a:lnTo>
                    <a:pt x="258" y="438"/>
                  </a:lnTo>
                  <a:lnTo>
                    <a:pt x="272" y="434"/>
                  </a:lnTo>
                  <a:lnTo>
                    <a:pt x="284" y="428"/>
                  </a:lnTo>
                  <a:lnTo>
                    <a:pt x="292" y="422"/>
                  </a:lnTo>
                  <a:lnTo>
                    <a:pt x="298" y="412"/>
                  </a:lnTo>
                  <a:lnTo>
                    <a:pt x="302" y="402"/>
                  </a:lnTo>
                  <a:lnTo>
                    <a:pt x="304" y="392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2" y="380"/>
                  </a:lnTo>
                  <a:lnTo>
                    <a:pt x="300" y="370"/>
                  </a:lnTo>
                  <a:lnTo>
                    <a:pt x="292" y="362"/>
                  </a:lnTo>
                  <a:lnTo>
                    <a:pt x="284" y="354"/>
                  </a:lnTo>
                  <a:lnTo>
                    <a:pt x="270" y="346"/>
                  </a:lnTo>
                  <a:lnTo>
                    <a:pt x="250" y="338"/>
                  </a:lnTo>
                  <a:lnTo>
                    <a:pt x="226" y="332"/>
                  </a:lnTo>
                  <a:lnTo>
                    <a:pt x="196" y="322"/>
                  </a:lnTo>
                  <a:lnTo>
                    <a:pt x="196" y="322"/>
                  </a:lnTo>
                  <a:lnTo>
                    <a:pt x="158" y="312"/>
                  </a:lnTo>
                  <a:lnTo>
                    <a:pt x="124" y="300"/>
                  </a:lnTo>
                  <a:lnTo>
                    <a:pt x="94" y="288"/>
                  </a:lnTo>
                  <a:lnTo>
                    <a:pt x="82" y="280"/>
                  </a:lnTo>
                  <a:lnTo>
                    <a:pt x="70" y="272"/>
                  </a:lnTo>
                  <a:lnTo>
                    <a:pt x="58" y="262"/>
                  </a:lnTo>
                  <a:lnTo>
                    <a:pt x="48" y="252"/>
                  </a:lnTo>
                  <a:lnTo>
                    <a:pt x="40" y="240"/>
                  </a:lnTo>
                  <a:lnTo>
                    <a:pt x="34" y="226"/>
                  </a:lnTo>
                  <a:lnTo>
                    <a:pt x="28" y="212"/>
                  </a:lnTo>
                  <a:lnTo>
                    <a:pt x="24" y="198"/>
                  </a:lnTo>
                  <a:lnTo>
                    <a:pt x="22" y="180"/>
                  </a:lnTo>
                  <a:lnTo>
                    <a:pt x="22" y="162"/>
                  </a:lnTo>
                  <a:lnTo>
                    <a:pt x="22" y="160"/>
                  </a:lnTo>
                  <a:lnTo>
                    <a:pt x="22" y="160"/>
                  </a:lnTo>
                  <a:lnTo>
                    <a:pt x="22" y="142"/>
                  </a:lnTo>
                  <a:lnTo>
                    <a:pt x="24" y="126"/>
                  </a:lnTo>
                  <a:lnTo>
                    <a:pt x="30" y="110"/>
                  </a:lnTo>
                  <a:lnTo>
                    <a:pt x="36" y="94"/>
                  </a:lnTo>
                  <a:lnTo>
                    <a:pt x="42" y="80"/>
                  </a:lnTo>
                  <a:lnTo>
                    <a:pt x="52" y="66"/>
                  </a:lnTo>
                  <a:lnTo>
                    <a:pt x="62" y="54"/>
                  </a:lnTo>
                  <a:lnTo>
                    <a:pt x="74" y="44"/>
                  </a:lnTo>
                  <a:lnTo>
                    <a:pt x="86" y="34"/>
                  </a:lnTo>
                  <a:lnTo>
                    <a:pt x="100" y="26"/>
                  </a:lnTo>
                  <a:lnTo>
                    <a:pt x="116" y="18"/>
                  </a:lnTo>
                  <a:lnTo>
                    <a:pt x="132" y="12"/>
                  </a:lnTo>
                  <a:lnTo>
                    <a:pt x="150" y="6"/>
                  </a:lnTo>
                  <a:lnTo>
                    <a:pt x="168" y="2"/>
                  </a:lnTo>
                  <a:lnTo>
                    <a:pt x="186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34" y="2"/>
                  </a:lnTo>
                  <a:lnTo>
                    <a:pt x="262" y="4"/>
                  </a:lnTo>
                  <a:lnTo>
                    <a:pt x="288" y="10"/>
                  </a:lnTo>
                  <a:lnTo>
                    <a:pt x="314" y="18"/>
                  </a:lnTo>
                  <a:lnTo>
                    <a:pt x="338" y="28"/>
                  </a:lnTo>
                  <a:lnTo>
                    <a:pt x="360" y="38"/>
                  </a:lnTo>
                  <a:lnTo>
                    <a:pt x="382" y="52"/>
                  </a:lnTo>
                  <a:lnTo>
                    <a:pt x="404" y="68"/>
                  </a:lnTo>
                  <a:lnTo>
                    <a:pt x="342" y="156"/>
                  </a:lnTo>
                  <a:lnTo>
                    <a:pt x="342" y="156"/>
                  </a:lnTo>
                  <a:lnTo>
                    <a:pt x="308" y="134"/>
                  </a:lnTo>
                  <a:lnTo>
                    <a:pt x="290" y="124"/>
                  </a:lnTo>
                  <a:lnTo>
                    <a:pt x="272" y="116"/>
                  </a:lnTo>
                  <a:lnTo>
                    <a:pt x="256" y="110"/>
                  </a:lnTo>
                  <a:lnTo>
                    <a:pt x="238" y="106"/>
                  </a:lnTo>
                  <a:lnTo>
                    <a:pt x="222" y="104"/>
                  </a:lnTo>
                  <a:lnTo>
                    <a:pt x="206" y="102"/>
                  </a:lnTo>
                  <a:lnTo>
                    <a:pt x="206" y="102"/>
                  </a:lnTo>
                  <a:lnTo>
                    <a:pt x="190" y="104"/>
                  </a:lnTo>
                  <a:lnTo>
                    <a:pt x="176" y="106"/>
                  </a:lnTo>
                  <a:lnTo>
                    <a:pt x="164" y="110"/>
                  </a:lnTo>
                  <a:lnTo>
                    <a:pt x="154" y="116"/>
                  </a:lnTo>
                  <a:lnTo>
                    <a:pt x="146" y="124"/>
                  </a:lnTo>
                  <a:lnTo>
                    <a:pt x="142" y="130"/>
                  </a:lnTo>
                  <a:lnTo>
                    <a:pt x="138" y="140"/>
                  </a:lnTo>
                  <a:lnTo>
                    <a:pt x="138" y="148"/>
                  </a:lnTo>
                  <a:lnTo>
                    <a:pt x="138" y="150"/>
                  </a:lnTo>
                  <a:lnTo>
                    <a:pt x="138" y="150"/>
                  </a:lnTo>
                  <a:lnTo>
                    <a:pt x="138" y="162"/>
                  </a:lnTo>
                  <a:lnTo>
                    <a:pt x="142" y="172"/>
                  </a:lnTo>
                  <a:lnTo>
                    <a:pt x="150" y="182"/>
                  </a:lnTo>
                  <a:lnTo>
                    <a:pt x="160" y="190"/>
                  </a:lnTo>
                  <a:lnTo>
                    <a:pt x="174" y="196"/>
                  </a:lnTo>
                  <a:lnTo>
                    <a:pt x="194" y="204"/>
                  </a:lnTo>
                  <a:lnTo>
                    <a:pt x="252" y="220"/>
                  </a:lnTo>
                  <a:lnTo>
                    <a:pt x="252" y="220"/>
                  </a:lnTo>
                  <a:lnTo>
                    <a:pt x="290" y="232"/>
                  </a:lnTo>
                  <a:lnTo>
                    <a:pt x="322" y="244"/>
                  </a:lnTo>
                  <a:lnTo>
                    <a:pt x="352" y="258"/>
                  </a:lnTo>
                  <a:lnTo>
                    <a:pt x="364" y="266"/>
                  </a:lnTo>
                  <a:lnTo>
                    <a:pt x="376" y="276"/>
                  </a:lnTo>
                  <a:lnTo>
                    <a:pt x="386" y="284"/>
                  </a:lnTo>
                  <a:lnTo>
                    <a:pt x="394" y="296"/>
                  </a:lnTo>
                  <a:lnTo>
                    <a:pt x="402" y="306"/>
                  </a:lnTo>
                  <a:lnTo>
                    <a:pt x="408" y="320"/>
                  </a:lnTo>
                  <a:lnTo>
                    <a:pt x="412" y="332"/>
                  </a:lnTo>
                  <a:lnTo>
                    <a:pt x="416" y="346"/>
                  </a:lnTo>
                  <a:lnTo>
                    <a:pt x="418" y="362"/>
                  </a:lnTo>
                  <a:lnTo>
                    <a:pt x="418" y="378"/>
                  </a:lnTo>
                  <a:lnTo>
                    <a:pt x="418" y="380"/>
                  </a:lnTo>
                  <a:lnTo>
                    <a:pt x="418" y="380"/>
                  </a:lnTo>
                  <a:lnTo>
                    <a:pt x="418" y="400"/>
                  </a:lnTo>
                  <a:lnTo>
                    <a:pt x="416" y="418"/>
                  </a:lnTo>
                  <a:lnTo>
                    <a:pt x="410" y="434"/>
                  </a:lnTo>
                  <a:lnTo>
                    <a:pt x="404" y="450"/>
                  </a:lnTo>
                  <a:lnTo>
                    <a:pt x="396" y="464"/>
                  </a:lnTo>
                  <a:lnTo>
                    <a:pt x="388" y="478"/>
                  </a:lnTo>
                  <a:lnTo>
                    <a:pt x="376" y="490"/>
                  </a:lnTo>
                  <a:lnTo>
                    <a:pt x="364" y="502"/>
                  </a:lnTo>
                  <a:lnTo>
                    <a:pt x="352" y="512"/>
                  </a:lnTo>
                  <a:lnTo>
                    <a:pt x="336" y="520"/>
                  </a:lnTo>
                  <a:lnTo>
                    <a:pt x="320" y="528"/>
                  </a:lnTo>
                  <a:lnTo>
                    <a:pt x="304" y="534"/>
                  </a:lnTo>
                  <a:lnTo>
                    <a:pt x="286" y="538"/>
                  </a:lnTo>
                  <a:lnTo>
                    <a:pt x="266" y="542"/>
                  </a:lnTo>
                  <a:lnTo>
                    <a:pt x="246" y="544"/>
                  </a:lnTo>
                  <a:lnTo>
                    <a:pt x="224" y="544"/>
                  </a:lnTo>
                  <a:lnTo>
                    <a:pt x="224" y="544"/>
                  </a:lnTo>
                  <a:lnTo>
                    <a:pt x="194" y="544"/>
                  </a:lnTo>
                  <a:lnTo>
                    <a:pt x="164" y="540"/>
                  </a:lnTo>
                  <a:lnTo>
                    <a:pt x="136" y="532"/>
                  </a:lnTo>
                  <a:lnTo>
                    <a:pt x="106" y="524"/>
                  </a:lnTo>
                  <a:lnTo>
                    <a:pt x="78" y="512"/>
                  </a:lnTo>
                  <a:lnTo>
                    <a:pt x="50" y="496"/>
                  </a:lnTo>
                  <a:lnTo>
                    <a:pt x="24" y="480"/>
                  </a:lnTo>
                  <a:lnTo>
                    <a:pt x="0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" name="Freeform 238"/>
            <p:cNvSpPr>
              <a:spLocks/>
            </p:cNvSpPr>
            <p:nvPr userDrawn="1"/>
          </p:nvSpPr>
          <p:spPr bwMode="auto">
            <a:xfrm>
              <a:off x="2814908" y="2659053"/>
              <a:ext cx="266680" cy="321247"/>
            </a:xfrm>
            <a:custGeom>
              <a:avLst/>
              <a:gdLst>
                <a:gd name="T0" fmla="*/ 160 w 438"/>
                <a:gd name="T1" fmla="*/ 106 h 528"/>
                <a:gd name="T2" fmla="*/ 0 w 438"/>
                <a:gd name="T3" fmla="*/ 106 h 528"/>
                <a:gd name="T4" fmla="*/ 0 w 438"/>
                <a:gd name="T5" fmla="*/ 0 h 528"/>
                <a:gd name="T6" fmla="*/ 438 w 438"/>
                <a:gd name="T7" fmla="*/ 0 h 528"/>
                <a:gd name="T8" fmla="*/ 438 w 438"/>
                <a:gd name="T9" fmla="*/ 106 h 528"/>
                <a:gd name="T10" fmla="*/ 276 w 438"/>
                <a:gd name="T11" fmla="*/ 106 h 528"/>
                <a:gd name="T12" fmla="*/ 276 w 438"/>
                <a:gd name="T13" fmla="*/ 528 h 528"/>
                <a:gd name="T14" fmla="*/ 160 w 438"/>
                <a:gd name="T15" fmla="*/ 528 h 528"/>
                <a:gd name="T16" fmla="*/ 160 w 438"/>
                <a:gd name="T17" fmla="*/ 106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8" h="528">
                  <a:moveTo>
                    <a:pt x="160" y="106"/>
                  </a:moveTo>
                  <a:lnTo>
                    <a:pt x="0" y="106"/>
                  </a:lnTo>
                  <a:lnTo>
                    <a:pt x="0" y="0"/>
                  </a:lnTo>
                  <a:lnTo>
                    <a:pt x="438" y="0"/>
                  </a:lnTo>
                  <a:lnTo>
                    <a:pt x="438" y="106"/>
                  </a:lnTo>
                  <a:lnTo>
                    <a:pt x="276" y="106"/>
                  </a:lnTo>
                  <a:lnTo>
                    <a:pt x="276" y="528"/>
                  </a:lnTo>
                  <a:lnTo>
                    <a:pt x="160" y="528"/>
                  </a:lnTo>
                  <a:lnTo>
                    <a:pt x="160" y="106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" name="Freeform 239"/>
            <p:cNvSpPr>
              <a:spLocks/>
            </p:cNvSpPr>
            <p:nvPr userDrawn="1"/>
          </p:nvSpPr>
          <p:spPr bwMode="auto">
            <a:xfrm>
              <a:off x="3123494" y="2659053"/>
              <a:ext cx="278110" cy="321247"/>
            </a:xfrm>
            <a:custGeom>
              <a:avLst/>
              <a:gdLst>
                <a:gd name="T0" fmla="*/ 0 w 458"/>
                <a:gd name="T1" fmla="*/ 0 h 528"/>
                <a:gd name="T2" fmla="*/ 242 w 458"/>
                <a:gd name="T3" fmla="*/ 0 h 528"/>
                <a:gd name="T4" fmla="*/ 242 w 458"/>
                <a:gd name="T5" fmla="*/ 0 h 528"/>
                <a:gd name="T6" fmla="*/ 268 w 458"/>
                <a:gd name="T7" fmla="*/ 0 h 528"/>
                <a:gd name="T8" fmla="*/ 290 w 458"/>
                <a:gd name="T9" fmla="*/ 4 h 528"/>
                <a:gd name="T10" fmla="*/ 312 w 458"/>
                <a:gd name="T11" fmla="*/ 8 h 528"/>
                <a:gd name="T12" fmla="*/ 332 w 458"/>
                <a:gd name="T13" fmla="*/ 14 h 528"/>
                <a:gd name="T14" fmla="*/ 350 w 458"/>
                <a:gd name="T15" fmla="*/ 22 h 528"/>
                <a:gd name="T16" fmla="*/ 368 w 458"/>
                <a:gd name="T17" fmla="*/ 30 h 528"/>
                <a:gd name="T18" fmla="*/ 382 w 458"/>
                <a:gd name="T19" fmla="*/ 40 h 528"/>
                <a:gd name="T20" fmla="*/ 396 w 458"/>
                <a:gd name="T21" fmla="*/ 54 h 528"/>
                <a:gd name="T22" fmla="*/ 396 w 458"/>
                <a:gd name="T23" fmla="*/ 54 h 528"/>
                <a:gd name="T24" fmla="*/ 408 w 458"/>
                <a:gd name="T25" fmla="*/ 64 h 528"/>
                <a:gd name="T26" fmla="*/ 416 w 458"/>
                <a:gd name="T27" fmla="*/ 78 h 528"/>
                <a:gd name="T28" fmla="*/ 424 w 458"/>
                <a:gd name="T29" fmla="*/ 92 h 528"/>
                <a:gd name="T30" fmla="*/ 430 w 458"/>
                <a:gd name="T31" fmla="*/ 106 h 528"/>
                <a:gd name="T32" fmla="*/ 436 w 458"/>
                <a:gd name="T33" fmla="*/ 122 h 528"/>
                <a:gd name="T34" fmla="*/ 440 w 458"/>
                <a:gd name="T35" fmla="*/ 138 h 528"/>
                <a:gd name="T36" fmla="*/ 442 w 458"/>
                <a:gd name="T37" fmla="*/ 156 h 528"/>
                <a:gd name="T38" fmla="*/ 442 w 458"/>
                <a:gd name="T39" fmla="*/ 174 h 528"/>
                <a:gd name="T40" fmla="*/ 442 w 458"/>
                <a:gd name="T41" fmla="*/ 176 h 528"/>
                <a:gd name="T42" fmla="*/ 442 w 458"/>
                <a:gd name="T43" fmla="*/ 176 h 528"/>
                <a:gd name="T44" fmla="*/ 440 w 458"/>
                <a:gd name="T45" fmla="*/ 206 h 528"/>
                <a:gd name="T46" fmla="*/ 434 w 458"/>
                <a:gd name="T47" fmla="*/ 234 h 528"/>
                <a:gd name="T48" fmla="*/ 424 w 458"/>
                <a:gd name="T49" fmla="*/ 258 h 528"/>
                <a:gd name="T50" fmla="*/ 410 w 458"/>
                <a:gd name="T51" fmla="*/ 280 h 528"/>
                <a:gd name="T52" fmla="*/ 394 w 458"/>
                <a:gd name="T53" fmla="*/ 300 h 528"/>
                <a:gd name="T54" fmla="*/ 374 w 458"/>
                <a:gd name="T55" fmla="*/ 316 h 528"/>
                <a:gd name="T56" fmla="*/ 352 w 458"/>
                <a:gd name="T57" fmla="*/ 330 h 528"/>
                <a:gd name="T58" fmla="*/ 328 w 458"/>
                <a:gd name="T59" fmla="*/ 340 h 528"/>
                <a:gd name="T60" fmla="*/ 458 w 458"/>
                <a:gd name="T61" fmla="*/ 528 h 528"/>
                <a:gd name="T62" fmla="*/ 322 w 458"/>
                <a:gd name="T63" fmla="*/ 528 h 528"/>
                <a:gd name="T64" fmla="*/ 208 w 458"/>
                <a:gd name="T65" fmla="*/ 360 h 528"/>
                <a:gd name="T66" fmla="*/ 118 w 458"/>
                <a:gd name="T67" fmla="*/ 360 h 528"/>
                <a:gd name="T68" fmla="*/ 118 w 458"/>
                <a:gd name="T69" fmla="*/ 528 h 528"/>
                <a:gd name="T70" fmla="*/ 0 w 458"/>
                <a:gd name="T71" fmla="*/ 528 h 528"/>
                <a:gd name="T72" fmla="*/ 0 w 458"/>
                <a:gd name="T73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8" h="528">
                  <a:moveTo>
                    <a:pt x="0" y="0"/>
                  </a:moveTo>
                  <a:lnTo>
                    <a:pt x="242" y="0"/>
                  </a:lnTo>
                  <a:lnTo>
                    <a:pt x="242" y="0"/>
                  </a:lnTo>
                  <a:lnTo>
                    <a:pt x="268" y="0"/>
                  </a:lnTo>
                  <a:lnTo>
                    <a:pt x="290" y="4"/>
                  </a:lnTo>
                  <a:lnTo>
                    <a:pt x="312" y="8"/>
                  </a:lnTo>
                  <a:lnTo>
                    <a:pt x="332" y="14"/>
                  </a:lnTo>
                  <a:lnTo>
                    <a:pt x="350" y="22"/>
                  </a:lnTo>
                  <a:lnTo>
                    <a:pt x="368" y="30"/>
                  </a:lnTo>
                  <a:lnTo>
                    <a:pt x="382" y="40"/>
                  </a:lnTo>
                  <a:lnTo>
                    <a:pt x="396" y="54"/>
                  </a:lnTo>
                  <a:lnTo>
                    <a:pt x="396" y="54"/>
                  </a:lnTo>
                  <a:lnTo>
                    <a:pt x="408" y="64"/>
                  </a:lnTo>
                  <a:lnTo>
                    <a:pt x="416" y="78"/>
                  </a:lnTo>
                  <a:lnTo>
                    <a:pt x="424" y="92"/>
                  </a:lnTo>
                  <a:lnTo>
                    <a:pt x="430" y="106"/>
                  </a:lnTo>
                  <a:lnTo>
                    <a:pt x="436" y="122"/>
                  </a:lnTo>
                  <a:lnTo>
                    <a:pt x="440" y="138"/>
                  </a:lnTo>
                  <a:lnTo>
                    <a:pt x="442" y="156"/>
                  </a:lnTo>
                  <a:lnTo>
                    <a:pt x="442" y="174"/>
                  </a:lnTo>
                  <a:lnTo>
                    <a:pt x="442" y="176"/>
                  </a:lnTo>
                  <a:lnTo>
                    <a:pt x="442" y="176"/>
                  </a:lnTo>
                  <a:lnTo>
                    <a:pt x="440" y="206"/>
                  </a:lnTo>
                  <a:lnTo>
                    <a:pt x="434" y="234"/>
                  </a:lnTo>
                  <a:lnTo>
                    <a:pt x="424" y="258"/>
                  </a:lnTo>
                  <a:lnTo>
                    <a:pt x="410" y="280"/>
                  </a:lnTo>
                  <a:lnTo>
                    <a:pt x="394" y="300"/>
                  </a:lnTo>
                  <a:lnTo>
                    <a:pt x="374" y="316"/>
                  </a:lnTo>
                  <a:lnTo>
                    <a:pt x="352" y="330"/>
                  </a:lnTo>
                  <a:lnTo>
                    <a:pt x="328" y="340"/>
                  </a:lnTo>
                  <a:lnTo>
                    <a:pt x="458" y="528"/>
                  </a:lnTo>
                  <a:lnTo>
                    <a:pt x="322" y="528"/>
                  </a:lnTo>
                  <a:lnTo>
                    <a:pt x="208" y="360"/>
                  </a:lnTo>
                  <a:lnTo>
                    <a:pt x="118" y="360"/>
                  </a:lnTo>
                  <a:lnTo>
                    <a:pt x="118" y="528"/>
                  </a:lnTo>
                  <a:lnTo>
                    <a:pt x="0" y="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3" name="Freeform 240"/>
            <p:cNvSpPr>
              <a:spLocks/>
            </p:cNvSpPr>
            <p:nvPr userDrawn="1"/>
          </p:nvSpPr>
          <p:spPr bwMode="auto">
            <a:xfrm>
              <a:off x="3194609" y="2722541"/>
              <a:ext cx="125721" cy="91422"/>
            </a:xfrm>
            <a:custGeom>
              <a:avLst/>
              <a:gdLst>
                <a:gd name="T0" fmla="*/ 118 w 206"/>
                <a:gd name="T1" fmla="*/ 152 h 152"/>
                <a:gd name="T2" fmla="*/ 118 w 206"/>
                <a:gd name="T3" fmla="*/ 152 h 152"/>
                <a:gd name="T4" fmla="*/ 138 w 206"/>
                <a:gd name="T5" fmla="*/ 152 h 152"/>
                <a:gd name="T6" fmla="*/ 154 w 206"/>
                <a:gd name="T7" fmla="*/ 148 h 152"/>
                <a:gd name="T8" fmla="*/ 170 w 206"/>
                <a:gd name="T9" fmla="*/ 140 h 152"/>
                <a:gd name="T10" fmla="*/ 182 w 206"/>
                <a:gd name="T11" fmla="*/ 132 h 152"/>
                <a:gd name="T12" fmla="*/ 192 w 206"/>
                <a:gd name="T13" fmla="*/ 122 h 152"/>
                <a:gd name="T14" fmla="*/ 200 w 206"/>
                <a:gd name="T15" fmla="*/ 108 h 152"/>
                <a:gd name="T16" fmla="*/ 204 w 206"/>
                <a:gd name="T17" fmla="*/ 94 h 152"/>
                <a:gd name="T18" fmla="*/ 206 w 206"/>
                <a:gd name="T19" fmla="*/ 78 h 152"/>
                <a:gd name="T20" fmla="*/ 206 w 206"/>
                <a:gd name="T21" fmla="*/ 76 h 152"/>
                <a:gd name="T22" fmla="*/ 206 w 206"/>
                <a:gd name="T23" fmla="*/ 76 h 152"/>
                <a:gd name="T24" fmla="*/ 204 w 206"/>
                <a:gd name="T25" fmla="*/ 58 h 152"/>
                <a:gd name="T26" fmla="*/ 200 w 206"/>
                <a:gd name="T27" fmla="*/ 44 h 152"/>
                <a:gd name="T28" fmla="*/ 192 w 206"/>
                <a:gd name="T29" fmla="*/ 30 h 152"/>
                <a:gd name="T30" fmla="*/ 182 w 206"/>
                <a:gd name="T31" fmla="*/ 20 h 152"/>
                <a:gd name="T32" fmla="*/ 168 w 206"/>
                <a:gd name="T33" fmla="*/ 12 h 152"/>
                <a:gd name="T34" fmla="*/ 152 w 206"/>
                <a:gd name="T35" fmla="*/ 6 h 152"/>
                <a:gd name="T36" fmla="*/ 134 w 206"/>
                <a:gd name="T37" fmla="*/ 2 h 152"/>
                <a:gd name="T38" fmla="*/ 114 w 206"/>
                <a:gd name="T39" fmla="*/ 0 h 152"/>
                <a:gd name="T40" fmla="*/ 0 w 206"/>
                <a:gd name="T41" fmla="*/ 0 h 152"/>
                <a:gd name="T42" fmla="*/ 0 w 206"/>
                <a:gd name="T43" fmla="*/ 152 h 152"/>
                <a:gd name="T44" fmla="*/ 118 w 206"/>
                <a:gd name="T45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152">
                  <a:moveTo>
                    <a:pt x="118" y="152"/>
                  </a:moveTo>
                  <a:lnTo>
                    <a:pt x="118" y="152"/>
                  </a:lnTo>
                  <a:lnTo>
                    <a:pt x="138" y="152"/>
                  </a:lnTo>
                  <a:lnTo>
                    <a:pt x="154" y="148"/>
                  </a:lnTo>
                  <a:lnTo>
                    <a:pt x="170" y="140"/>
                  </a:lnTo>
                  <a:lnTo>
                    <a:pt x="182" y="132"/>
                  </a:lnTo>
                  <a:lnTo>
                    <a:pt x="192" y="122"/>
                  </a:lnTo>
                  <a:lnTo>
                    <a:pt x="200" y="108"/>
                  </a:lnTo>
                  <a:lnTo>
                    <a:pt x="204" y="94"/>
                  </a:lnTo>
                  <a:lnTo>
                    <a:pt x="206" y="78"/>
                  </a:lnTo>
                  <a:lnTo>
                    <a:pt x="206" y="76"/>
                  </a:lnTo>
                  <a:lnTo>
                    <a:pt x="206" y="76"/>
                  </a:lnTo>
                  <a:lnTo>
                    <a:pt x="204" y="58"/>
                  </a:lnTo>
                  <a:lnTo>
                    <a:pt x="200" y="44"/>
                  </a:lnTo>
                  <a:lnTo>
                    <a:pt x="192" y="30"/>
                  </a:lnTo>
                  <a:lnTo>
                    <a:pt x="182" y="20"/>
                  </a:lnTo>
                  <a:lnTo>
                    <a:pt x="168" y="12"/>
                  </a:lnTo>
                  <a:lnTo>
                    <a:pt x="152" y="6"/>
                  </a:lnTo>
                  <a:lnTo>
                    <a:pt x="134" y="2"/>
                  </a:lnTo>
                  <a:lnTo>
                    <a:pt x="114" y="0"/>
                  </a:lnTo>
                  <a:lnTo>
                    <a:pt x="0" y="0"/>
                  </a:lnTo>
                  <a:lnTo>
                    <a:pt x="0" y="152"/>
                  </a:lnTo>
                  <a:lnTo>
                    <a:pt x="118" y="152"/>
                  </a:lnTo>
                  <a:close/>
                </a:path>
              </a:pathLst>
            </a:custGeom>
            <a:solidFill>
              <a:srgbClr val="335359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" name="Freeform 241"/>
            <p:cNvSpPr>
              <a:spLocks/>
            </p:cNvSpPr>
            <p:nvPr userDrawn="1"/>
          </p:nvSpPr>
          <p:spPr bwMode="auto">
            <a:xfrm>
              <a:off x="3401604" y="2659053"/>
              <a:ext cx="318746" cy="321247"/>
            </a:xfrm>
            <a:custGeom>
              <a:avLst/>
              <a:gdLst>
                <a:gd name="T0" fmla="*/ 204 w 524"/>
                <a:gd name="T1" fmla="*/ 320 h 528"/>
                <a:gd name="T2" fmla="*/ 0 w 524"/>
                <a:gd name="T3" fmla="*/ 0 h 528"/>
                <a:gd name="T4" fmla="*/ 136 w 524"/>
                <a:gd name="T5" fmla="*/ 0 h 528"/>
                <a:gd name="T6" fmla="*/ 262 w 524"/>
                <a:gd name="T7" fmla="*/ 212 h 528"/>
                <a:gd name="T8" fmla="*/ 390 w 524"/>
                <a:gd name="T9" fmla="*/ 0 h 528"/>
                <a:gd name="T10" fmla="*/ 524 w 524"/>
                <a:gd name="T11" fmla="*/ 0 h 528"/>
                <a:gd name="T12" fmla="*/ 320 w 524"/>
                <a:gd name="T13" fmla="*/ 318 h 528"/>
                <a:gd name="T14" fmla="*/ 320 w 524"/>
                <a:gd name="T15" fmla="*/ 528 h 528"/>
                <a:gd name="T16" fmla="*/ 204 w 524"/>
                <a:gd name="T17" fmla="*/ 528 h 528"/>
                <a:gd name="T18" fmla="*/ 204 w 524"/>
                <a:gd name="T19" fmla="*/ 32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4" h="528">
                  <a:moveTo>
                    <a:pt x="204" y="320"/>
                  </a:moveTo>
                  <a:lnTo>
                    <a:pt x="0" y="0"/>
                  </a:lnTo>
                  <a:lnTo>
                    <a:pt x="136" y="0"/>
                  </a:lnTo>
                  <a:lnTo>
                    <a:pt x="262" y="212"/>
                  </a:lnTo>
                  <a:lnTo>
                    <a:pt x="390" y="0"/>
                  </a:lnTo>
                  <a:lnTo>
                    <a:pt x="524" y="0"/>
                  </a:lnTo>
                  <a:lnTo>
                    <a:pt x="320" y="318"/>
                  </a:lnTo>
                  <a:lnTo>
                    <a:pt x="320" y="528"/>
                  </a:lnTo>
                  <a:lnTo>
                    <a:pt x="204" y="528"/>
                  </a:lnTo>
                  <a:lnTo>
                    <a:pt x="204" y="32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6" name="Line 12"/>
          <p:cNvSpPr>
            <a:spLocks noChangeShapeType="1"/>
          </p:cNvSpPr>
          <p:nvPr userDrawn="1"/>
        </p:nvSpPr>
        <p:spPr bwMode="auto">
          <a:xfrm>
            <a:off x="457200" y="3595688"/>
            <a:ext cx="3505200" cy="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CA038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5CA038"/>
        </a:buClr>
        <a:buChar char="•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5CA038"/>
        </a:buClr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5CA038"/>
        </a:buClr>
        <a:buChar char="•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CA038"/>
        </a:buClr>
        <a:buChar char="•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5CA038"/>
        </a:buClr>
        <a:buChar char="•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5CA038"/>
        </a:buClr>
        <a:buChar char="•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5CA038"/>
        </a:buClr>
        <a:buChar char="•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5CA038"/>
        </a:buClr>
        <a:buChar char="•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500" y="76200"/>
            <a:ext cx="87630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77000"/>
            <a:ext cx="426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9C1623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2209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9C1623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18F482F-AF62-4AF0-9C83-55F9F0512C8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27"/>
          <p:cNvSpPr>
            <a:spLocks noChangeArrowheads="1"/>
          </p:cNvSpPr>
          <p:nvPr userDrawn="1"/>
        </p:nvSpPr>
        <p:spPr bwMode="auto">
          <a:xfrm>
            <a:off x="0" y="6583363"/>
            <a:ext cx="9144000" cy="274637"/>
          </a:xfrm>
          <a:prstGeom prst="rect">
            <a:avLst/>
          </a:prstGeom>
          <a:solidFill>
            <a:srgbClr val="335359"/>
          </a:solidFill>
          <a:ln>
            <a:solidFill>
              <a:srgbClr val="335359"/>
            </a:solidFill>
          </a:ln>
        </p:spPr>
        <p:txBody>
          <a:bodyPr/>
          <a:lstStyle/>
          <a:p>
            <a:pPr>
              <a:defRPr/>
            </a:pPr>
            <a:endParaRPr lang="en-US">
              <a:solidFill>
                <a:srgbClr val="084333"/>
              </a:solidFill>
            </a:endParaRPr>
          </a:p>
        </p:txBody>
      </p:sp>
      <p:sp>
        <p:nvSpPr>
          <p:cNvPr id="6" name="Rectangle 27"/>
          <p:cNvSpPr>
            <a:spLocks noChangeArrowheads="1"/>
          </p:cNvSpPr>
          <p:nvPr userDrawn="1"/>
        </p:nvSpPr>
        <p:spPr bwMode="auto">
          <a:xfrm>
            <a:off x="0" y="-152400"/>
            <a:ext cx="9144000" cy="1371600"/>
          </a:xfrm>
          <a:prstGeom prst="rect">
            <a:avLst/>
          </a:prstGeom>
          <a:solidFill>
            <a:srgbClr val="335359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84333"/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7848600" y="76200"/>
            <a:ext cx="1143000" cy="990600"/>
            <a:chOff x="7687152" y="136449"/>
            <a:chExt cx="1221083" cy="119264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 rot="1164575">
              <a:off x="7687152" y="196992"/>
              <a:ext cx="1221083" cy="107156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84333"/>
                </a:solidFill>
              </a:endParaRPr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 rot="1164575">
              <a:off x="7734223" y="244063"/>
              <a:ext cx="1126941" cy="977421"/>
            </a:xfrm>
            <a:custGeom>
              <a:avLst/>
              <a:gdLst>
                <a:gd name="T0" fmla="*/ 204 w 814"/>
                <a:gd name="T1" fmla="*/ 706 h 706"/>
                <a:gd name="T2" fmla="*/ 0 w 814"/>
                <a:gd name="T3" fmla="*/ 352 h 706"/>
                <a:gd name="T4" fmla="*/ 204 w 814"/>
                <a:gd name="T5" fmla="*/ 0 h 706"/>
                <a:gd name="T6" fmla="*/ 612 w 814"/>
                <a:gd name="T7" fmla="*/ 0 h 706"/>
                <a:gd name="T8" fmla="*/ 814 w 814"/>
                <a:gd name="T9" fmla="*/ 352 h 706"/>
                <a:gd name="T10" fmla="*/ 612 w 814"/>
                <a:gd name="T11" fmla="*/ 706 h 706"/>
                <a:gd name="T12" fmla="*/ 204 w 814"/>
                <a:gd name="T13" fmla="*/ 706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4" h="706">
                  <a:moveTo>
                    <a:pt x="204" y="706"/>
                  </a:moveTo>
                  <a:lnTo>
                    <a:pt x="0" y="352"/>
                  </a:lnTo>
                  <a:lnTo>
                    <a:pt x="204" y="0"/>
                  </a:lnTo>
                  <a:lnTo>
                    <a:pt x="612" y="0"/>
                  </a:lnTo>
                  <a:lnTo>
                    <a:pt x="814" y="352"/>
                  </a:lnTo>
                  <a:lnTo>
                    <a:pt x="612" y="706"/>
                  </a:lnTo>
                  <a:lnTo>
                    <a:pt x="204" y="706"/>
                  </a:lnTo>
                  <a:close/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84333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 rot="1164575">
              <a:off x="8361513" y="1246031"/>
              <a:ext cx="80298" cy="83067"/>
            </a:xfrm>
            <a:custGeom>
              <a:avLst/>
              <a:gdLst>
                <a:gd name="T0" fmla="*/ 58 w 58"/>
                <a:gd name="T1" fmla="*/ 30 h 60"/>
                <a:gd name="T2" fmla="*/ 58 w 58"/>
                <a:gd name="T3" fmla="*/ 30 h 60"/>
                <a:gd name="T4" fmla="*/ 58 w 58"/>
                <a:gd name="T5" fmla="*/ 36 h 60"/>
                <a:gd name="T6" fmla="*/ 56 w 58"/>
                <a:gd name="T7" fmla="*/ 42 h 60"/>
                <a:gd name="T8" fmla="*/ 50 w 58"/>
                <a:gd name="T9" fmla="*/ 50 h 60"/>
                <a:gd name="T10" fmla="*/ 40 w 58"/>
                <a:gd name="T11" fmla="*/ 58 h 60"/>
                <a:gd name="T12" fmla="*/ 36 w 58"/>
                <a:gd name="T13" fmla="*/ 58 h 60"/>
                <a:gd name="T14" fmla="*/ 30 w 58"/>
                <a:gd name="T15" fmla="*/ 60 h 60"/>
                <a:gd name="T16" fmla="*/ 30 w 58"/>
                <a:gd name="T17" fmla="*/ 60 h 60"/>
                <a:gd name="T18" fmla="*/ 24 w 58"/>
                <a:gd name="T19" fmla="*/ 58 h 60"/>
                <a:gd name="T20" fmla="*/ 18 w 58"/>
                <a:gd name="T21" fmla="*/ 58 h 60"/>
                <a:gd name="T22" fmla="*/ 8 w 58"/>
                <a:gd name="T23" fmla="*/ 50 h 60"/>
                <a:gd name="T24" fmla="*/ 2 w 58"/>
                <a:gd name="T25" fmla="*/ 42 h 60"/>
                <a:gd name="T26" fmla="*/ 0 w 58"/>
                <a:gd name="T27" fmla="*/ 36 h 60"/>
                <a:gd name="T28" fmla="*/ 0 w 58"/>
                <a:gd name="T29" fmla="*/ 30 h 60"/>
                <a:gd name="T30" fmla="*/ 0 w 58"/>
                <a:gd name="T31" fmla="*/ 30 h 60"/>
                <a:gd name="T32" fmla="*/ 0 w 58"/>
                <a:gd name="T33" fmla="*/ 24 h 60"/>
                <a:gd name="T34" fmla="*/ 2 w 58"/>
                <a:gd name="T35" fmla="*/ 18 h 60"/>
                <a:gd name="T36" fmla="*/ 8 w 58"/>
                <a:gd name="T37" fmla="*/ 10 h 60"/>
                <a:gd name="T38" fmla="*/ 18 w 58"/>
                <a:gd name="T39" fmla="*/ 2 h 60"/>
                <a:gd name="T40" fmla="*/ 24 w 58"/>
                <a:gd name="T41" fmla="*/ 2 h 60"/>
                <a:gd name="T42" fmla="*/ 30 w 58"/>
                <a:gd name="T43" fmla="*/ 0 h 60"/>
                <a:gd name="T44" fmla="*/ 30 w 58"/>
                <a:gd name="T45" fmla="*/ 0 h 60"/>
                <a:gd name="T46" fmla="*/ 36 w 58"/>
                <a:gd name="T47" fmla="*/ 2 h 60"/>
                <a:gd name="T48" fmla="*/ 40 w 58"/>
                <a:gd name="T49" fmla="*/ 2 h 60"/>
                <a:gd name="T50" fmla="*/ 50 w 58"/>
                <a:gd name="T51" fmla="*/ 10 h 60"/>
                <a:gd name="T52" fmla="*/ 56 w 58"/>
                <a:gd name="T53" fmla="*/ 18 h 60"/>
                <a:gd name="T54" fmla="*/ 58 w 58"/>
                <a:gd name="T55" fmla="*/ 24 h 60"/>
                <a:gd name="T56" fmla="*/ 58 w 58"/>
                <a:gd name="T57" fmla="*/ 30 h 60"/>
                <a:gd name="T58" fmla="*/ 58 w 58"/>
                <a:gd name="T5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58" y="30"/>
                  </a:moveTo>
                  <a:lnTo>
                    <a:pt x="58" y="30"/>
                  </a:lnTo>
                  <a:lnTo>
                    <a:pt x="58" y="36"/>
                  </a:lnTo>
                  <a:lnTo>
                    <a:pt x="56" y="42"/>
                  </a:lnTo>
                  <a:lnTo>
                    <a:pt x="50" y="50"/>
                  </a:lnTo>
                  <a:lnTo>
                    <a:pt x="40" y="58"/>
                  </a:lnTo>
                  <a:lnTo>
                    <a:pt x="36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8"/>
                  </a:lnTo>
                  <a:lnTo>
                    <a:pt x="8" y="50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8" y="10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0" y="2"/>
                  </a:lnTo>
                  <a:lnTo>
                    <a:pt x="50" y="10"/>
                  </a:lnTo>
                  <a:lnTo>
                    <a:pt x="56" y="18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0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84333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 rot="1164575">
              <a:off x="8790297" y="880336"/>
              <a:ext cx="80298" cy="80298"/>
            </a:xfrm>
            <a:custGeom>
              <a:avLst/>
              <a:gdLst>
                <a:gd name="T0" fmla="*/ 58 w 58"/>
                <a:gd name="T1" fmla="*/ 28 h 58"/>
                <a:gd name="T2" fmla="*/ 58 w 58"/>
                <a:gd name="T3" fmla="*/ 28 h 58"/>
                <a:gd name="T4" fmla="*/ 58 w 58"/>
                <a:gd name="T5" fmla="*/ 34 h 58"/>
                <a:gd name="T6" fmla="*/ 56 w 58"/>
                <a:gd name="T7" fmla="*/ 40 h 58"/>
                <a:gd name="T8" fmla="*/ 50 w 58"/>
                <a:gd name="T9" fmla="*/ 50 h 58"/>
                <a:gd name="T10" fmla="*/ 40 w 58"/>
                <a:gd name="T11" fmla="*/ 56 h 58"/>
                <a:gd name="T12" fmla="*/ 34 w 58"/>
                <a:gd name="T13" fmla="*/ 58 h 58"/>
                <a:gd name="T14" fmla="*/ 28 w 58"/>
                <a:gd name="T15" fmla="*/ 58 h 58"/>
                <a:gd name="T16" fmla="*/ 28 w 58"/>
                <a:gd name="T17" fmla="*/ 58 h 58"/>
                <a:gd name="T18" fmla="*/ 24 w 58"/>
                <a:gd name="T19" fmla="*/ 58 h 58"/>
                <a:gd name="T20" fmla="*/ 18 w 58"/>
                <a:gd name="T21" fmla="*/ 56 h 58"/>
                <a:gd name="T22" fmla="*/ 8 w 58"/>
                <a:gd name="T23" fmla="*/ 50 h 58"/>
                <a:gd name="T24" fmla="*/ 2 w 58"/>
                <a:gd name="T25" fmla="*/ 40 h 58"/>
                <a:gd name="T26" fmla="*/ 0 w 58"/>
                <a:gd name="T27" fmla="*/ 34 h 58"/>
                <a:gd name="T28" fmla="*/ 0 w 58"/>
                <a:gd name="T29" fmla="*/ 28 h 58"/>
                <a:gd name="T30" fmla="*/ 0 w 58"/>
                <a:gd name="T31" fmla="*/ 28 h 58"/>
                <a:gd name="T32" fmla="*/ 0 w 58"/>
                <a:gd name="T33" fmla="*/ 22 h 58"/>
                <a:gd name="T34" fmla="*/ 2 w 58"/>
                <a:gd name="T35" fmla="*/ 18 h 58"/>
                <a:gd name="T36" fmla="*/ 8 w 58"/>
                <a:gd name="T37" fmla="*/ 8 h 58"/>
                <a:gd name="T38" fmla="*/ 18 w 58"/>
                <a:gd name="T39" fmla="*/ 2 h 58"/>
                <a:gd name="T40" fmla="*/ 24 w 58"/>
                <a:gd name="T41" fmla="*/ 0 h 58"/>
                <a:gd name="T42" fmla="*/ 28 w 58"/>
                <a:gd name="T43" fmla="*/ 0 h 58"/>
                <a:gd name="T44" fmla="*/ 28 w 58"/>
                <a:gd name="T45" fmla="*/ 0 h 58"/>
                <a:gd name="T46" fmla="*/ 34 w 58"/>
                <a:gd name="T47" fmla="*/ 0 h 58"/>
                <a:gd name="T48" fmla="*/ 40 w 58"/>
                <a:gd name="T49" fmla="*/ 2 h 58"/>
                <a:gd name="T50" fmla="*/ 50 w 58"/>
                <a:gd name="T51" fmla="*/ 8 h 58"/>
                <a:gd name="T52" fmla="*/ 56 w 58"/>
                <a:gd name="T53" fmla="*/ 18 h 58"/>
                <a:gd name="T54" fmla="*/ 58 w 58"/>
                <a:gd name="T55" fmla="*/ 22 h 58"/>
                <a:gd name="T56" fmla="*/ 58 w 58"/>
                <a:gd name="T57" fmla="*/ 28 h 58"/>
                <a:gd name="T58" fmla="*/ 58 w 58"/>
                <a:gd name="T59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58" y="28"/>
                  </a:moveTo>
                  <a:lnTo>
                    <a:pt x="58" y="28"/>
                  </a:lnTo>
                  <a:lnTo>
                    <a:pt x="58" y="34"/>
                  </a:lnTo>
                  <a:lnTo>
                    <a:pt x="56" y="40"/>
                  </a:lnTo>
                  <a:lnTo>
                    <a:pt x="50" y="50"/>
                  </a:lnTo>
                  <a:lnTo>
                    <a:pt x="40" y="56"/>
                  </a:lnTo>
                  <a:lnTo>
                    <a:pt x="34" y="58"/>
                  </a:lnTo>
                  <a:lnTo>
                    <a:pt x="28" y="58"/>
                  </a:lnTo>
                  <a:lnTo>
                    <a:pt x="28" y="58"/>
                  </a:lnTo>
                  <a:lnTo>
                    <a:pt x="24" y="58"/>
                  </a:lnTo>
                  <a:lnTo>
                    <a:pt x="18" y="56"/>
                  </a:lnTo>
                  <a:lnTo>
                    <a:pt x="8" y="50"/>
                  </a:lnTo>
                  <a:lnTo>
                    <a:pt x="2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8"/>
                  </a:lnTo>
                  <a:lnTo>
                    <a:pt x="8" y="8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40" y="2"/>
                  </a:lnTo>
                  <a:lnTo>
                    <a:pt x="50" y="8"/>
                  </a:lnTo>
                  <a:lnTo>
                    <a:pt x="56" y="18"/>
                  </a:lnTo>
                  <a:lnTo>
                    <a:pt x="58" y="22"/>
                  </a:lnTo>
                  <a:lnTo>
                    <a:pt x="58" y="28"/>
                  </a:lnTo>
                  <a:lnTo>
                    <a:pt x="58" y="28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84333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 rot="1164575">
              <a:off x="8686328" y="324161"/>
              <a:ext cx="80298" cy="83067"/>
            </a:xfrm>
            <a:custGeom>
              <a:avLst/>
              <a:gdLst>
                <a:gd name="T0" fmla="*/ 58 w 58"/>
                <a:gd name="T1" fmla="*/ 30 h 60"/>
                <a:gd name="T2" fmla="*/ 58 w 58"/>
                <a:gd name="T3" fmla="*/ 30 h 60"/>
                <a:gd name="T4" fmla="*/ 58 w 58"/>
                <a:gd name="T5" fmla="*/ 36 h 60"/>
                <a:gd name="T6" fmla="*/ 56 w 58"/>
                <a:gd name="T7" fmla="*/ 42 h 60"/>
                <a:gd name="T8" fmla="*/ 50 w 58"/>
                <a:gd name="T9" fmla="*/ 50 h 60"/>
                <a:gd name="T10" fmla="*/ 40 w 58"/>
                <a:gd name="T11" fmla="*/ 56 h 60"/>
                <a:gd name="T12" fmla="*/ 36 w 58"/>
                <a:gd name="T13" fmla="*/ 58 h 60"/>
                <a:gd name="T14" fmla="*/ 30 w 58"/>
                <a:gd name="T15" fmla="*/ 60 h 60"/>
                <a:gd name="T16" fmla="*/ 30 w 58"/>
                <a:gd name="T17" fmla="*/ 60 h 60"/>
                <a:gd name="T18" fmla="*/ 24 w 58"/>
                <a:gd name="T19" fmla="*/ 58 h 60"/>
                <a:gd name="T20" fmla="*/ 18 w 58"/>
                <a:gd name="T21" fmla="*/ 56 h 60"/>
                <a:gd name="T22" fmla="*/ 8 w 58"/>
                <a:gd name="T23" fmla="*/ 50 h 60"/>
                <a:gd name="T24" fmla="*/ 2 w 58"/>
                <a:gd name="T25" fmla="*/ 42 h 60"/>
                <a:gd name="T26" fmla="*/ 0 w 58"/>
                <a:gd name="T27" fmla="*/ 36 h 60"/>
                <a:gd name="T28" fmla="*/ 0 w 58"/>
                <a:gd name="T29" fmla="*/ 30 h 60"/>
                <a:gd name="T30" fmla="*/ 0 w 58"/>
                <a:gd name="T31" fmla="*/ 30 h 60"/>
                <a:gd name="T32" fmla="*/ 0 w 58"/>
                <a:gd name="T33" fmla="*/ 24 h 60"/>
                <a:gd name="T34" fmla="*/ 2 w 58"/>
                <a:gd name="T35" fmla="*/ 18 h 60"/>
                <a:gd name="T36" fmla="*/ 8 w 58"/>
                <a:gd name="T37" fmla="*/ 10 h 60"/>
                <a:gd name="T38" fmla="*/ 18 w 58"/>
                <a:gd name="T39" fmla="*/ 2 h 60"/>
                <a:gd name="T40" fmla="*/ 24 w 58"/>
                <a:gd name="T41" fmla="*/ 2 h 60"/>
                <a:gd name="T42" fmla="*/ 30 w 58"/>
                <a:gd name="T43" fmla="*/ 0 h 60"/>
                <a:gd name="T44" fmla="*/ 30 w 58"/>
                <a:gd name="T45" fmla="*/ 0 h 60"/>
                <a:gd name="T46" fmla="*/ 36 w 58"/>
                <a:gd name="T47" fmla="*/ 2 h 60"/>
                <a:gd name="T48" fmla="*/ 40 w 58"/>
                <a:gd name="T49" fmla="*/ 2 h 60"/>
                <a:gd name="T50" fmla="*/ 50 w 58"/>
                <a:gd name="T51" fmla="*/ 10 h 60"/>
                <a:gd name="T52" fmla="*/ 56 w 58"/>
                <a:gd name="T53" fmla="*/ 18 h 60"/>
                <a:gd name="T54" fmla="*/ 58 w 58"/>
                <a:gd name="T55" fmla="*/ 24 h 60"/>
                <a:gd name="T56" fmla="*/ 58 w 58"/>
                <a:gd name="T57" fmla="*/ 30 h 60"/>
                <a:gd name="T58" fmla="*/ 58 w 58"/>
                <a:gd name="T5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58" y="30"/>
                  </a:moveTo>
                  <a:lnTo>
                    <a:pt x="58" y="30"/>
                  </a:lnTo>
                  <a:lnTo>
                    <a:pt x="58" y="36"/>
                  </a:lnTo>
                  <a:lnTo>
                    <a:pt x="56" y="42"/>
                  </a:lnTo>
                  <a:lnTo>
                    <a:pt x="50" y="50"/>
                  </a:lnTo>
                  <a:lnTo>
                    <a:pt x="40" y="56"/>
                  </a:lnTo>
                  <a:lnTo>
                    <a:pt x="36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6"/>
                  </a:lnTo>
                  <a:lnTo>
                    <a:pt x="8" y="50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8" y="10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0" y="2"/>
                  </a:lnTo>
                  <a:lnTo>
                    <a:pt x="50" y="10"/>
                  </a:lnTo>
                  <a:lnTo>
                    <a:pt x="56" y="18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0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84333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 rot="1164575">
              <a:off x="8153576" y="136449"/>
              <a:ext cx="80298" cy="83067"/>
            </a:xfrm>
            <a:custGeom>
              <a:avLst/>
              <a:gdLst>
                <a:gd name="T0" fmla="*/ 58 w 58"/>
                <a:gd name="T1" fmla="*/ 30 h 60"/>
                <a:gd name="T2" fmla="*/ 58 w 58"/>
                <a:gd name="T3" fmla="*/ 30 h 60"/>
                <a:gd name="T4" fmla="*/ 58 w 58"/>
                <a:gd name="T5" fmla="*/ 36 h 60"/>
                <a:gd name="T6" fmla="*/ 56 w 58"/>
                <a:gd name="T7" fmla="*/ 42 h 60"/>
                <a:gd name="T8" fmla="*/ 50 w 58"/>
                <a:gd name="T9" fmla="*/ 50 h 60"/>
                <a:gd name="T10" fmla="*/ 40 w 58"/>
                <a:gd name="T11" fmla="*/ 56 h 60"/>
                <a:gd name="T12" fmla="*/ 36 w 58"/>
                <a:gd name="T13" fmla="*/ 58 h 60"/>
                <a:gd name="T14" fmla="*/ 30 w 58"/>
                <a:gd name="T15" fmla="*/ 60 h 60"/>
                <a:gd name="T16" fmla="*/ 30 w 58"/>
                <a:gd name="T17" fmla="*/ 60 h 60"/>
                <a:gd name="T18" fmla="*/ 24 w 58"/>
                <a:gd name="T19" fmla="*/ 58 h 60"/>
                <a:gd name="T20" fmla="*/ 18 w 58"/>
                <a:gd name="T21" fmla="*/ 56 h 60"/>
                <a:gd name="T22" fmla="*/ 8 w 58"/>
                <a:gd name="T23" fmla="*/ 50 h 60"/>
                <a:gd name="T24" fmla="*/ 2 w 58"/>
                <a:gd name="T25" fmla="*/ 42 h 60"/>
                <a:gd name="T26" fmla="*/ 0 w 58"/>
                <a:gd name="T27" fmla="*/ 36 h 60"/>
                <a:gd name="T28" fmla="*/ 0 w 58"/>
                <a:gd name="T29" fmla="*/ 30 h 60"/>
                <a:gd name="T30" fmla="*/ 0 w 58"/>
                <a:gd name="T31" fmla="*/ 30 h 60"/>
                <a:gd name="T32" fmla="*/ 0 w 58"/>
                <a:gd name="T33" fmla="*/ 24 h 60"/>
                <a:gd name="T34" fmla="*/ 2 w 58"/>
                <a:gd name="T35" fmla="*/ 18 h 60"/>
                <a:gd name="T36" fmla="*/ 8 w 58"/>
                <a:gd name="T37" fmla="*/ 10 h 60"/>
                <a:gd name="T38" fmla="*/ 18 w 58"/>
                <a:gd name="T39" fmla="*/ 2 h 60"/>
                <a:gd name="T40" fmla="*/ 24 w 58"/>
                <a:gd name="T41" fmla="*/ 2 h 60"/>
                <a:gd name="T42" fmla="*/ 30 w 58"/>
                <a:gd name="T43" fmla="*/ 0 h 60"/>
                <a:gd name="T44" fmla="*/ 30 w 58"/>
                <a:gd name="T45" fmla="*/ 0 h 60"/>
                <a:gd name="T46" fmla="*/ 36 w 58"/>
                <a:gd name="T47" fmla="*/ 2 h 60"/>
                <a:gd name="T48" fmla="*/ 40 w 58"/>
                <a:gd name="T49" fmla="*/ 2 h 60"/>
                <a:gd name="T50" fmla="*/ 50 w 58"/>
                <a:gd name="T51" fmla="*/ 10 h 60"/>
                <a:gd name="T52" fmla="*/ 56 w 58"/>
                <a:gd name="T53" fmla="*/ 18 h 60"/>
                <a:gd name="T54" fmla="*/ 58 w 58"/>
                <a:gd name="T55" fmla="*/ 24 h 60"/>
                <a:gd name="T56" fmla="*/ 58 w 58"/>
                <a:gd name="T57" fmla="*/ 30 h 60"/>
                <a:gd name="T58" fmla="*/ 58 w 58"/>
                <a:gd name="T5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58" y="30"/>
                  </a:moveTo>
                  <a:lnTo>
                    <a:pt x="58" y="30"/>
                  </a:lnTo>
                  <a:lnTo>
                    <a:pt x="58" y="36"/>
                  </a:lnTo>
                  <a:lnTo>
                    <a:pt x="56" y="42"/>
                  </a:lnTo>
                  <a:lnTo>
                    <a:pt x="50" y="50"/>
                  </a:lnTo>
                  <a:lnTo>
                    <a:pt x="40" y="56"/>
                  </a:lnTo>
                  <a:lnTo>
                    <a:pt x="36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6"/>
                  </a:lnTo>
                  <a:lnTo>
                    <a:pt x="8" y="50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8" y="10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0" y="2"/>
                  </a:lnTo>
                  <a:lnTo>
                    <a:pt x="50" y="10"/>
                  </a:lnTo>
                  <a:lnTo>
                    <a:pt x="56" y="18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0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84333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 rot="1164575">
              <a:off x="7724792" y="504913"/>
              <a:ext cx="80298" cy="80298"/>
            </a:xfrm>
            <a:custGeom>
              <a:avLst/>
              <a:gdLst>
                <a:gd name="T0" fmla="*/ 58 w 58"/>
                <a:gd name="T1" fmla="*/ 28 h 58"/>
                <a:gd name="T2" fmla="*/ 58 w 58"/>
                <a:gd name="T3" fmla="*/ 28 h 58"/>
                <a:gd name="T4" fmla="*/ 58 w 58"/>
                <a:gd name="T5" fmla="*/ 34 h 58"/>
                <a:gd name="T6" fmla="*/ 56 w 58"/>
                <a:gd name="T7" fmla="*/ 40 h 58"/>
                <a:gd name="T8" fmla="*/ 50 w 58"/>
                <a:gd name="T9" fmla="*/ 50 h 58"/>
                <a:gd name="T10" fmla="*/ 42 w 58"/>
                <a:gd name="T11" fmla="*/ 56 h 58"/>
                <a:gd name="T12" fmla="*/ 36 w 58"/>
                <a:gd name="T13" fmla="*/ 58 h 58"/>
                <a:gd name="T14" fmla="*/ 30 w 58"/>
                <a:gd name="T15" fmla="*/ 58 h 58"/>
                <a:gd name="T16" fmla="*/ 30 w 58"/>
                <a:gd name="T17" fmla="*/ 58 h 58"/>
                <a:gd name="T18" fmla="*/ 24 w 58"/>
                <a:gd name="T19" fmla="*/ 58 h 58"/>
                <a:gd name="T20" fmla="*/ 18 w 58"/>
                <a:gd name="T21" fmla="*/ 56 h 58"/>
                <a:gd name="T22" fmla="*/ 8 w 58"/>
                <a:gd name="T23" fmla="*/ 50 h 58"/>
                <a:gd name="T24" fmla="*/ 2 w 58"/>
                <a:gd name="T25" fmla="*/ 40 h 58"/>
                <a:gd name="T26" fmla="*/ 0 w 58"/>
                <a:gd name="T27" fmla="*/ 34 h 58"/>
                <a:gd name="T28" fmla="*/ 0 w 58"/>
                <a:gd name="T29" fmla="*/ 28 h 58"/>
                <a:gd name="T30" fmla="*/ 0 w 58"/>
                <a:gd name="T31" fmla="*/ 28 h 58"/>
                <a:gd name="T32" fmla="*/ 0 w 58"/>
                <a:gd name="T33" fmla="*/ 22 h 58"/>
                <a:gd name="T34" fmla="*/ 2 w 58"/>
                <a:gd name="T35" fmla="*/ 18 h 58"/>
                <a:gd name="T36" fmla="*/ 8 w 58"/>
                <a:gd name="T37" fmla="*/ 8 h 58"/>
                <a:gd name="T38" fmla="*/ 18 w 58"/>
                <a:gd name="T39" fmla="*/ 2 h 58"/>
                <a:gd name="T40" fmla="*/ 24 w 58"/>
                <a:gd name="T41" fmla="*/ 0 h 58"/>
                <a:gd name="T42" fmla="*/ 30 w 58"/>
                <a:gd name="T43" fmla="*/ 0 h 58"/>
                <a:gd name="T44" fmla="*/ 30 w 58"/>
                <a:gd name="T45" fmla="*/ 0 h 58"/>
                <a:gd name="T46" fmla="*/ 36 w 58"/>
                <a:gd name="T47" fmla="*/ 0 h 58"/>
                <a:gd name="T48" fmla="*/ 42 w 58"/>
                <a:gd name="T49" fmla="*/ 2 h 58"/>
                <a:gd name="T50" fmla="*/ 50 w 58"/>
                <a:gd name="T51" fmla="*/ 8 h 58"/>
                <a:gd name="T52" fmla="*/ 56 w 58"/>
                <a:gd name="T53" fmla="*/ 18 h 58"/>
                <a:gd name="T54" fmla="*/ 58 w 58"/>
                <a:gd name="T55" fmla="*/ 22 h 58"/>
                <a:gd name="T56" fmla="*/ 58 w 58"/>
                <a:gd name="T57" fmla="*/ 28 h 58"/>
                <a:gd name="T58" fmla="*/ 58 w 58"/>
                <a:gd name="T59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58" y="28"/>
                  </a:moveTo>
                  <a:lnTo>
                    <a:pt x="58" y="28"/>
                  </a:lnTo>
                  <a:lnTo>
                    <a:pt x="58" y="34"/>
                  </a:lnTo>
                  <a:lnTo>
                    <a:pt x="56" y="40"/>
                  </a:lnTo>
                  <a:lnTo>
                    <a:pt x="50" y="50"/>
                  </a:lnTo>
                  <a:lnTo>
                    <a:pt x="42" y="56"/>
                  </a:lnTo>
                  <a:lnTo>
                    <a:pt x="36" y="58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24" y="58"/>
                  </a:lnTo>
                  <a:lnTo>
                    <a:pt x="18" y="56"/>
                  </a:lnTo>
                  <a:lnTo>
                    <a:pt x="8" y="50"/>
                  </a:lnTo>
                  <a:lnTo>
                    <a:pt x="2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8"/>
                  </a:lnTo>
                  <a:lnTo>
                    <a:pt x="8" y="8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2" y="2"/>
                  </a:lnTo>
                  <a:lnTo>
                    <a:pt x="50" y="8"/>
                  </a:lnTo>
                  <a:lnTo>
                    <a:pt x="56" y="18"/>
                  </a:lnTo>
                  <a:lnTo>
                    <a:pt x="58" y="22"/>
                  </a:lnTo>
                  <a:lnTo>
                    <a:pt x="58" y="28"/>
                  </a:lnTo>
                  <a:lnTo>
                    <a:pt x="58" y="28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84333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1164575">
              <a:off x="7828761" y="1058320"/>
              <a:ext cx="80298" cy="83067"/>
            </a:xfrm>
            <a:custGeom>
              <a:avLst/>
              <a:gdLst>
                <a:gd name="T0" fmla="*/ 58 w 58"/>
                <a:gd name="T1" fmla="*/ 30 h 60"/>
                <a:gd name="T2" fmla="*/ 58 w 58"/>
                <a:gd name="T3" fmla="*/ 30 h 60"/>
                <a:gd name="T4" fmla="*/ 58 w 58"/>
                <a:gd name="T5" fmla="*/ 36 h 60"/>
                <a:gd name="T6" fmla="*/ 56 w 58"/>
                <a:gd name="T7" fmla="*/ 42 h 60"/>
                <a:gd name="T8" fmla="*/ 50 w 58"/>
                <a:gd name="T9" fmla="*/ 50 h 60"/>
                <a:gd name="T10" fmla="*/ 40 w 58"/>
                <a:gd name="T11" fmla="*/ 58 h 60"/>
                <a:gd name="T12" fmla="*/ 36 w 58"/>
                <a:gd name="T13" fmla="*/ 58 h 60"/>
                <a:gd name="T14" fmla="*/ 30 w 58"/>
                <a:gd name="T15" fmla="*/ 60 h 60"/>
                <a:gd name="T16" fmla="*/ 30 w 58"/>
                <a:gd name="T17" fmla="*/ 60 h 60"/>
                <a:gd name="T18" fmla="*/ 24 w 58"/>
                <a:gd name="T19" fmla="*/ 58 h 60"/>
                <a:gd name="T20" fmla="*/ 18 w 58"/>
                <a:gd name="T21" fmla="*/ 58 h 60"/>
                <a:gd name="T22" fmla="*/ 8 w 58"/>
                <a:gd name="T23" fmla="*/ 50 h 60"/>
                <a:gd name="T24" fmla="*/ 2 w 58"/>
                <a:gd name="T25" fmla="*/ 42 h 60"/>
                <a:gd name="T26" fmla="*/ 0 w 58"/>
                <a:gd name="T27" fmla="*/ 36 h 60"/>
                <a:gd name="T28" fmla="*/ 0 w 58"/>
                <a:gd name="T29" fmla="*/ 30 h 60"/>
                <a:gd name="T30" fmla="*/ 0 w 58"/>
                <a:gd name="T31" fmla="*/ 30 h 60"/>
                <a:gd name="T32" fmla="*/ 0 w 58"/>
                <a:gd name="T33" fmla="*/ 24 h 60"/>
                <a:gd name="T34" fmla="*/ 2 w 58"/>
                <a:gd name="T35" fmla="*/ 18 h 60"/>
                <a:gd name="T36" fmla="*/ 8 w 58"/>
                <a:gd name="T37" fmla="*/ 10 h 60"/>
                <a:gd name="T38" fmla="*/ 18 w 58"/>
                <a:gd name="T39" fmla="*/ 2 h 60"/>
                <a:gd name="T40" fmla="*/ 24 w 58"/>
                <a:gd name="T41" fmla="*/ 2 h 60"/>
                <a:gd name="T42" fmla="*/ 30 w 58"/>
                <a:gd name="T43" fmla="*/ 0 h 60"/>
                <a:gd name="T44" fmla="*/ 30 w 58"/>
                <a:gd name="T45" fmla="*/ 0 h 60"/>
                <a:gd name="T46" fmla="*/ 36 w 58"/>
                <a:gd name="T47" fmla="*/ 2 h 60"/>
                <a:gd name="T48" fmla="*/ 40 w 58"/>
                <a:gd name="T49" fmla="*/ 2 h 60"/>
                <a:gd name="T50" fmla="*/ 50 w 58"/>
                <a:gd name="T51" fmla="*/ 10 h 60"/>
                <a:gd name="T52" fmla="*/ 56 w 58"/>
                <a:gd name="T53" fmla="*/ 18 h 60"/>
                <a:gd name="T54" fmla="*/ 58 w 58"/>
                <a:gd name="T55" fmla="*/ 24 h 60"/>
                <a:gd name="T56" fmla="*/ 58 w 58"/>
                <a:gd name="T57" fmla="*/ 30 h 60"/>
                <a:gd name="T58" fmla="*/ 58 w 58"/>
                <a:gd name="T5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58" y="30"/>
                  </a:moveTo>
                  <a:lnTo>
                    <a:pt x="58" y="30"/>
                  </a:lnTo>
                  <a:lnTo>
                    <a:pt x="58" y="36"/>
                  </a:lnTo>
                  <a:lnTo>
                    <a:pt x="56" y="42"/>
                  </a:lnTo>
                  <a:lnTo>
                    <a:pt x="50" y="50"/>
                  </a:lnTo>
                  <a:lnTo>
                    <a:pt x="40" y="58"/>
                  </a:lnTo>
                  <a:lnTo>
                    <a:pt x="36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8"/>
                  </a:lnTo>
                  <a:lnTo>
                    <a:pt x="8" y="50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8" y="10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0" y="2"/>
                  </a:lnTo>
                  <a:lnTo>
                    <a:pt x="50" y="10"/>
                  </a:lnTo>
                  <a:lnTo>
                    <a:pt x="56" y="18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0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84333"/>
                </a:solidFill>
              </a:endParaRPr>
            </a:p>
          </p:txBody>
        </p:sp>
      </p:grpSp>
      <p:sp>
        <p:nvSpPr>
          <p:cNvPr id="16" name="Text Box 18"/>
          <p:cNvSpPr txBox="1">
            <a:spLocks noChangeArrowheads="1"/>
          </p:cNvSpPr>
          <p:nvPr userDrawn="1"/>
        </p:nvSpPr>
        <p:spPr bwMode="auto">
          <a:xfrm>
            <a:off x="228600" y="6604000"/>
            <a:ext cx="2058988" cy="2540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050" b="1" dirty="0">
                <a:solidFill>
                  <a:srgbClr val="F7D300"/>
                </a:solidFill>
              </a:rPr>
              <a:t>© 2014 W. W. Norton Co., Inc.</a:t>
            </a:r>
          </a:p>
        </p:txBody>
      </p:sp>
    </p:spTree>
    <p:extLst>
      <p:ext uri="{BB962C8B-B14F-4D97-AF65-F5344CB8AC3E}">
        <p14:creationId xmlns:p14="http://schemas.microsoft.com/office/powerpoint/2010/main" val="98016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7" r:id="rId15"/>
    <p:sldLayoutId id="2147483938" r:id="rId16"/>
    <p:sldLayoutId id="2147483939" r:id="rId17"/>
    <p:sldLayoutId id="2147483941" r:id="rId18"/>
  </p:sldLayoutIdLst>
  <p:transition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9C1623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9C1623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9C1623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9C1623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9C1623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9C1623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9C1623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9C1623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9C1623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png"/><Relationship Id="rId12" Type="http://schemas.openxmlformats.org/officeDocument/2006/relationships/customXml" Target="../ink/ink4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34.xml"/><Relationship Id="rId16" Type="http://schemas.openxmlformats.org/officeDocument/2006/relationships/customXml" Target="../ink/ink6.xml"/><Relationship Id="rId1" Type="http://schemas.openxmlformats.org/officeDocument/2006/relationships/vmlDrawing" Target="../drawings/vmlDrawing6.vml"/><Relationship Id="rId6" Type="http://schemas.openxmlformats.org/officeDocument/2006/relationships/customXml" Target="../ink/ink1.xml"/><Relationship Id="rId11" Type="http://schemas.openxmlformats.org/officeDocument/2006/relationships/image" Target="../media/image23.png"/><Relationship Id="rId5" Type="http://schemas.openxmlformats.org/officeDocument/2006/relationships/image" Target="../media/image20.wmf"/><Relationship Id="rId15" Type="http://schemas.openxmlformats.org/officeDocument/2006/relationships/image" Target="../media/image25.png"/><Relationship Id="rId10" Type="http://schemas.openxmlformats.org/officeDocument/2006/relationships/customXml" Target="../ink/ink3.xml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2.png"/><Relationship Id="rId1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7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20.bin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6.wmf"/><Relationship Id="rId5" Type="http://schemas.openxmlformats.org/officeDocument/2006/relationships/image" Target="../media/image23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31.wmf"/><Relationship Id="rId18" Type="http://schemas.openxmlformats.org/officeDocument/2006/relationships/oleObject" Target="../embeddings/oleObject28.bin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35.wmf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33.wmf"/><Relationship Id="rId2" Type="http://schemas.openxmlformats.org/officeDocument/2006/relationships/slideLayout" Target="../slideLayouts/slideLayout30.xml"/><Relationship Id="rId16" Type="http://schemas.openxmlformats.org/officeDocument/2006/relationships/oleObject" Target="../embeddings/oleObject27.bin"/><Relationship Id="rId20" Type="http://schemas.openxmlformats.org/officeDocument/2006/relationships/oleObject" Target="../embeddings/oleObject29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30.wmf"/><Relationship Id="rId5" Type="http://schemas.openxmlformats.org/officeDocument/2006/relationships/image" Target="../media/image21.wmf"/><Relationship Id="rId15" Type="http://schemas.openxmlformats.org/officeDocument/2006/relationships/image" Target="../media/image32.wmf"/><Relationship Id="rId10" Type="http://schemas.openxmlformats.org/officeDocument/2006/relationships/oleObject" Target="../embeddings/oleObject24.bin"/><Relationship Id="rId19" Type="http://schemas.openxmlformats.org/officeDocument/2006/relationships/image" Target="../media/image34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2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39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34.bin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38.wmf"/><Relationship Id="rId5" Type="http://schemas.openxmlformats.org/officeDocument/2006/relationships/image" Target="../media/image21.wmf"/><Relationship Id="rId15" Type="http://schemas.openxmlformats.org/officeDocument/2006/relationships/image" Target="../media/image40.w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37.wmf"/><Relationship Id="rId14" Type="http://schemas.openxmlformats.org/officeDocument/2006/relationships/oleObject" Target="../embeddings/oleObject3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51.png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55.png"/><Relationship Id="rId7" Type="http://schemas.openxmlformats.org/officeDocument/2006/relationships/image" Target="../media/image42.wmf"/><Relationship Id="rId12" Type="http://schemas.openxmlformats.org/officeDocument/2006/relationships/customXml" Target="../ink/ink8.xml"/><Relationship Id="rId17" Type="http://schemas.openxmlformats.org/officeDocument/2006/relationships/image" Target="../media/image53.png"/><Relationship Id="rId25" Type="http://schemas.openxmlformats.org/officeDocument/2006/relationships/image" Target="../media/image57.png"/><Relationship Id="rId2" Type="http://schemas.openxmlformats.org/officeDocument/2006/relationships/slideLayout" Target="../slideLayouts/slideLayout30.xml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50.png"/><Relationship Id="rId24" Type="http://schemas.openxmlformats.org/officeDocument/2006/relationships/customXml" Target="../ink/ink14.xml"/><Relationship Id="rId5" Type="http://schemas.openxmlformats.org/officeDocument/2006/relationships/image" Target="../media/image41.wmf"/><Relationship Id="rId15" Type="http://schemas.openxmlformats.org/officeDocument/2006/relationships/image" Target="../media/image52.png"/><Relationship Id="rId23" Type="http://schemas.openxmlformats.org/officeDocument/2006/relationships/image" Target="../media/image56.png"/><Relationship Id="rId10" Type="http://schemas.openxmlformats.org/officeDocument/2006/relationships/customXml" Target="../ink/ink7.xml"/><Relationship Id="rId19" Type="http://schemas.openxmlformats.org/officeDocument/2006/relationships/image" Target="../media/image54.png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3.wmf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46.e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4.emf"/><Relationship Id="rId12" Type="http://schemas.openxmlformats.org/officeDocument/2006/relationships/oleObject" Target="../embeddings/oleObject43.bin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45.emf"/><Relationship Id="rId5" Type="http://schemas.openxmlformats.org/officeDocument/2006/relationships/image" Target="../media/image21.wmf"/><Relationship Id="rId15" Type="http://schemas.openxmlformats.org/officeDocument/2006/relationships/image" Target="../media/image47.emf"/><Relationship Id="rId10" Type="http://schemas.openxmlformats.org/officeDocument/2006/relationships/oleObject" Target="../embeddings/oleObject42.bin"/><Relationship Id="rId4" Type="http://schemas.openxmlformats.org/officeDocument/2006/relationships/oleObject" Target="../embeddings/oleObject39.bin"/><Relationship Id="rId9" Type="http://schemas.openxmlformats.org/officeDocument/2006/relationships/image" Target="../media/image41.wmf"/><Relationship Id="rId14" Type="http://schemas.openxmlformats.org/officeDocument/2006/relationships/oleObject" Target="../embeddings/oleObject44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50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55.e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2.wmf"/><Relationship Id="rId12" Type="http://schemas.openxmlformats.org/officeDocument/2006/relationships/oleObject" Target="../embeddings/oleObject52.bin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54.wmf"/><Relationship Id="rId5" Type="http://schemas.openxmlformats.org/officeDocument/2006/relationships/image" Target="../media/image51.e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53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5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55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61.wmf"/><Relationship Id="rId18" Type="http://schemas.openxmlformats.org/officeDocument/2006/relationships/oleObject" Target="../embeddings/oleObject64.bin"/><Relationship Id="rId3" Type="http://schemas.openxmlformats.org/officeDocument/2006/relationships/notesSlide" Target="../notesSlides/notesSlide20.xml"/><Relationship Id="rId21" Type="http://schemas.openxmlformats.org/officeDocument/2006/relationships/image" Target="../media/image65.wmf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61.bin"/><Relationship Id="rId17" Type="http://schemas.openxmlformats.org/officeDocument/2006/relationships/image" Target="../media/image63.wmf"/><Relationship Id="rId2" Type="http://schemas.openxmlformats.org/officeDocument/2006/relationships/slideLayout" Target="../slideLayouts/slideLayout30.xml"/><Relationship Id="rId16" Type="http://schemas.openxmlformats.org/officeDocument/2006/relationships/oleObject" Target="../embeddings/oleObject63.bin"/><Relationship Id="rId20" Type="http://schemas.openxmlformats.org/officeDocument/2006/relationships/oleObject" Target="../embeddings/oleObject65.bin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60.wmf"/><Relationship Id="rId5" Type="http://schemas.openxmlformats.org/officeDocument/2006/relationships/image" Target="../media/image50.wmf"/><Relationship Id="rId15" Type="http://schemas.openxmlformats.org/officeDocument/2006/relationships/image" Target="../media/image62.wmf"/><Relationship Id="rId10" Type="http://schemas.openxmlformats.org/officeDocument/2006/relationships/oleObject" Target="../embeddings/oleObject60.bin"/><Relationship Id="rId19" Type="http://schemas.openxmlformats.org/officeDocument/2006/relationships/image" Target="../media/image64.w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59.wmf"/><Relationship Id="rId14" Type="http://schemas.openxmlformats.org/officeDocument/2006/relationships/oleObject" Target="../embeddings/oleObject62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70.wmf"/><Relationship Id="rId5" Type="http://schemas.openxmlformats.org/officeDocument/2006/relationships/image" Target="../media/image67.wmf"/><Relationship Id="rId10" Type="http://schemas.openxmlformats.org/officeDocument/2006/relationships/oleObject" Target="../embeddings/oleObject69.bin"/><Relationship Id="rId4" Type="http://schemas.openxmlformats.org/officeDocument/2006/relationships/oleObject" Target="../embeddings/oleObject66.bin"/><Relationship Id="rId9" Type="http://schemas.openxmlformats.org/officeDocument/2006/relationships/image" Target="../media/image6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13" Type="http://schemas.openxmlformats.org/officeDocument/2006/relationships/image" Target="../media/image75.wmf"/><Relationship Id="rId18" Type="http://schemas.openxmlformats.org/officeDocument/2006/relationships/oleObject" Target="../embeddings/oleObject77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72.wmf"/><Relationship Id="rId12" Type="http://schemas.openxmlformats.org/officeDocument/2006/relationships/oleObject" Target="../embeddings/oleObject74.bin"/><Relationship Id="rId17" Type="http://schemas.openxmlformats.org/officeDocument/2006/relationships/image" Target="../media/image77.wmf"/><Relationship Id="rId2" Type="http://schemas.openxmlformats.org/officeDocument/2006/relationships/slideLayout" Target="../slideLayouts/slideLayout30.xml"/><Relationship Id="rId16" Type="http://schemas.openxmlformats.org/officeDocument/2006/relationships/oleObject" Target="../embeddings/oleObject76.bin"/><Relationship Id="rId20" Type="http://schemas.openxmlformats.org/officeDocument/2006/relationships/oleObject" Target="../embeddings/oleObject78.bin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71.bin"/><Relationship Id="rId11" Type="http://schemas.openxmlformats.org/officeDocument/2006/relationships/image" Target="../media/image74.wmf"/><Relationship Id="rId5" Type="http://schemas.openxmlformats.org/officeDocument/2006/relationships/image" Target="../media/image71.wmf"/><Relationship Id="rId15" Type="http://schemas.openxmlformats.org/officeDocument/2006/relationships/image" Target="../media/image76.wmf"/><Relationship Id="rId10" Type="http://schemas.openxmlformats.org/officeDocument/2006/relationships/oleObject" Target="../embeddings/oleObject73.bin"/><Relationship Id="rId19" Type="http://schemas.openxmlformats.org/officeDocument/2006/relationships/image" Target="../media/image78.wmf"/><Relationship Id="rId4" Type="http://schemas.openxmlformats.org/officeDocument/2006/relationships/oleObject" Target="../embeddings/oleObject70.bin"/><Relationship Id="rId9" Type="http://schemas.openxmlformats.org/officeDocument/2006/relationships/image" Target="../media/image73.wmf"/><Relationship Id="rId14" Type="http://schemas.openxmlformats.org/officeDocument/2006/relationships/oleObject" Target="../embeddings/oleObject75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79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81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80.bin"/><Relationship Id="rId9" Type="http://schemas.openxmlformats.org/officeDocument/2006/relationships/image" Target="../media/image82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87.wmf"/><Relationship Id="rId18" Type="http://schemas.openxmlformats.org/officeDocument/2006/relationships/oleObject" Target="../embeddings/oleObject90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84.wmf"/><Relationship Id="rId12" Type="http://schemas.openxmlformats.org/officeDocument/2006/relationships/oleObject" Target="../embeddings/oleObject87.bin"/><Relationship Id="rId17" Type="http://schemas.openxmlformats.org/officeDocument/2006/relationships/image" Target="../media/image89.wmf"/><Relationship Id="rId2" Type="http://schemas.openxmlformats.org/officeDocument/2006/relationships/slideLayout" Target="../slideLayouts/slideLayout30.xml"/><Relationship Id="rId16" Type="http://schemas.openxmlformats.org/officeDocument/2006/relationships/oleObject" Target="../embeddings/oleObject89.bin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86.wmf"/><Relationship Id="rId5" Type="http://schemas.openxmlformats.org/officeDocument/2006/relationships/image" Target="../media/image83.wmf"/><Relationship Id="rId15" Type="http://schemas.openxmlformats.org/officeDocument/2006/relationships/image" Target="../media/image88.wmf"/><Relationship Id="rId10" Type="http://schemas.openxmlformats.org/officeDocument/2006/relationships/oleObject" Target="../embeddings/oleObject86.bin"/><Relationship Id="rId19" Type="http://schemas.openxmlformats.org/officeDocument/2006/relationships/image" Target="../media/image90.wmf"/><Relationship Id="rId4" Type="http://schemas.openxmlformats.org/officeDocument/2006/relationships/oleObject" Target="../embeddings/oleObject83.bin"/><Relationship Id="rId9" Type="http://schemas.openxmlformats.org/officeDocument/2006/relationships/image" Target="../media/image85.wmf"/><Relationship Id="rId14" Type="http://schemas.openxmlformats.org/officeDocument/2006/relationships/oleObject" Target="../embeddings/oleObject8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91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tags" Target="../tags/tag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94.png"/><Relationship Id="rId4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.bin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96.e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93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92.bin"/><Relationship Id="rId9" Type="http://schemas.openxmlformats.org/officeDocument/2006/relationships/image" Target="../media/image97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13" Type="http://schemas.openxmlformats.org/officeDocument/2006/relationships/image" Target="../media/image102.wmf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99.wmf"/><Relationship Id="rId12" Type="http://schemas.openxmlformats.org/officeDocument/2006/relationships/oleObject" Target="../embeddings/oleObject99.bin"/><Relationship Id="rId17" Type="http://schemas.openxmlformats.org/officeDocument/2006/relationships/image" Target="../media/image104.wmf"/><Relationship Id="rId2" Type="http://schemas.openxmlformats.org/officeDocument/2006/relationships/slideLayout" Target="../slideLayouts/slideLayout30.xml"/><Relationship Id="rId16" Type="http://schemas.openxmlformats.org/officeDocument/2006/relationships/oleObject" Target="../embeddings/oleObject101.bin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101.wmf"/><Relationship Id="rId5" Type="http://schemas.openxmlformats.org/officeDocument/2006/relationships/image" Target="../media/image98.wmf"/><Relationship Id="rId15" Type="http://schemas.openxmlformats.org/officeDocument/2006/relationships/image" Target="../media/image103.wmf"/><Relationship Id="rId10" Type="http://schemas.openxmlformats.org/officeDocument/2006/relationships/oleObject" Target="../embeddings/oleObject98.bin"/><Relationship Id="rId4" Type="http://schemas.openxmlformats.org/officeDocument/2006/relationships/oleObject" Target="../embeddings/oleObject95.bin"/><Relationship Id="rId9" Type="http://schemas.openxmlformats.org/officeDocument/2006/relationships/image" Target="../media/image100.wmf"/><Relationship Id="rId14" Type="http://schemas.openxmlformats.org/officeDocument/2006/relationships/oleObject" Target="../embeddings/oleObject100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4.bin"/><Relationship Id="rId13" Type="http://schemas.openxmlformats.org/officeDocument/2006/relationships/image" Target="../media/image108.wmf"/><Relationship Id="rId18" Type="http://schemas.openxmlformats.org/officeDocument/2006/relationships/oleObject" Target="../embeddings/oleObject109.bin"/><Relationship Id="rId3" Type="http://schemas.openxmlformats.org/officeDocument/2006/relationships/notesSlide" Target="../notesSlides/notesSlide35.xml"/><Relationship Id="rId21" Type="http://schemas.openxmlformats.org/officeDocument/2006/relationships/image" Target="../media/image112.wmf"/><Relationship Id="rId7" Type="http://schemas.openxmlformats.org/officeDocument/2006/relationships/image" Target="../media/image105.wmf"/><Relationship Id="rId12" Type="http://schemas.openxmlformats.org/officeDocument/2006/relationships/oleObject" Target="../embeddings/oleObject106.bin"/><Relationship Id="rId17" Type="http://schemas.openxmlformats.org/officeDocument/2006/relationships/image" Target="../media/image110.wmf"/><Relationship Id="rId2" Type="http://schemas.openxmlformats.org/officeDocument/2006/relationships/slideLayout" Target="../slideLayouts/slideLayout30.xml"/><Relationship Id="rId16" Type="http://schemas.openxmlformats.org/officeDocument/2006/relationships/oleObject" Target="../embeddings/oleObject108.bin"/><Relationship Id="rId20" Type="http://schemas.openxmlformats.org/officeDocument/2006/relationships/oleObject" Target="../embeddings/oleObject110.bin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03.bin"/><Relationship Id="rId11" Type="http://schemas.openxmlformats.org/officeDocument/2006/relationships/image" Target="../media/image107.wmf"/><Relationship Id="rId5" Type="http://schemas.openxmlformats.org/officeDocument/2006/relationships/image" Target="../media/image104.wmf"/><Relationship Id="rId15" Type="http://schemas.openxmlformats.org/officeDocument/2006/relationships/image" Target="../media/image109.wmf"/><Relationship Id="rId23" Type="http://schemas.openxmlformats.org/officeDocument/2006/relationships/image" Target="../media/image113.wmf"/><Relationship Id="rId10" Type="http://schemas.openxmlformats.org/officeDocument/2006/relationships/oleObject" Target="../embeddings/oleObject105.bin"/><Relationship Id="rId19" Type="http://schemas.openxmlformats.org/officeDocument/2006/relationships/image" Target="../media/image111.wmf"/><Relationship Id="rId4" Type="http://schemas.openxmlformats.org/officeDocument/2006/relationships/oleObject" Target="../embeddings/oleObject102.bin"/><Relationship Id="rId9" Type="http://schemas.openxmlformats.org/officeDocument/2006/relationships/image" Target="../media/image106.wmf"/><Relationship Id="rId14" Type="http://schemas.openxmlformats.org/officeDocument/2006/relationships/oleObject" Target="../embeddings/oleObject107.bin"/><Relationship Id="rId22" Type="http://schemas.openxmlformats.org/officeDocument/2006/relationships/oleObject" Target="../embeddings/oleObject111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116.wmf"/><Relationship Id="rId18" Type="http://schemas.openxmlformats.org/officeDocument/2006/relationships/oleObject" Target="../embeddings/oleObject120.bin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12" Type="http://schemas.openxmlformats.org/officeDocument/2006/relationships/oleObject" Target="../embeddings/oleObject117.bin"/><Relationship Id="rId17" Type="http://schemas.openxmlformats.org/officeDocument/2006/relationships/image" Target="../media/image118.wmf"/><Relationship Id="rId2" Type="http://schemas.openxmlformats.org/officeDocument/2006/relationships/slideLayout" Target="../slideLayouts/slideLayout30.xml"/><Relationship Id="rId16" Type="http://schemas.openxmlformats.org/officeDocument/2006/relationships/oleObject" Target="../embeddings/oleObject119.bin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3.wmf"/><Relationship Id="rId11" Type="http://schemas.openxmlformats.org/officeDocument/2006/relationships/image" Target="../media/image115.wmf"/><Relationship Id="rId5" Type="http://schemas.openxmlformats.org/officeDocument/2006/relationships/oleObject" Target="../embeddings/oleObject113.bin"/><Relationship Id="rId15" Type="http://schemas.openxmlformats.org/officeDocument/2006/relationships/image" Target="../media/image117.wmf"/><Relationship Id="rId10" Type="http://schemas.openxmlformats.org/officeDocument/2006/relationships/oleObject" Target="../embeddings/oleObject116.bin"/><Relationship Id="rId19" Type="http://schemas.openxmlformats.org/officeDocument/2006/relationships/image" Target="../media/image119.wmf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115.bin"/><Relationship Id="rId14" Type="http://schemas.openxmlformats.org/officeDocument/2006/relationships/oleObject" Target="../embeddings/oleObject118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13" Type="http://schemas.openxmlformats.org/officeDocument/2006/relationships/oleObject" Target="../embeddings/oleObject126.bin"/><Relationship Id="rId3" Type="http://schemas.openxmlformats.org/officeDocument/2006/relationships/oleObject" Target="../embeddings/oleObject121.bin"/><Relationship Id="rId7" Type="http://schemas.openxmlformats.org/officeDocument/2006/relationships/oleObject" Target="../embeddings/oleObject123.bin"/><Relationship Id="rId12" Type="http://schemas.openxmlformats.org/officeDocument/2006/relationships/image" Target="../media/image124.w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21.wmf"/><Relationship Id="rId11" Type="http://schemas.openxmlformats.org/officeDocument/2006/relationships/oleObject" Target="../embeddings/oleObject125.bin"/><Relationship Id="rId5" Type="http://schemas.openxmlformats.org/officeDocument/2006/relationships/oleObject" Target="../embeddings/oleObject122.bin"/><Relationship Id="rId10" Type="http://schemas.openxmlformats.org/officeDocument/2006/relationships/image" Target="../media/image123.wmf"/><Relationship Id="rId4" Type="http://schemas.openxmlformats.org/officeDocument/2006/relationships/image" Target="../media/image120.wmf"/><Relationship Id="rId9" Type="http://schemas.openxmlformats.org/officeDocument/2006/relationships/oleObject" Target="../embeddings/oleObject124.bin"/><Relationship Id="rId14" Type="http://schemas.openxmlformats.org/officeDocument/2006/relationships/image" Target="../media/image125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tags" Target="../tags/tag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9.bin"/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128.wmf"/><Relationship Id="rId2" Type="http://schemas.openxmlformats.org/officeDocument/2006/relationships/tags" Target="../tags/tag8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128.bin"/><Relationship Id="rId5" Type="http://schemas.openxmlformats.org/officeDocument/2006/relationships/image" Target="../media/image127.wmf"/><Relationship Id="rId4" Type="http://schemas.openxmlformats.org/officeDocument/2006/relationships/oleObject" Target="../embeddings/oleObject127.bin"/><Relationship Id="rId9" Type="http://schemas.openxmlformats.org/officeDocument/2006/relationships/image" Target="../media/image129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2.bin"/><Relationship Id="rId13" Type="http://schemas.openxmlformats.org/officeDocument/2006/relationships/image" Target="../media/image129.wmf"/><Relationship Id="rId18" Type="http://schemas.openxmlformats.org/officeDocument/2006/relationships/oleObject" Target="../embeddings/oleObject137.bin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31.wmf"/><Relationship Id="rId12" Type="http://schemas.openxmlformats.org/officeDocument/2006/relationships/oleObject" Target="../embeddings/oleObject134.bin"/><Relationship Id="rId17" Type="http://schemas.openxmlformats.org/officeDocument/2006/relationships/image" Target="../media/image133.wmf"/><Relationship Id="rId2" Type="http://schemas.openxmlformats.org/officeDocument/2006/relationships/slideLayout" Target="../slideLayouts/slideLayout30.xml"/><Relationship Id="rId16" Type="http://schemas.openxmlformats.org/officeDocument/2006/relationships/oleObject" Target="../embeddings/oleObject136.bin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31.bin"/><Relationship Id="rId11" Type="http://schemas.openxmlformats.org/officeDocument/2006/relationships/image" Target="../media/image128.wmf"/><Relationship Id="rId5" Type="http://schemas.openxmlformats.org/officeDocument/2006/relationships/image" Target="../media/image130.wmf"/><Relationship Id="rId15" Type="http://schemas.openxmlformats.org/officeDocument/2006/relationships/image" Target="../media/image132.wmf"/><Relationship Id="rId10" Type="http://schemas.openxmlformats.org/officeDocument/2006/relationships/oleObject" Target="../embeddings/oleObject133.bin"/><Relationship Id="rId19" Type="http://schemas.openxmlformats.org/officeDocument/2006/relationships/image" Target="../media/image134.wmf"/><Relationship Id="rId4" Type="http://schemas.openxmlformats.org/officeDocument/2006/relationships/oleObject" Target="../embeddings/oleObject130.bin"/><Relationship Id="rId9" Type="http://schemas.openxmlformats.org/officeDocument/2006/relationships/image" Target="../media/image127.wmf"/><Relationship Id="rId14" Type="http://schemas.openxmlformats.org/officeDocument/2006/relationships/oleObject" Target="../embeddings/oleObject135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0.bin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36.w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39.bin"/><Relationship Id="rId11" Type="http://schemas.openxmlformats.org/officeDocument/2006/relationships/image" Target="../media/image138.wmf"/><Relationship Id="rId5" Type="http://schemas.openxmlformats.org/officeDocument/2006/relationships/image" Target="../media/image135.wmf"/><Relationship Id="rId10" Type="http://schemas.openxmlformats.org/officeDocument/2006/relationships/oleObject" Target="../embeddings/oleObject141.bin"/><Relationship Id="rId4" Type="http://schemas.openxmlformats.org/officeDocument/2006/relationships/oleObject" Target="../embeddings/oleObject138.bin"/><Relationship Id="rId9" Type="http://schemas.openxmlformats.org/officeDocument/2006/relationships/image" Target="../media/image137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37.w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43.bin"/><Relationship Id="rId5" Type="http://schemas.openxmlformats.org/officeDocument/2006/relationships/image" Target="../media/image135.wmf"/><Relationship Id="rId4" Type="http://schemas.openxmlformats.org/officeDocument/2006/relationships/oleObject" Target="../embeddings/oleObject142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137.w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45.bin"/><Relationship Id="rId5" Type="http://schemas.openxmlformats.org/officeDocument/2006/relationships/image" Target="../media/image135.wmf"/><Relationship Id="rId4" Type="http://schemas.openxmlformats.org/officeDocument/2006/relationships/oleObject" Target="../embeddings/oleObject144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37.wmf"/><Relationship Id="rId5" Type="http://schemas.openxmlformats.org/officeDocument/2006/relationships/oleObject" Target="../embeddings/oleObject146.bin"/><Relationship Id="rId4" Type="http://schemas.openxmlformats.org/officeDocument/2006/relationships/image" Target="../media/image13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37.wmf"/><Relationship Id="rId5" Type="http://schemas.openxmlformats.org/officeDocument/2006/relationships/oleObject" Target="../embeddings/oleObject147.bin"/><Relationship Id="rId4" Type="http://schemas.openxmlformats.org/officeDocument/2006/relationships/image" Target="../media/image13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148.bin"/><Relationship Id="rId4" Type="http://schemas.openxmlformats.org/officeDocument/2006/relationships/image" Target="../media/image1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149.bin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4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16.wmf"/><Relationship Id="rId2" Type="http://schemas.openxmlformats.org/officeDocument/2006/relationships/slideLayout" Target="../slideLayouts/slideLayout30.xml"/><Relationship Id="rId16" Type="http://schemas.openxmlformats.org/officeDocument/2006/relationships/oleObject" Target="../embeddings/oleObject8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3.wmf"/><Relationship Id="rId5" Type="http://schemas.openxmlformats.org/officeDocument/2006/relationships/image" Target="../media/image3.wmf"/><Relationship Id="rId15" Type="http://schemas.openxmlformats.org/officeDocument/2006/relationships/image" Target="../media/image15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7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35.wmf"/><Relationship Id="rId4" Type="http://schemas.openxmlformats.org/officeDocument/2006/relationships/oleObject" Target="../embeddings/oleObject150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3.bin"/><Relationship Id="rId13" Type="http://schemas.openxmlformats.org/officeDocument/2006/relationships/image" Target="../media/image144.wmf"/><Relationship Id="rId18" Type="http://schemas.openxmlformats.org/officeDocument/2006/relationships/image" Target="../media/image146.wmf"/><Relationship Id="rId26" Type="http://schemas.openxmlformats.org/officeDocument/2006/relationships/image" Target="../media/image150.emf"/><Relationship Id="rId3" Type="http://schemas.openxmlformats.org/officeDocument/2006/relationships/notesSlide" Target="../notesSlides/notesSlide45.xml"/><Relationship Id="rId21" Type="http://schemas.openxmlformats.org/officeDocument/2006/relationships/oleObject" Target="../embeddings/oleObject160.bin"/><Relationship Id="rId7" Type="http://schemas.openxmlformats.org/officeDocument/2006/relationships/image" Target="../media/image141.wmf"/><Relationship Id="rId12" Type="http://schemas.openxmlformats.org/officeDocument/2006/relationships/oleObject" Target="../embeddings/oleObject155.bin"/><Relationship Id="rId17" Type="http://schemas.openxmlformats.org/officeDocument/2006/relationships/oleObject" Target="../embeddings/oleObject158.bin"/><Relationship Id="rId25" Type="http://schemas.openxmlformats.org/officeDocument/2006/relationships/oleObject" Target="../embeddings/oleObject162.bin"/><Relationship Id="rId2" Type="http://schemas.openxmlformats.org/officeDocument/2006/relationships/slideLayout" Target="../slideLayouts/slideLayout30.xml"/><Relationship Id="rId16" Type="http://schemas.openxmlformats.org/officeDocument/2006/relationships/oleObject" Target="../embeddings/oleObject157.bin"/><Relationship Id="rId20" Type="http://schemas.openxmlformats.org/officeDocument/2006/relationships/image" Target="../media/image147.emf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152.bin"/><Relationship Id="rId11" Type="http://schemas.openxmlformats.org/officeDocument/2006/relationships/image" Target="../media/image143.wmf"/><Relationship Id="rId24" Type="http://schemas.openxmlformats.org/officeDocument/2006/relationships/image" Target="../media/image149.emf"/><Relationship Id="rId5" Type="http://schemas.openxmlformats.org/officeDocument/2006/relationships/image" Target="../media/image136.wmf"/><Relationship Id="rId15" Type="http://schemas.openxmlformats.org/officeDocument/2006/relationships/image" Target="../media/image145.emf"/><Relationship Id="rId23" Type="http://schemas.openxmlformats.org/officeDocument/2006/relationships/oleObject" Target="../embeddings/oleObject161.bin"/><Relationship Id="rId28" Type="http://schemas.openxmlformats.org/officeDocument/2006/relationships/image" Target="../media/image151.emf"/><Relationship Id="rId10" Type="http://schemas.openxmlformats.org/officeDocument/2006/relationships/oleObject" Target="../embeddings/oleObject154.bin"/><Relationship Id="rId19" Type="http://schemas.openxmlformats.org/officeDocument/2006/relationships/oleObject" Target="../embeddings/oleObject159.bin"/><Relationship Id="rId4" Type="http://schemas.openxmlformats.org/officeDocument/2006/relationships/oleObject" Target="../embeddings/oleObject151.bin"/><Relationship Id="rId9" Type="http://schemas.openxmlformats.org/officeDocument/2006/relationships/image" Target="../media/image142.wmf"/><Relationship Id="rId14" Type="http://schemas.openxmlformats.org/officeDocument/2006/relationships/oleObject" Target="../embeddings/oleObject156.bin"/><Relationship Id="rId22" Type="http://schemas.openxmlformats.org/officeDocument/2006/relationships/image" Target="../media/image148.wmf"/><Relationship Id="rId27" Type="http://schemas.openxmlformats.org/officeDocument/2006/relationships/oleObject" Target="../embeddings/oleObject163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13" Type="http://schemas.openxmlformats.org/officeDocument/2006/relationships/oleObject" Target="../embeddings/oleObject169.bin"/><Relationship Id="rId18" Type="http://schemas.openxmlformats.org/officeDocument/2006/relationships/image" Target="../media/image2250.png"/><Relationship Id="rId3" Type="http://schemas.openxmlformats.org/officeDocument/2006/relationships/oleObject" Target="../embeddings/oleObject164.bin"/><Relationship Id="rId7" Type="http://schemas.openxmlformats.org/officeDocument/2006/relationships/oleObject" Target="../embeddings/oleObject166.bin"/><Relationship Id="rId12" Type="http://schemas.openxmlformats.org/officeDocument/2006/relationships/image" Target="../media/image156.wmf"/><Relationship Id="rId17" Type="http://schemas.openxmlformats.org/officeDocument/2006/relationships/image" Target="../media/image2240.png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158.wmf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53.wmf"/><Relationship Id="rId11" Type="http://schemas.openxmlformats.org/officeDocument/2006/relationships/oleObject" Target="../embeddings/oleObject168.bin"/><Relationship Id="rId5" Type="http://schemas.openxmlformats.org/officeDocument/2006/relationships/oleObject" Target="../embeddings/oleObject165.bin"/><Relationship Id="rId15" Type="http://schemas.openxmlformats.org/officeDocument/2006/relationships/oleObject" Target="../embeddings/oleObject170.bin"/><Relationship Id="rId10" Type="http://schemas.openxmlformats.org/officeDocument/2006/relationships/image" Target="../media/image155.wmf"/><Relationship Id="rId4" Type="http://schemas.openxmlformats.org/officeDocument/2006/relationships/image" Target="../media/image152.wmf"/><Relationship Id="rId9" Type="http://schemas.openxmlformats.org/officeDocument/2006/relationships/oleObject" Target="../embeddings/oleObject167.bin"/><Relationship Id="rId14" Type="http://schemas.openxmlformats.org/officeDocument/2006/relationships/image" Target="../media/image157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3.bin"/><Relationship Id="rId13" Type="http://schemas.openxmlformats.org/officeDocument/2006/relationships/image" Target="../media/image163.wmf"/><Relationship Id="rId18" Type="http://schemas.openxmlformats.org/officeDocument/2006/relationships/oleObject" Target="../embeddings/oleObject178.bin"/><Relationship Id="rId3" Type="http://schemas.openxmlformats.org/officeDocument/2006/relationships/image" Target="../media/image168.png"/><Relationship Id="rId21" Type="http://schemas.openxmlformats.org/officeDocument/2006/relationships/image" Target="../media/image167.wmf"/><Relationship Id="rId7" Type="http://schemas.openxmlformats.org/officeDocument/2006/relationships/image" Target="../media/image160.wmf"/><Relationship Id="rId12" Type="http://schemas.openxmlformats.org/officeDocument/2006/relationships/oleObject" Target="../embeddings/oleObject175.bin"/><Relationship Id="rId17" Type="http://schemas.openxmlformats.org/officeDocument/2006/relationships/image" Target="../media/image165.wmf"/><Relationship Id="rId2" Type="http://schemas.openxmlformats.org/officeDocument/2006/relationships/slideLayout" Target="../slideLayouts/slideLayout30.xml"/><Relationship Id="rId16" Type="http://schemas.openxmlformats.org/officeDocument/2006/relationships/oleObject" Target="../embeddings/oleObject177.bin"/><Relationship Id="rId20" Type="http://schemas.openxmlformats.org/officeDocument/2006/relationships/oleObject" Target="../embeddings/oleObject179.bin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172.bin"/><Relationship Id="rId11" Type="http://schemas.openxmlformats.org/officeDocument/2006/relationships/image" Target="../media/image162.wmf"/><Relationship Id="rId5" Type="http://schemas.openxmlformats.org/officeDocument/2006/relationships/image" Target="../media/image159.wmf"/><Relationship Id="rId15" Type="http://schemas.openxmlformats.org/officeDocument/2006/relationships/image" Target="../media/image164.wmf"/><Relationship Id="rId10" Type="http://schemas.openxmlformats.org/officeDocument/2006/relationships/oleObject" Target="../embeddings/oleObject174.bin"/><Relationship Id="rId19" Type="http://schemas.openxmlformats.org/officeDocument/2006/relationships/image" Target="../media/image166.wmf"/><Relationship Id="rId4" Type="http://schemas.openxmlformats.org/officeDocument/2006/relationships/oleObject" Target="../embeddings/oleObject171.bin"/><Relationship Id="rId9" Type="http://schemas.openxmlformats.org/officeDocument/2006/relationships/image" Target="../media/image161.wmf"/><Relationship Id="rId14" Type="http://schemas.openxmlformats.org/officeDocument/2006/relationships/oleObject" Target="../embeddings/oleObject176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13" Type="http://schemas.openxmlformats.org/officeDocument/2006/relationships/oleObject" Target="../embeddings/oleObject185.bin"/><Relationship Id="rId3" Type="http://schemas.openxmlformats.org/officeDocument/2006/relationships/oleObject" Target="../embeddings/oleObject180.bin"/><Relationship Id="rId7" Type="http://schemas.openxmlformats.org/officeDocument/2006/relationships/oleObject" Target="../embeddings/oleObject182.bin"/><Relationship Id="rId12" Type="http://schemas.openxmlformats.org/officeDocument/2006/relationships/image" Target="../media/image173.w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70.wmf"/><Relationship Id="rId11" Type="http://schemas.openxmlformats.org/officeDocument/2006/relationships/oleObject" Target="../embeddings/oleObject184.bin"/><Relationship Id="rId5" Type="http://schemas.openxmlformats.org/officeDocument/2006/relationships/oleObject" Target="../embeddings/oleObject181.bin"/><Relationship Id="rId10" Type="http://schemas.openxmlformats.org/officeDocument/2006/relationships/image" Target="../media/image172.wmf"/><Relationship Id="rId4" Type="http://schemas.openxmlformats.org/officeDocument/2006/relationships/image" Target="../media/image169.wmf"/><Relationship Id="rId9" Type="http://schemas.openxmlformats.org/officeDocument/2006/relationships/oleObject" Target="../embeddings/oleObject183.bin"/><Relationship Id="rId14" Type="http://schemas.openxmlformats.org/officeDocument/2006/relationships/image" Target="../media/image174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8.bin"/><Relationship Id="rId13" Type="http://schemas.openxmlformats.org/officeDocument/2006/relationships/image" Target="../media/image179.wmf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76.wmf"/><Relationship Id="rId12" Type="http://schemas.openxmlformats.org/officeDocument/2006/relationships/oleObject" Target="../embeddings/oleObject190.bin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187.bin"/><Relationship Id="rId11" Type="http://schemas.openxmlformats.org/officeDocument/2006/relationships/image" Target="../media/image178.wmf"/><Relationship Id="rId5" Type="http://schemas.openxmlformats.org/officeDocument/2006/relationships/image" Target="../media/image175.wmf"/><Relationship Id="rId10" Type="http://schemas.openxmlformats.org/officeDocument/2006/relationships/oleObject" Target="../embeddings/oleObject189.bin"/><Relationship Id="rId4" Type="http://schemas.openxmlformats.org/officeDocument/2006/relationships/oleObject" Target="../embeddings/oleObject186.bin"/><Relationship Id="rId9" Type="http://schemas.openxmlformats.org/officeDocument/2006/relationships/image" Target="../media/image177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2.bin"/><Relationship Id="rId13" Type="http://schemas.openxmlformats.org/officeDocument/2006/relationships/image" Target="../media/image183.wmf"/><Relationship Id="rId18" Type="http://schemas.openxmlformats.org/officeDocument/2006/relationships/oleObject" Target="../embeddings/oleObject197.bin"/><Relationship Id="rId3" Type="http://schemas.openxmlformats.org/officeDocument/2006/relationships/tags" Target="../tags/tag10.xml"/><Relationship Id="rId21" Type="http://schemas.openxmlformats.org/officeDocument/2006/relationships/image" Target="../media/image187.wmf"/><Relationship Id="rId7" Type="http://schemas.openxmlformats.org/officeDocument/2006/relationships/image" Target="../media/image180.wmf"/><Relationship Id="rId12" Type="http://schemas.openxmlformats.org/officeDocument/2006/relationships/oleObject" Target="../embeddings/oleObject194.bin"/><Relationship Id="rId17" Type="http://schemas.openxmlformats.org/officeDocument/2006/relationships/image" Target="../media/image185.wmf"/><Relationship Id="rId2" Type="http://schemas.openxmlformats.org/officeDocument/2006/relationships/tags" Target="../tags/tag9.xml"/><Relationship Id="rId16" Type="http://schemas.openxmlformats.org/officeDocument/2006/relationships/oleObject" Target="../embeddings/oleObject196.bin"/><Relationship Id="rId20" Type="http://schemas.openxmlformats.org/officeDocument/2006/relationships/oleObject" Target="../embeddings/oleObject198.bin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191.bin"/><Relationship Id="rId11" Type="http://schemas.openxmlformats.org/officeDocument/2006/relationships/image" Target="../media/image182.wmf"/><Relationship Id="rId5" Type="http://schemas.openxmlformats.org/officeDocument/2006/relationships/image" Target="../media/image189.png"/><Relationship Id="rId15" Type="http://schemas.openxmlformats.org/officeDocument/2006/relationships/image" Target="../media/image184.wmf"/><Relationship Id="rId23" Type="http://schemas.openxmlformats.org/officeDocument/2006/relationships/image" Target="../media/image188.emf"/><Relationship Id="rId10" Type="http://schemas.openxmlformats.org/officeDocument/2006/relationships/oleObject" Target="../embeddings/oleObject193.bin"/><Relationship Id="rId19" Type="http://schemas.openxmlformats.org/officeDocument/2006/relationships/image" Target="../media/image186.wmf"/><Relationship Id="rId4" Type="http://schemas.openxmlformats.org/officeDocument/2006/relationships/slideLayout" Target="../slideLayouts/slideLayout30.xml"/><Relationship Id="rId9" Type="http://schemas.openxmlformats.org/officeDocument/2006/relationships/image" Target="../media/image181.wmf"/><Relationship Id="rId14" Type="http://schemas.openxmlformats.org/officeDocument/2006/relationships/oleObject" Target="../embeddings/oleObject195.bin"/><Relationship Id="rId22" Type="http://schemas.openxmlformats.org/officeDocument/2006/relationships/oleObject" Target="../embeddings/oleObject199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2.bin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190.w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201.bin"/><Relationship Id="rId11" Type="http://schemas.openxmlformats.org/officeDocument/2006/relationships/image" Target="../media/image192.wmf"/><Relationship Id="rId5" Type="http://schemas.openxmlformats.org/officeDocument/2006/relationships/image" Target="../media/image153.wmf"/><Relationship Id="rId10" Type="http://schemas.openxmlformats.org/officeDocument/2006/relationships/oleObject" Target="../embeddings/oleObject203.bin"/><Relationship Id="rId4" Type="http://schemas.openxmlformats.org/officeDocument/2006/relationships/oleObject" Target="../embeddings/oleObject200.bin"/><Relationship Id="rId9" Type="http://schemas.openxmlformats.org/officeDocument/2006/relationships/image" Target="../media/image191.w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8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://newsletter.flatworldknowledge.com/bookhub/reader/4309?e=averill_1.0-ch15_s0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ubtitle 2"/>
          <p:cNvSpPr>
            <a:spLocks noGrp="1"/>
          </p:cNvSpPr>
          <p:nvPr>
            <p:ph type="subTitle" idx="4294967295"/>
          </p:nvPr>
        </p:nvSpPr>
        <p:spPr>
          <a:xfrm>
            <a:off x="609600" y="990600"/>
            <a:ext cx="7630469" cy="4191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5600" dirty="0">
                <a:cs typeface="Georgia"/>
              </a:rPr>
              <a:t>Fundamental Equilibrium concepts</a:t>
            </a:r>
          </a:p>
          <a:p>
            <a:pPr algn="ctr"/>
            <a:endParaRPr lang="en-US" sz="5600" dirty="0">
              <a:solidFill>
                <a:schemeClr val="tx1"/>
              </a:solidFill>
              <a:latin typeface="Georgia"/>
              <a:cs typeface="Georgi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5985" y="4191000"/>
            <a:ext cx="28440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84333"/>
                </a:solidFill>
                <a:latin typeface="Georgia"/>
                <a:cs typeface="Georgia"/>
              </a:rPr>
              <a:t>(O.S. 13</a:t>
            </a:r>
            <a:br>
              <a:rPr lang="en-US" sz="4400" dirty="0">
                <a:solidFill>
                  <a:srgbClr val="084333"/>
                </a:solidFill>
                <a:latin typeface="Georgia"/>
                <a:cs typeface="Georgia"/>
              </a:rPr>
            </a:br>
            <a:r>
              <a:rPr lang="en-US" sz="4400" dirty="0">
                <a:solidFill>
                  <a:srgbClr val="084333"/>
                </a:solidFill>
                <a:latin typeface="Georgia"/>
                <a:cs typeface="Georgia"/>
              </a:rPr>
              <a:t>Gilbert 14)</a:t>
            </a:r>
          </a:p>
        </p:txBody>
      </p:sp>
    </p:spTree>
    <p:extLst>
      <p:ext uri="{BB962C8B-B14F-4D97-AF65-F5344CB8AC3E}">
        <p14:creationId xmlns:p14="http://schemas.microsoft.com/office/powerpoint/2010/main" val="137905236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Example: Equilibrium Expressions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58" name="Rectangle 44"/>
          <p:cNvSpPr>
            <a:spLocks noChangeArrowheads="1"/>
          </p:cNvSpPr>
          <p:nvPr/>
        </p:nvSpPr>
        <p:spPr bwMode="auto">
          <a:xfrm>
            <a:off x="46831" y="1088694"/>
            <a:ext cx="902096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accent4"/>
                </a:solidFill>
              </a:rPr>
              <a:t>Write an expression for the equilibrium constant in terms of partial pressures for the decomposition of one mole of ammonia gas (NH</a:t>
            </a:r>
            <a:r>
              <a:rPr lang="en-US" sz="3000" baseline="-25000" dirty="0">
                <a:solidFill>
                  <a:schemeClr val="accent4"/>
                </a:solidFill>
              </a:rPr>
              <a:t>3</a:t>
            </a:r>
            <a:r>
              <a:rPr lang="en-US" sz="3000" dirty="0">
                <a:solidFill>
                  <a:schemeClr val="accent4"/>
                </a:solidFill>
              </a:rPr>
              <a:t>) forming nitrogen and hydrogen in their standard states.</a:t>
            </a:r>
            <a:endParaRPr lang="en-US" altLang="en-US" sz="3000" dirty="0">
              <a:solidFill>
                <a:schemeClr val="accent4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95400" y="3200400"/>
            <a:ext cx="57919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accent4"/>
                </a:solidFill>
              </a:rPr>
              <a:t>2NH</a:t>
            </a:r>
            <a:r>
              <a:rPr lang="en-US" sz="3600" baseline="-25000" dirty="0">
                <a:solidFill>
                  <a:schemeClr val="accent4"/>
                </a:solidFill>
              </a:rPr>
              <a:t>3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⇌ 1N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+ 3H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286000" y="4019445"/>
          <a:ext cx="3206750" cy="158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7" name="Equation" r:id="rId4" imgW="1155600" imgH="571320" progId="Equation.3">
                  <p:embed/>
                </p:oleObj>
              </mc:Choice>
              <mc:Fallback>
                <p:oleObj name="Equation" r:id="rId4" imgW="1155600" imgH="57132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0" y="4019445"/>
                        <a:ext cx="3206750" cy="158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485465" y="5943600"/>
            <a:ext cx="792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Equilibrium concepts also apply to partial pressures of gases.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1184B6A-E649-404C-AADE-7C0E5714E35A}"/>
                  </a:ext>
                </a:extLst>
              </p14:cNvPr>
              <p14:cNvContentPartPr/>
              <p14:nvPr/>
            </p14:nvContentPartPr>
            <p14:xfrm>
              <a:off x="4186863" y="4089647"/>
              <a:ext cx="140040" cy="614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1184B6A-E649-404C-AADE-7C0E5714E3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69223" y="4071647"/>
                <a:ext cx="17568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73AB69-DE54-3644-8593-1B7761057D48}"/>
                  </a:ext>
                </a:extLst>
              </p14:cNvPr>
              <p14:cNvContentPartPr/>
              <p14:nvPr/>
            </p14:nvContentPartPr>
            <p14:xfrm>
              <a:off x="5170743" y="4332287"/>
              <a:ext cx="245880" cy="410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73AB69-DE54-3644-8593-1B7761057D4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2743" y="4314287"/>
                <a:ext cx="28152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DE75CB-3E79-CB4E-9144-A967CAD5BD86}"/>
                  </a:ext>
                </a:extLst>
              </p14:cNvPr>
              <p14:cNvContentPartPr/>
              <p14:nvPr/>
            </p14:nvContentPartPr>
            <p14:xfrm>
              <a:off x="3809943" y="4999727"/>
              <a:ext cx="128160" cy="529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DE75CB-3E79-CB4E-9144-A967CAD5BD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05623" y="4995407"/>
                <a:ext cx="136800" cy="53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4EABAB9-FBDD-8D4E-AD0A-6BD3A30C4293}"/>
              </a:ext>
            </a:extLst>
          </p:cNvPr>
          <p:cNvGrpSpPr/>
          <p:nvPr/>
        </p:nvGrpSpPr>
        <p:grpSpPr>
          <a:xfrm>
            <a:off x="4695903" y="5026007"/>
            <a:ext cx="392400" cy="527400"/>
            <a:chOff x="4695903" y="5026007"/>
            <a:chExt cx="392400" cy="52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F5106AD-BC51-1443-81CA-335BD7D873BD}"/>
                    </a:ext>
                  </a:extLst>
                </p14:cNvPr>
                <p14:cNvContentPartPr/>
                <p14:nvPr/>
              </p14:nvContentPartPr>
              <p14:xfrm>
                <a:off x="4695903" y="5050127"/>
                <a:ext cx="165240" cy="50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F5106AD-BC51-1443-81CA-335BD7D873B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91583" y="5045807"/>
                  <a:ext cx="17388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BE0DE2B-9F74-DE40-9D0E-44E504DAEF6C}"/>
                    </a:ext>
                  </a:extLst>
                </p14:cNvPr>
                <p14:cNvContentPartPr/>
                <p14:nvPr/>
              </p14:nvContentPartPr>
              <p14:xfrm>
                <a:off x="4897143" y="5026007"/>
                <a:ext cx="191160" cy="149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BE0DE2B-9F74-DE40-9D0E-44E504DAEF6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92823" y="5021687"/>
                  <a:ext cx="19980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0782F46-E136-AC43-8FA1-32E5D1DE77E7}"/>
                  </a:ext>
                </a:extLst>
              </p14:cNvPr>
              <p14:cNvContentPartPr/>
              <p14:nvPr/>
            </p14:nvContentPartPr>
            <p14:xfrm>
              <a:off x="2698263" y="4682207"/>
              <a:ext cx="133920" cy="161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0782F46-E136-AC43-8FA1-32E5D1DE77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93943" y="4677887"/>
                <a:ext cx="142560" cy="16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7596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extBox 6"/>
          <p:cNvSpPr txBox="1">
            <a:spLocks noChangeArrowheads="1"/>
          </p:cNvSpPr>
          <p:nvPr/>
        </p:nvSpPr>
        <p:spPr bwMode="auto">
          <a:xfrm>
            <a:off x="4379309" y="2862135"/>
            <a:ext cx="4419600" cy="892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[X] = concentration units of </a:t>
            </a:r>
            <a:r>
              <a:rPr lang="en-US" sz="2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</a:t>
            </a:r>
            <a:r>
              <a:rPr 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/L (</a:t>
            </a:r>
            <a:r>
              <a:rPr lang="en-US" sz="2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127" name="TextBox 9"/>
          <p:cNvSpPr txBox="1">
            <a:spLocks noChangeArrowheads="1"/>
          </p:cNvSpPr>
          <p:nvPr/>
        </p:nvSpPr>
        <p:spPr bwMode="auto">
          <a:xfrm>
            <a:off x="4485000" y="5028045"/>
            <a:ext cx="4419600" cy="892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z="2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600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units of partial pressure (</a:t>
            </a:r>
            <a:r>
              <a:rPr lang="en-US" sz="2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atm</a:t>
            </a:r>
            <a:r>
              <a:rPr 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Law of Mass Action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3" name="Rectangle 12"/>
          <p:cNvSpPr/>
          <p:nvPr/>
        </p:nvSpPr>
        <p:spPr>
          <a:xfrm>
            <a:off x="2296945" y="1741900"/>
            <a:ext cx="4443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i="1" dirty="0" err="1">
                <a:solidFill>
                  <a:schemeClr val="accent4"/>
                </a:solidFill>
              </a:rPr>
              <a:t>a</a:t>
            </a:r>
            <a:r>
              <a:rPr lang="en-US" sz="3600" b="1" dirty="0" err="1">
                <a:solidFill>
                  <a:schemeClr val="accent4"/>
                </a:solidFill>
              </a:rPr>
              <a:t>A</a:t>
            </a:r>
            <a:r>
              <a:rPr lang="en-US" sz="3600" dirty="0">
                <a:solidFill>
                  <a:schemeClr val="accent4"/>
                </a:solidFill>
              </a:rPr>
              <a:t> + </a:t>
            </a:r>
            <a:r>
              <a:rPr lang="en-US" sz="3600" i="1" dirty="0" err="1">
                <a:solidFill>
                  <a:schemeClr val="accent4"/>
                </a:solidFill>
              </a:rPr>
              <a:t>b</a:t>
            </a:r>
            <a:r>
              <a:rPr lang="en-US" sz="3600" b="1" dirty="0" err="1">
                <a:solidFill>
                  <a:schemeClr val="accent4"/>
                </a:solidFill>
              </a:rPr>
              <a:t>B</a:t>
            </a:r>
            <a:r>
              <a:rPr lang="en-US" sz="3600" b="1" dirty="0">
                <a:solidFill>
                  <a:schemeClr val="accent4"/>
                </a:solidFill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 ⇌  </a:t>
            </a:r>
            <a:r>
              <a:rPr lang="en-US" sz="3600" i="1" dirty="0" err="1">
                <a:solidFill>
                  <a:schemeClr val="accent4"/>
                </a:solidFill>
              </a:rPr>
              <a:t>c</a:t>
            </a:r>
            <a:r>
              <a:rPr lang="en-US" sz="3600" b="1" dirty="0" err="1">
                <a:solidFill>
                  <a:schemeClr val="accent4"/>
                </a:solidFill>
              </a:rPr>
              <a:t>C</a:t>
            </a:r>
            <a:r>
              <a:rPr lang="en-US" sz="3600" dirty="0">
                <a:solidFill>
                  <a:schemeClr val="accent4"/>
                </a:solidFill>
              </a:rPr>
              <a:t> + </a:t>
            </a:r>
            <a:r>
              <a:rPr lang="en-US" sz="3600" i="1" dirty="0" err="1">
                <a:solidFill>
                  <a:schemeClr val="accent4"/>
                </a:solidFill>
              </a:rPr>
              <a:t>d</a:t>
            </a:r>
            <a:r>
              <a:rPr lang="en-US" sz="3600" b="1" dirty="0" err="1">
                <a:solidFill>
                  <a:schemeClr val="accent4"/>
                </a:solidFill>
              </a:rPr>
              <a:t>D</a:t>
            </a:r>
            <a:endParaRPr lang="en-US" sz="3600" b="1" dirty="0">
              <a:solidFill>
                <a:schemeClr val="accent4"/>
              </a:solidFill>
            </a:endParaRPr>
          </a:p>
        </p:txBody>
      </p:sp>
      <p:sp>
        <p:nvSpPr>
          <p:cNvPr id="14" name="Rectangle 44"/>
          <p:cNvSpPr>
            <a:spLocks noChangeArrowheads="1"/>
          </p:cNvSpPr>
          <p:nvPr/>
        </p:nvSpPr>
        <p:spPr bwMode="auto">
          <a:xfrm>
            <a:off x="93133" y="1133476"/>
            <a:ext cx="772556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chemeClr val="accent4"/>
                </a:solidFill>
              </a:rPr>
              <a:t>Generalized Reversible Reaction: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965200" y="2478488"/>
          <a:ext cx="3048000" cy="1583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Equation" r:id="rId4" imgW="901440" imgH="469800" progId="Equation.3">
                  <p:embed/>
                </p:oleObj>
              </mc:Choice>
              <mc:Fallback>
                <p:oleObj name="Equation" r:id="rId4" imgW="901440" imgH="4698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5200" y="2478488"/>
                        <a:ext cx="3048000" cy="1583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1066800" y="4572000"/>
          <a:ext cx="3312509" cy="1549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Equation" r:id="rId6" imgW="1028520" imgH="482400" progId="Equation.3">
                  <p:embed/>
                </p:oleObj>
              </mc:Choice>
              <mc:Fallback>
                <p:oleObj name="Equation" r:id="rId6" imgW="1028520" imgH="4824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6800" y="4572000"/>
                        <a:ext cx="3312509" cy="1549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63853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/>
      <p:bldP spid="5127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76200" y="1143000"/>
            <a:ext cx="8991600" cy="457200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Value of </a:t>
            </a:r>
            <a:r>
              <a:rPr lang="en-US" i="1" dirty="0">
                <a:solidFill>
                  <a:schemeClr val="accent4"/>
                </a:solidFill>
                <a:latin typeface="Arial" charset="0"/>
                <a:cs typeface="Arial" charset="0"/>
              </a:rPr>
              <a:t>K</a:t>
            </a: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 indicates extent of reaction: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	2H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) + O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) 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⇌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 2H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O(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)     	     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K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 = 3×10</a:t>
            </a:r>
            <a:r>
              <a:rPr lang="en-US" sz="3000" baseline="30000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81</a:t>
            </a:r>
          </a:p>
          <a:p>
            <a:pPr marL="457200" lvl="1" indent="0">
              <a:buNone/>
            </a:pPr>
            <a:r>
              <a:rPr lang="en-US" sz="2600" i="1" dirty="0">
                <a:solidFill>
                  <a:srgbClr val="005BA9"/>
                </a:solidFill>
                <a:latin typeface="Arial" charset="0"/>
                <a:ea typeface="Arial Unicode MS"/>
                <a:cs typeface="Arial Unicode MS"/>
              </a:rPr>
              <a:t>Very large K: favors formation of products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	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	2CO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(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)</a:t>
            </a:r>
            <a:r>
              <a:rPr lang="en-US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 ⇌</a:t>
            </a:r>
            <a:r>
              <a:rPr lang="en-US" sz="2800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 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2CO(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) + O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(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)    	    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K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 = 3×10</a:t>
            </a:r>
            <a:r>
              <a:rPr lang="en-US" sz="3000" baseline="30000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-92</a:t>
            </a:r>
            <a:endParaRPr lang="en-US" sz="3000" dirty="0">
              <a:solidFill>
                <a:schemeClr val="accent4"/>
              </a:solidFill>
              <a:latin typeface="Arial" charset="0"/>
              <a:ea typeface="Arial Unicode MS"/>
              <a:cs typeface="Arial Unicode MS"/>
            </a:endParaRPr>
          </a:p>
          <a:p>
            <a:pPr marL="457200" lvl="1" indent="0">
              <a:buNone/>
            </a:pPr>
            <a:r>
              <a:rPr lang="en-US" sz="2600" i="1" dirty="0">
                <a:solidFill>
                  <a:srgbClr val="005BA9"/>
                </a:solidFill>
                <a:latin typeface="Arial" charset="0"/>
                <a:ea typeface="Arial Unicode MS"/>
                <a:cs typeface="Arial Unicode MS"/>
              </a:rPr>
              <a:t>Very small K: favors reactants; not much product formed at equilibrium</a:t>
            </a:r>
            <a:endParaRPr lang="en-US" sz="1500" i="1" dirty="0">
              <a:solidFill>
                <a:srgbClr val="005BA9"/>
              </a:solidFill>
              <a:latin typeface="Arial" charset="0"/>
              <a:ea typeface="Arial Unicode MS"/>
              <a:cs typeface="Arial Unicode MS"/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accent4"/>
                </a:solidFill>
                <a:latin typeface="Arial" charset="0"/>
                <a:cs typeface="Arial" charset="0"/>
              </a:rPr>
              <a:t>	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	H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O(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) + CO(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) 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⇌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H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) + CO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)  	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K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= 24</a:t>
            </a:r>
          </a:p>
          <a:p>
            <a:pPr marL="457200" lvl="1" indent="0">
              <a:buNone/>
            </a:pPr>
            <a:r>
              <a:rPr lang="en-US" sz="2600" i="1" dirty="0">
                <a:solidFill>
                  <a:srgbClr val="005BA9"/>
                </a:solidFill>
                <a:latin typeface="Arial" charset="0"/>
                <a:cs typeface="Arial" charset="0"/>
              </a:rPr>
              <a:t>Intermediate value of K: Comparable amounts of products and reactants at equilibrium</a:t>
            </a:r>
            <a:endParaRPr lang="en-US" i="1" dirty="0">
              <a:solidFill>
                <a:srgbClr val="005BA9"/>
              </a:solidFill>
              <a:latin typeface="Arial" charset="0"/>
              <a:ea typeface="Arial Unicode MS"/>
              <a:cs typeface="Arial Unicode M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Value of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38043254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Judging Extent of a Reaction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pic>
        <p:nvPicPr>
          <p:cNvPr id="6" name="Picture 46" descr="13_04_Figu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9837" r="5882" b="13434"/>
          <a:stretch/>
        </p:blipFill>
        <p:spPr bwMode="auto">
          <a:xfrm>
            <a:off x="99645" y="1295400"/>
            <a:ext cx="8944710" cy="33223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971800" y="4953000"/>
          <a:ext cx="3048000" cy="1583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Equation" r:id="rId5" imgW="901440" imgH="469800" progId="Equation.3">
                  <p:embed/>
                </p:oleObj>
              </mc:Choice>
              <mc:Fallback>
                <p:oleObj name="Equation" r:id="rId5" imgW="901440" imgH="4698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71800" y="4953000"/>
                        <a:ext cx="3048000" cy="1583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6164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05240"/>
            <a:ext cx="9144000" cy="2895600"/>
          </a:xfrm>
        </p:spPr>
        <p:txBody>
          <a:bodyPr/>
          <a:lstStyle/>
          <a:p>
            <a:pPr marL="0" indent="0" eaLnBrk="1" hangingPunct="1">
              <a:spcBef>
                <a:spcPct val="50000"/>
              </a:spcBef>
              <a:buNone/>
            </a:pP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At 500 K, the equilibrium constant for the dissociation reaction, H</a:t>
            </a:r>
            <a:r>
              <a:rPr lang="en-US" sz="26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2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) ⇌ 2H(</a:t>
            </a:r>
            <a:r>
              <a:rPr lang="en-US" sz="2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), is very small (</a:t>
            </a:r>
            <a:r>
              <a:rPr lang="en-US" sz="2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K</a:t>
            </a:r>
            <a:r>
              <a:rPr lang="en-US" sz="26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c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 = 1.2 ×10</a:t>
            </a:r>
            <a:r>
              <a:rPr lang="en-US" sz="2600" baseline="30000" dirty="0">
                <a:solidFill>
                  <a:schemeClr val="accent4"/>
                </a:solidFill>
                <a:latin typeface="Arial" charset="0"/>
                <a:cs typeface="Arial" charset="0"/>
              </a:rPr>
              <a:t>-42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).</a:t>
            </a:r>
          </a:p>
          <a:p>
            <a:pPr marL="515938" indent="-515938" eaLnBrk="1" hangingPunct="1">
              <a:spcBef>
                <a:spcPts val="740"/>
              </a:spcBef>
              <a:buAutoNum type="alphaLcParenBoth"/>
            </a:pPr>
            <a:r>
              <a:rPr lang="en-US" sz="2400" dirty="0">
                <a:solidFill>
                  <a:schemeClr val="accent4"/>
                </a:solidFill>
                <a:latin typeface="Arial" charset="0"/>
                <a:cs typeface="Arial" charset="0"/>
              </a:rPr>
              <a:t>What is the molar concentration of H atoms at equilibrium if the equilibrium concentration of H</a:t>
            </a:r>
            <a:r>
              <a:rPr lang="en-US" sz="24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2400" dirty="0">
                <a:solidFill>
                  <a:schemeClr val="accent4"/>
                </a:solidFill>
                <a:latin typeface="Arial" charset="0"/>
                <a:cs typeface="Arial" charset="0"/>
              </a:rPr>
              <a:t> is 0.1 M?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6592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Example: Using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r>
              <a:rPr lang="en-US" sz="4400" i="1" kern="0" baseline="-25000" dirty="0">
                <a:solidFill>
                  <a:srgbClr val="084333"/>
                </a:solidFill>
                <a:cs typeface="Arial" panose="020B0604020202020204" pitchFamily="34" charset="0"/>
              </a:rPr>
              <a:t>c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8382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173084"/>
              </p:ext>
            </p:extLst>
          </p:nvPr>
        </p:nvGraphicFramePr>
        <p:xfrm>
          <a:off x="5724570" y="3041420"/>
          <a:ext cx="1739900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8" name="Equation" r:id="rId4" imgW="672840" imgH="469800" progId="Equation.3">
                  <p:embed/>
                </p:oleObj>
              </mc:Choice>
              <mc:Fallback>
                <p:oleObj name="Equation" r:id="rId4" imgW="672840" imgH="4698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24570" y="3041420"/>
                        <a:ext cx="1739900" cy="1214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3914473" y="3253318"/>
            <a:ext cx="24976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Equilibrium Expression: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379778"/>
              </p:ext>
            </p:extLst>
          </p:nvPr>
        </p:nvGraphicFramePr>
        <p:xfrm>
          <a:off x="330200" y="3852348"/>
          <a:ext cx="2070018" cy="537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9" name="Equation" r:id="rId6" imgW="977760" imgH="253800" progId="Equation.3">
                  <p:embed/>
                </p:oleObj>
              </mc:Choice>
              <mc:Fallback>
                <p:oleObj name="Equation" r:id="rId6" imgW="977760" imgH="25380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200" y="3852348"/>
                        <a:ext cx="2070018" cy="537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41658"/>
              </p:ext>
            </p:extLst>
          </p:nvPr>
        </p:nvGraphicFramePr>
        <p:xfrm>
          <a:off x="304800" y="4408486"/>
          <a:ext cx="2338388" cy="696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0" name="Equation" r:id="rId8" imgW="1574800" imgH="469900" progId="Equation.3">
                  <p:embed/>
                </p:oleObj>
              </mc:Choice>
              <mc:Fallback>
                <p:oleObj name="Equation" r:id="rId8" imgW="1574800" imgH="46990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4800" y="4408486"/>
                        <a:ext cx="2338388" cy="696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6592636"/>
              </p:ext>
            </p:extLst>
          </p:nvPr>
        </p:nvGraphicFramePr>
        <p:xfrm>
          <a:off x="2620756" y="4359109"/>
          <a:ext cx="2587435" cy="587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1" name="Equation" r:id="rId10" imgW="1117440" imgH="253800" progId="Equation.3">
                  <p:embed/>
                </p:oleObj>
              </mc:Choice>
              <mc:Fallback>
                <p:oleObj name="Equation" r:id="rId10" imgW="1117440" imgH="25380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20756" y="4359109"/>
                        <a:ext cx="2587435" cy="587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133009"/>
              </p:ext>
            </p:extLst>
          </p:nvPr>
        </p:nvGraphicFramePr>
        <p:xfrm>
          <a:off x="5216658" y="4452966"/>
          <a:ext cx="2256366" cy="457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2" name="Equation" r:id="rId12" imgW="1002960" imgH="203040" progId="Equation.3">
                  <p:embed/>
                </p:oleObj>
              </mc:Choice>
              <mc:Fallback>
                <p:oleObj name="Equation" r:id="rId12" imgW="1002960" imgH="20304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16658" y="4452966"/>
                        <a:ext cx="2256366" cy="457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-127000" y="3472080"/>
            <a:ext cx="20625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Solve for [H]: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5361517" y="4464293"/>
            <a:ext cx="2119974" cy="482612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325095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rgbClr val="084333"/>
                </a:solidFill>
                <a:cs typeface="Arial" panose="020B0604020202020204" pitchFamily="34" charset="0"/>
              </a:rPr>
              <a:t>Relating Gas Equilibrium to Concentration Equilibrium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609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8" name="Rectangle 7"/>
          <p:cNvSpPr/>
          <p:nvPr/>
        </p:nvSpPr>
        <p:spPr>
          <a:xfrm>
            <a:off x="1905000" y="685800"/>
            <a:ext cx="4443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i="1" dirty="0" err="1">
                <a:solidFill>
                  <a:schemeClr val="accent4"/>
                </a:solidFill>
              </a:rPr>
              <a:t>a</a:t>
            </a:r>
            <a:r>
              <a:rPr lang="en-US" sz="3600" b="1" dirty="0" err="1">
                <a:solidFill>
                  <a:schemeClr val="accent4"/>
                </a:solidFill>
              </a:rPr>
              <a:t>A</a:t>
            </a:r>
            <a:r>
              <a:rPr lang="en-US" sz="3600" dirty="0">
                <a:solidFill>
                  <a:schemeClr val="accent4"/>
                </a:solidFill>
              </a:rPr>
              <a:t> + </a:t>
            </a:r>
            <a:r>
              <a:rPr lang="en-US" sz="3600" i="1" dirty="0" err="1">
                <a:solidFill>
                  <a:schemeClr val="accent4"/>
                </a:solidFill>
              </a:rPr>
              <a:t>b</a:t>
            </a:r>
            <a:r>
              <a:rPr lang="en-US" sz="3600" b="1" dirty="0" err="1">
                <a:solidFill>
                  <a:schemeClr val="accent4"/>
                </a:solidFill>
              </a:rPr>
              <a:t>B</a:t>
            </a:r>
            <a:r>
              <a:rPr lang="en-US" sz="3600" b="1" dirty="0">
                <a:solidFill>
                  <a:schemeClr val="accent4"/>
                </a:solidFill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 ⇌  </a:t>
            </a:r>
            <a:r>
              <a:rPr lang="en-US" sz="3600" i="1" dirty="0" err="1">
                <a:solidFill>
                  <a:schemeClr val="accent4"/>
                </a:solidFill>
              </a:rPr>
              <a:t>c</a:t>
            </a:r>
            <a:r>
              <a:rPr lang="en-US" sz="3600" b="1" dirty="0" err="1">
                <a:solidFill>
                  <a:schemeClr val="accent4"/>
                </a:solidFill>
              </a:rPr>
              <a:t>C</a:t>
            </a:r>
            <a:r>
              <a:rPr lang="en-US" sz="3600" dirty="0">
                <a:solidFill>
                  <a:schemeClr val="accent4"/>
                </a:solidFill>
              </a:rPr>
              <a:t> + </a:t>
            </a:r>
            <a:r>
              <a:rPr lang="en-US" sz="3600" i="1" dirty="0" err="1">
                <a:solidFill>
                  <a:schemeClr val="accent4"/>
                </a:solidFill>
              </a:rPr>
              <a:t>d</a:t>
            </a:r>
            <a:r>
              <a:rPr lang="en-US" sz="3600" b="1" dirty="0" err="1">
                <a:solidFill>
                  <a:schemeClr val="accent4"/>
                </a:solidFill>
              </a:rPr>
              <a:t>D</a:t>
            </a:r>
            <a:endParaRPr lang="en-US" sz="3600" b="1" dirty="0">
              <a:solidFill>
                <a:schemeClr val="accent4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514600" y="1430868"/>
          <a:ext cx="2854325" cy="133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4" name="Equation" r:id="rId4" imgW="1028520" imgH="482400" progId="Equation.3">
                  <p:embed/>
                </p:oleObj>
              </mc:Choice>
              <mc:Fallback>
                <p:oleObj name="Equation" r:id="rId4" imgW="1028520" imgH="4824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4600" y="1430868"/>
                        <a:ext cx="2854325" cy="133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5978525" y="1257524"/>
            <a:ext cx="304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Assume A, B, C, and D are all in the gas phase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228600" y="1332131"/>
            <a:ext cx="2743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partial pressure equilibrium expression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2362200" y="3276600"/>
          <a:ext cx="1903412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" name="Equation" r:id="rId6" imgW="685800" imgH="177480" progId="Equation.3">
                  <p:embed/>
                </p:oleObj>
              </mc:Choice>
              <mc:Fallback>
                <p:oleObj name="Equation" r:id="rId6" imgW="685800" imgH="17748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62200" y="3276600"/>
                        <a:ext cx="1903412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-75142" y="3333447"/>
            <a:ext cx="21759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ideal gas law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1000" y="2743200"/>
            <a:ext cx="79549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How do P</a:t>
            </a:r>
            <a:r>
              <a:rPr lang="en-US" sz="2200" i="1" baseline="-2500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, P</a:t>
            </a:r>
            <a:r>
              <a:rPr lang="en-US" sz="2200" i="1" baseline="-25000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, P</a:t>
            </a:r>
            <a:r>
              <a:rPr lang="en-US" sz="2200" i="1" baseline="-2500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, P</a:t>
            </a:r>
            <a:r>
              <a:rPr lang="en-US" sz="2200" i="1" baseline="-2500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relate to concentrations?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2132806" y="3791033"/>
          <a:ext cx="2362200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" name="Equation" r:id="rId8" imgW="850680" imgH="228600" progId="Equation.3">
                  <p:embed/>
                </p:oleObj>
              </mc:Choice>
              <mc:Fallback>
                <p:oleObj name="Equation" r:id="rId8" imgW="850680" imgH="2286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32806" y="3791033"/>
                        <a:ext cx="2362200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-100542" y="3961249"/>
            <a:ext cx="21759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For reactant C: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2566843" y="4220331"/>
          <a:ext cx="211455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7" name="Equation" r:id="rId10" imgW="761760" imgH="431640" progId="Equation.3">
                  <p:embed/>
                </p:oleObj>
              </mc:Choice>
              <mc:Fallback>
                <p:oleObj name="Equation" r:id="rId10" imgW="761760" imgH="43164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66843" y="4220331"/>
                        <a:ext cx="211455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6477000" y="4301149"/>
          <a:ext cx="1550987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8" name="Equation" r:id="rId12" imgW="558720" imgH="431640" progId="Equation.3">
                  <p:embed/>
                </p:oleObj>
              </mc:Choice>
              <mc:Fallback>
                <p:oleObj name="Equation" r:id="rId12" imgW="558720" imgH="43164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477000" y="4301149"/>
                        <a:ext cx="1550987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5129645" y="4679822"/>
            <a:ext cx="121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Notice!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2585988" y="5531906"/>
          <a:ext cx="20447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" name="Equation" r:id="rId14" imgW="736560" imgH="228600" progId="Equation.3">
                  <p:embed/>
                </p:oleObj>
              </mc:Choice>
              <mc:Fallback>
                <p:oleObj name="Equation" r:id="rId14" imgW="736560" imgH="22860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585988" y="5531906"/>
                        <a:ext cx="2044700" cy="630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5034395" y="5531906"/>
          <a:ext cx="2044700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" name="Equation" r:id="rId16" imgW="736560" imgH="215640" progId="Equation.3">
                  <p:embed/>
                </p:oleObj>
              </mc:Choice>
              <mc:Fallback>
                <p:oleObj name="Equation" r:id="rId16" imgW="736560" imgH="21564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034395" y="5531906"/>
                        <a:ext cx="2044700" cy="59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5092770" y="6251966"/>
          <a:ext cx="2044700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" name="Equation" r:id="rId18" imgW="736560" imgH="215640" progId="Equation.3">
                  <p:embed/>
                </p:oleObj>
              </mc:Choice>
              <mc:Fallback>
                <p:oleObj name="Equation" r:id="rId18" imgW="736560" imgH="21564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092770" y="6251966"/>
                        <a:ext cx="2044700" cy="59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2585988" y="6262687"/>
          <a:ext cx="211455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2" name="Equation" r:id="rId20" imgW="761760" imgH="215640" progId="Equation.3">
                  <p:embed/>
                </p:oleObj>
              </mc:Choice>
              <mc:Fallback>
                <p:oleObj name="Equation" r:id="rId20" imgW="761760" imgH="215640" progId="Equation.3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585988" y="6262687"/>
                        <a:ext cx="2114550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/>
        </p:nvSpPr>
        <p:spPr>
          <a:xfrm>
            <a:off x="-92075" y="5754855"/>
            <a:ext cx="21759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Can do the same thing for rest of species</a:t>
            </a:r>
          </a:p>
        </p:txBody>
      </p:sp>
    </p:spTree>
    <p:extLst>
      <p:ext uri="{BB962C8B-B14F-4D97-AF65-F5344CB8AC3E}">
        <p14:creationId xmlns:p14="http://schemas.microsoft.com/office/powerpoint/2010/main" val="3052314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3" grpId="0"/>
      <p:bldP spid="14" grpId="0"/>
      <p:bldP spid="16" grpId="0"/>
      <p:bldP spid="19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rgbClr val="084333"/>
                </a:solidFill>
                <a:cs typeface="Arial" panose="020B0604020202020204" pitchFamily="34" charset="0"/>
              </a:rPr>
              <a:t>Relating Gas Equilibrium to Concentration Equilibrium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609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09600" y="720560"/>
          <a:ext cx="2438400" cy="1140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5" name="Equation" r:id="rId4" imgW="1028520" imgH="482400" progId="Equation.3">
                  <p:embed/>
                </p:oleObj>
              </mc:Choice>
              <mc:Fallback>
                <p:oleObj name="Equation" r:id="rId4" imgW="1028520" imgH="4824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720560"/>
                        <a:ext cx="2438400" cy="1140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-152400" y="1857865"/>
            <a:ext cx="69550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>
              <a:defRPr/>
            </a:pP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Substitute into equilibrium expression: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693737" y="2214051"/>
          <a:ext cx="3725863" cy="1165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6" name="Equation" r:id="rId6" imgW="1498320" imgH="469800" progId="Equation.3">
                  <p:embed/>
                </p:oleObj>
              </mc:Choice>
              <mc:Fallback>
                <p:oleObj name="Equation" r:id="rId6" imgW="1498320" imgH="46980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3737" y="2214051"/>
                        <a:ext cx="3725863" cy="11651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-152400" y="3295642"/>
            <a:ext cx="2286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>
              <a:defRPr/>
            </a:pP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Rearrange.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676804" y="3511085"/>
          <a:ext cx="4236160" cy="1211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7" name="Equation" r:id="rId8" imgW="1638000" imgH="469800" progId="Equation.3">
                  <p:embed/>
                </p:oleObj>
              </mc:Choice>
              <mc:Fallback>
                <p:oleObj name="Equation" r:id="rId8" imgW="1638000" imgH="46980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6804" y="3511085"/>
                        <a:ext cx="4236160" cy="1211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6268881" y="3633747"/>
          <a:ext cx="2029849" cy="1054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8" name="Equation" r:id="rId10" imgW="901440" imgH="469800" progId="Equation.3">
                  <p:embed/>
                </p:oleObj>
              </mc:Choice>
              <mc:Fallback>
                <p:oleObj name="Equation" r:id="rId10" imgW="901440" imgH="46980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68881" y="3633747"/>
                        <a:ext cx="2029849" cy="1054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6629400" y="3228045"/>
            <a:ext cx="121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Notice!</a:t>
            </a:r>
          </a:p>
        </p:txBody>
      </p:sp>
      <p:sp>
        <p:nvSpPr>
          <p:cNvPr id="25" name="Rectangle 24"/>
          <p:cNvSpPr/>
          <p:nvPr/>
        </p:nvSpPr>
        <p:spPr>
          <a:xfrm>
            <a:off x="-152400" y="4722896"/>
            <a:ext cx="3581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>
              <a:defRPr/>
            </a:pP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Substitute &amp; Rearrange.</a:t>
            </a: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693737" y="5115947"/>
          <a:ext cx="374332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9" name="Equation" r:id="rId12" imgW="1447560" imgH="266400" progId="Equation.3">
                  <p:embed/>
                </p:oleObj>
              </mc:Choice>
              <mc:Fallback>
                <p:oleObj name="Equation" r:id="rId12" imgW="1447560" imgH="266400" progId="Equation.3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3737" y="5115947"/>
                        <a:ext cx="3743325" cy="68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676804" y="5867400"/>
          <a:ext cx="2725737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0" name="Equation" r:id="rId14" imgW="1054080" imgH="266400" progId="Equation.3">
                  <p:embed/>
                </p:oleObj>
              </mc:Choice>
              <mc:Fallback>
                <p:oleObj name="Equation" r:id="rId14" imgW="1054080" imgH="266400" progId="Equation.3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6804" y="5867400"/>
                        <a:ext cx="2725737" cy="68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3733800" y="5726080"/>
            <a:ext cx="5257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000" i="1" dirty="0">
                <a:solidFill>
                  <a:srgbClr val="FF0000"/>
                </a:solidFill>
                <a:latin typeface="Arial"/>
                <a:cs typeface="Arial"/>
              </a:rPr>
              <a:t>Where, R = ideal gas constant (0.0821 </a:t>
            </a:r>
            <a:r>
              <a:rPr lang="en-US" sz="2000" i="1" dirty="0" err="1">
                <a:solidFill>
                  <a:srgbClr val="FF0000"/>
                </a:solidFill>
                <a:latin typeface="Arial"/>
                <a:cs typeface="Arial"/>
              </a:rPr>
              <a:t>L·atm</a:t>
            </a:r>
            <a:r>
              <a:rPr lang="en-US" sz="2000" i="1" dirty="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lang="en-US" sz="2000" i="1" dirty="0" err="1">
                <a:solidFill>
                  <a:srgbClr val="FF0000"/>
                </a:solidFill>
                <a:latin typeface="Arial"/>
                <a:cs typeface="Arial"/>
              </a:rPr>
              <a:t>mol·K</a:t>
            </a:r>
            <a:r>
              <a:rPr lang="en-US" sz="2000" i="1" dirty="0">
                <a:solidFill>
                  <a:srgbClr val="FF0000"/>
                </a:solidFill>
                <a:latin typeface="Arial"/>
                <a:cs typeface="Arial"/>
              </a:rPr>
              <a:t>); T = temperature (K);              ∆n = change in number of gas phase moles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768321" y="4790900"/>
            <a:ext cx="40235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Just a mathematical way of saying “change in # gas phase moles (n), final - initial”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74077" y="923533"/>
            <a:ext cx="4443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i="1" dirty="0" err="1">
                <a:solidFill>
                  <a:schemeClr val="accent4"/>
                </a:solidFill>
              </a:rPr>
              <a:t>a</a:t>
            </a:r>
            <a:r>
              <a:rPr lang="en-US" sz="3600" b="1" dirty="0" err="1">
                <a:solidFill>
                  <a:schemeClr val="accent4"/>
                </a:solidFill>
              </a:rPr>
              <a:t>A</a:t>
            </a:r>
            <a:r>
              <a:rPr lang="en-US" sz="3600" dirty="0">
                <a:solidFill>
                  <a:schemeClr val="accent4"/>
                </a:solidFill>
              </a:rPr>
              <a:t> + </a:t>
            </a:r>
            <a:r>
              <a:rPr lang="en-US" sz="3600" i="1" dirty="0" err="1">
                <a:solidFill>
                  <a:schemeClr val="accent4"/>
                </a:solidFill>
              </a:rPr>
              <a:t>b</a:t>
            </a:r>
            <a:r>
              <a:rPr lang="en-US" sz="3600" b="1" dirty="0" err="1">
                <a:solidFill>
                  <a:schemeClr val="accent4"/>
                </a:solidFill>
              </a:rPr>
              <a:t>B</a:t>
            </a:r>
            <a:r>
              <a:rPr lang="en-US" sz="3600" b="1" dirty="0">
                <a:solidFill>
                  <a:schemeClr val="accent4"/>
                </a:solidFill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 ⇌  </a:t>
            </a:r>
            <a:r>
              <a:rPr lang="en-US" sz="3600" i="1" dirty="0" err="1">
                <a:solidFill>
                  <a:schemeClr val="accent4"/>
                </a:solidFill>
              </a:rPr>
              <a:t>c</a:t>
            </a:r>
            <a:r>
              <a:rPr lang="en-US" sz="3600" b="1" dirty="0" err="1">
                <a:solidFill>
                  <a:schemeClr val="accent4"/>
                </a:solidFill>
              </a:rPr>
              <a:t>C</a:t>
            </a:r>
            <a:r>
              <a:rPr lang="en-US" sz="3600" dirty="0">
                <a:solidFill>
                  <a:schemeClr val="accent4"/>
                </a:solidFill>
              </a:rPr>
              <a:t> + </a:t>
            </a:r>
            <a:r>
              <a:rPr lang="en-US" sz="3600" i="1" dirty="0" err="1">
                <a:solidFill>
                  <a:schemeClr val="accent4"/>
                </a:solidFill>
              </a:rPr>
              <a:t>d</a:t>
            </a:r>
            <a:r>
              <a:rPr lang="en-US" sz="3600" b="1" dirty="0" err="1">
                <a:solidFill>
                  <a:schemeClr val="accent4"/>
                </a:solidFill>
              </a:rPr>
              <a:t>D</a:t>
            </a:r>
            <a:endParaRPr lang="en-US" sz="3600" b="1" dirty="0">
              <a:solidFill>
                <a:schemeClr val="accent4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09600" y="5867400"/>
            <a:ext cx="2819400" cy="688975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5604879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4" grpId="0"/>
      <p:bldP spid="25" grpId="0"/>
      <p:bldP spid="28" grpId="0"/>
      <p:bldP spid="29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143000"/>
            <a:ext cx="8382000" cy="2209800"/>
          </a:xfrm>
        </p:spPr>
        <p:txBody>
          <a:bodyPr/>
          <a:lstStyle/>
          <a:p>
            <a:pPr marL="0" indent="0" eaLnBrk="1" hangingPunct="1">
              <a:spcBef>
                <a:spcPct val="50000"/>
              </a:spcBef>
              <a:buNone/>
            </a:pP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Calculate </a:t>
            </a:r>
            <a:r>
              <a:rPr lang="en-US" i="1" dirty="0">
                <a:solidFill>
                  <a:schemeClr val="accent4"/>
                </a:solidFill>
                <a:latin typeface="Arial" charset="0"/>
                <a:cs typeface="Arial" charset="0"/>
              </a:rPr>
              <a:t>K</a:t>
            </a:r>
            <a:r>
              <a:rPr lang="en-US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p</a:t>
            </a: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 for: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	PCl</a:t>
            </a:r>
            <a:r>
              <a:rPr lang="en-US" sz="36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5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) ⇌ PCl</a:t>
            </a:r>
            <a:r>
              <a:rPr lang="en-US" sz="36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3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)  +  Cl</a:t>
            </a:r>
            <a:r>
              <a:rPr lang="en-US" sz="36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)</a:t>
            </a:r>
          </a:p>
          <a:p>
            <a:pPr marL="0" indent="0" eaLnBrk="1" hangingPunct="1">
              <a:spcBef>
                <a:spcPct val="50000"/>
              </a:spcBef>
              <a:buFontTx/>
              <a:buNone/>
            </a:pP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Given, </a:t>
            </a:r>
            <a:r>
              <a:rPr lang="en-US" i="1" dirty="0">
                <a:solidFill>
                  <a:schemeClr val="accent4"/>
                </a:solidFill>
                <a:latin typeface="Arial" charset="0"/>
                <a:cs typeface="Arial" charset="0"/>
              </a:rPr>
              <a:t>K</a:t>
            </a:r>
            <a:r>
              <a:rPr lang="en-US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c</a:t>
            </a: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 = 4.00 at 425°C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Example: Calculating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r>
              <a:rPr lang="en-US" sz="4400" kern="0" baseline="-25000" dirty="0">
                <a:solidFill>
                  <a:srgbClr val="084333"/>
                </a:solidFill>
                <a:cs typeface="Arial" panose="020B0604020202020204" pitchFamily="34" charset="0"/>
              </a:rPr>
              <a:t>p</a:t>
            </a:r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 from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r>
              <a:rPr lang="en-US" sz="4400" i="1" kern="0" baseline="-25000" dirty="0">
                <a:solidFill>
                  <a:srgbClr val="084333"/>
                </a:solidFill>
                <a:cs typeface="Arial" panose="020B0604020202020204" pitchFamily="34" charset="0"/>
              </a:rPr>
              <a:t>c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304800" y="3905310"/>
          <a:ext cx="2725737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7" name="Equation" r:id="rId4" imgW="1054080" imgH="266400" progId="Equation.3">
                  <p:embed/>
                </p:oleObj>
              </mc:Choice>
              <mc:Fallback>
                <p:oleObj name="Equation" r:id="rId4" imgW="1054080" imgH="2664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3905310"/>
                        <a:ext cx="2725737" cy="68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-228600" y="3429000"/>
            <a:ext cx="4038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Relationship between </a:t>
            </a:r>
            <a:r>
              <a:rPr lang="en-US" sz="2000" i="1" dirty="0" err="1">
                <a:solidFill>
                  <a:srgbClr val="005BA9"/>
                </a:solidFill>
                <a:latin typeface="Arial"/>
                <a:cs typeface="Arial"/>
              </a:rPr>
              <a:t>K</a:t>
            </a:r>
            <a:r>
              <a:rPr lang="en-US" sz="2000" i="1" baseline="-25000" dirty="0" err="1">
                <a:solidFill>
                  <a:srgbClr val="005BA9"/>
                </a:solidFill>
                <a:latin typeface="Arial"/>
                <a:cs typeface="Arial"/>
              </a:rPr>
              <a:t>p</a:t>
            </a: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 and K</a:t>
            </a:r>
            <a:r>
              <a:rPr lang="en-US" sz="2000" i="1" baseline="-25000" dirty="0">
                <a:solidFill>
                  <a:srgbClr val="005BA9"/>
                </a:solidFill>
                <a:latin typeface="Arial"/>
                <a:cs typeface="Arial"/>
              </a:rPr>
              <a:t>c</a:t>
            </a:r>
            <a:endParaRPr lang="en-US" sz="2000" i="1" dirty="0">
              <a:solidFill>
                <a:srgbClr val="005BA9"/>
              </a:solidFill>
              <a:latin typeface="Arial"/>
              <a:cs typeface="Arial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971800" y="3581400"/>
          <a:ext cx="5745162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8" name="Equation" r:id="rId6" imgW="2222280" imgH="469800" progId="Equation.3">
                  <p:embed/>
                </p:oleObj>
              </mc:Choice>
              <mc:Fallback>
                <p:oleObj name="Equation" r:id="rId6" imgW="2222280" imgH="4698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71800" y="3581400"/>
                        <a:ext cx="5745162" cy="121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4114800" y="4940300"/>
            <a:ext cx="45212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i="1" dirty="0">
                <a:solidFill>
                  <a:srgbClr val="FF0000"/>
                </a:solidFill>
              </a:rPr>
              <a:t>Note: because we are using molarity as our standard concentration form, R needs to have units in (</a:t>
            </a:r>
            <a:r>
              <a:rPr lang="en-US" sz="2000" i="1" dirty="0" err="1">
                <a:solidFill>
                  <a:srgbClr val="FF0000"/>
                </a:solidFill>
                <a:latin typeface="Arial"/>
                <a:cs typeface="Arial"/>
              </a:rPr>
              <a:t>L·atm</a:t>
            </a:r>
            <a:r>
              <a:rPr lang="en-US" sz="2000" i="1" dirty="0">
                <a:solidFill>
                  <a:srgbClr val="FF0000"/>
                </a:solidFill>
                <a:latin typeface="Arial"/>
                <a:cs typeface="Arial"/>
              </a:rPr>
              <a:t>)/(</a:t>
            </a:r>
            <a:r>
              <a:rPr lang="en-US" sz="2000" i="1" dirty="0" err="1">
                <a:solidFill>
                  <a:srgbClr val="FF0000"/>
                </a:solidFill>
                <a:latin typeface="Arial"/>
                <a:cs typeface="Arial"/>
              </a:rPr>
              <a:t>mol·K</a:t>
            </a:r>
            <a:r>
              <a:rPr lang="en-US" sz="2000" i="1" dirty="0">
                <a:solidFill>
                  <a:srgbClr val="FF0000"/>
                </a:solidFill>
                <a:latin typeface="Arial"/>
                <a:cs typeface="Arial"/>
              </a:rPr>
              <a:t>).</a:t>
            </a:r>
            <a:endParaRPr lang="en-US" altLang="en-US" sz="2000" i="1" dirty="0">
              <a:solidFill>
                <a:srgbClr val="FF0000"/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296333" y="4704352"/>
          <a:ext cx="1576387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9" name="Equation" r:id="rId8" imgW="609480" imgH="241200" progId="Equation.3">
                  <p:embed/>
                </p:oleObj>
              </mc:Choice>
              <mc:Fallback>
                <p:oleObj name="Equation" r:id="rId8" imgW="609480" imgH="2412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6333" y="4704352"/>
                        <a:ext cx="1576387" cy="623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 bwMode="auto">
          <a:xfrm>
            <a:off x="254264" y="4670485"/>
            <a:ext cx="1660524" cy="657755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457200" y="5410453"/>
            <a:ext cx="205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i="1" dirty="0">
                <a:solidFill>
                  <a:srgbClr val="FF0000"/>
                </a:solidFill>
              </a:rPr>
              <a:t>Always </a:t>
            </a:r>
            <a:r>
              <a:rPr lang="en-US" altLang="en-US" sz="2000" i="1" dirty="0" err="1">
                <a:solidFill>
                  <a:srgbClr val="FF0000"/>
                </a:solidFill>
              </a:rPr>
              <a:t>unitless</a:t>
            </a:r>
            <a:endParaRPr lang="en-US" altLang="en-US" sz="2000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5F60FBD-8CAB-314D-9D0A-7D3EFF932BAF}"/>
                  </a:ext>
                </a:extLst>
              </p14:cNvPr>
              <p14:cNvContentPartPr/>
              <p14:nvPr/>
            </p14:nvContentPartPr>
            <p14:xfrm>
              <a:off x="3717159" y="1672676"/>
              <a:ext cx="360" cy="176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5F60FBD-8CAB-314D-9D0A-7D3EFF932BA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12839" y="1668356"/>
                <a:ext cx="900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6889F64-05E4-8F47-934B-B4DBD346A48A}"/>
              </a:ext>
            </a:extLst>
          </p:cNvPr>
          <p:cNvGrpSpPr/>
          <p:nvPr/>
        </p:nvGrpSpPr>
        <p:grpSpPr>
          <a:xfrm>
            <a:off x="5300439" y="1637396"/>
            <a:ext cx="275400" cy="233640"/>
            <a:chOff x="5300439" y="1637396"/>
            <a:chExt cx="27540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A35063C-C5DB-9046-90E0-8A7EAFFCD039}"/>
                    </a:ext>
                  </a:extLst>
                </p14:cNvPr>
                <p14:cNvContentPartPr/>
                <p14:nvPr/>
              </p14:nvContentPartPr>
              <p14:xfrm>
                <a:off x="5452719" y="1637396"/>
                <a:ext cx="15840" cy="233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A35063C-C5DB-9046-90E0-8A7EAFFCD0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48399" y="1633076"/>
                  <a:ext cx="244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B59CEDE-FA52-C241-8190-118E34E53D85}"/>
                    </a:ext>
                  </a:extLst>
                </p14:cNvPr>
                <p14:cNvContentPartPr/>
                <p14:nvPr/>
              </p14:nvContentPartPr>
              <p14:xfrm>
                <a:off x="5300439" y="1725956"/>
                <a:ext cx="27540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B59CEDE-FA52-C241-8190-118E34E53D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96119" y="1721636"/>
                  <a:ext cx="28404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7C75518-78B7-494E-B9D1-0F3F5F15422F}"/>
                  </a:ext>
                </a:extLst>
              </p14:cNvPr>
              <p14:cNvContentPartPr/>
              <p14:nvPr/>
            </p14:nvContentPartPr>
            <p14:xfrm>
              <a:off x="5868159" y="1663676"/>
              <a:ext cx="360" cy="174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7C75518-78B7-494E-B9D1-0F3F5F15422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63839" y="1659356"/>
                <a:ext cx="90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2B9C959-99C7-9C4C-9AF0-118F05277790}"/>
                  </a:ext>
                </a:extLst>
              </p14:cNvPr>
              <p14:cNvContentPartPr/>
              <p14:nvPr/>
            </p14:nvContentPartPr>
            <p14:xfrm>
              <a:off x="3341319" y="1734956"/>
              <a:ext cx="171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2B9C959-99C7-9C4C-9AF0-118F0527779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36999" y="1730636"/>
                <a:ext cx="180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E9C1527-C961-AF4C-920E-0FE1084377AE}"/>
                  </a:ext>
                </a:extLst>
              </p14:cNvPr>
              <p14:cNvContentPartPr/>
              <p14:nvPr/>
            </p14:nvContentPartPr>
            <p14:xfrm>
              <a:off x="1514679" y="1729916"/>
              <a:ext cx="360" cy="163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E9C1527-C961-AF4C-920E-0FE1084377A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10359" y="1725596"/>
                <a:ext cx="90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51AAB23-CE15-B548-8D28-21A7F566C5A4}"/>
                  </a:ext>
                </a:extLst>
              </p14:cNvPr>
              <p14:cNvContentPartPr/>
              <p14:nvPr/>
            </p14:nvContentPartPr>
            <p14:xfrm>
              <a:off x="6695799" y="1740716"/>
              <a:ext cx="36468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51AAB23-CE15-B548-8D28-21A7F566C5A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91479" y="1736396"/>
                <a:ext cx="3733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03F9E79-2FC1-1D4E-ADBB-21E34AD47295}"/>
                  </a:ext>
                </a:extLst>
              </p14:cNvPr>
              <p14:cNvContentPartPr/>
              <p14:nvPr/>
            </p14:nvContentPartPr>
            <p14:xfrm>
              <a:off x="6748719" y="1872836"/>
              <a:ext cx="320760" cy="3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03F9E79-2FC1-1D4E-ADBB-21E34AD4729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44399" y="1868516"/>
                <a:ext cx="329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13371E7-7772-EA42-931B-1604C83FB334}"/>
                  </a:ext>
                </a:extLst>
              </p14:cNvPr>
              <p14:cNvContentPartPr/>
              <p14:nvPr/>
            </p14:nvContentPartPr>
            <p14:xfrm>
              <a:off x="7433079" y="1818836"/>
              <a:ext cx="926280" cy="1555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13371E7-7772-EA42-931B-1604C83FB33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28759" y="1814516"/>
                <a:ext cx="934920" cy="156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5801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083733"/>
            <a:ext cx="8991600" cy="1656169"/>
          </a:xfrm>
        </p:spPr>
        <p:txBody>
          <a:bodyPr/>
          <a:lstStyle/>
          <a:p>
            <a:pPr marL="0" indent="0" eaLnBrk="1" hangingPunct="1">
              <a:spcBef>
                <a:spcPct val="75000"/>
              </a:spcBef>
              <a:buFontTx/>
              <a:buNone/>
            </a:pP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Write the equilibrium constant expressions (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K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c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and 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K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p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) for the synthesis of NO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.</a:t>
            </a:r>
          </a:p>
          <a:p>
            <a:pPr marL="0" indent="0" algn="ctr" eaLnBrk="1" hangingPunct="1">
              <a:spcBef>
                <a:spcPts val="0"/>
              </a:spcBef>
              <a:buFontTx/>
              <a:buNone/>
            </a:pP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 4NH</a:t>
            </a:r>
            <a:r>
              <a:rPr lang="en-US" sz="36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3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)  +  7O</a:t>
            </a:r>
            <a:r>
              <a:rPr lang="en-US" sz="36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) 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ea typeface="Arial Unicode MS"/>
                <a:cs typeface="Arial Unicode MS"/>
              </a:rPr>
              <a:t>⇌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  4NO</a:t>
            </a:r>
            <a:r>
              <a:rPr lang="en-US" sz="36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)  +  6H</a:t>
            </a:r>
            <a:r>
              <a:rPr lang="en-US" sz="36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O(</a:t>
            </a:r>
            <a:r>
              <a:rPr lang="en-US" sz="3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Practice: Expressions for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81001" y="2986228"/>
          <a:ext cx="2620206" cy="1225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7" name="Equation" r:id="rId4" imgW="1028520" imgH="482400" progId="Equation.3">
                  <p:embed/>
                </p:oleObj>
              </mc:Choice>
              <mc:Fallback>
                <p:oleObj name="Equation" r:id="rId4" imgW="1028520" imgH="4824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1" y="2986228"/>
                        <a:ext cx="2620206" cy="1225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-304800" y="2647890"/>
            <a:ext cx="4038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Generic equilibrium expression</a:t>
            </a:r>
          </a:p>
        </p:txBody>
      </p:sp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3177117" y="3712683"/>
            <a:ext cx="13388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i="1" dirty="0">
                <a:solidFill>
                  <a:srgbClr val="FF0000"/>
                </a:solidFill>
              </a:rPr>
              <a:t>Reactants</a:t>
            </a:r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3235325" y="3154868"/>
            <a:ext cx="11961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i="1" dirty="0">
                <a:solidFill>
                  <a:srgbClr val="FF0000"/>
                </a:solidFill>
              </a:rPr>
              <a:t>Products</a:t>
            </a: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auto">
          <a:xfrm>
            <a:off x="76200" y="4104191"/>
            <a:ext cx="4521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i="1" dirty="0">
                <a:solidFill>
                  <a:srgbClr val="FF0000"/>
                </a:solidFill>
              </a:rPr>
              <a:t>a, b, c, d are corresponding coefficients from chemical equation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648200" y="2819400"/>
          <a:ext cx="3197225" cy="1746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8" name="Equation" r:id="rId6" imgW="1854200" imgH="1016000" progId="Equation.3">
                  <p:embed/>
                </p:oleObj>
              </mc:Choice>
              <mc:Fallback>
                <p:oleObj name="Equation" r:id="rId6" imgW="1854200" imgH="10160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48200" y="2819400"/>
                        <a:ext cx="3197225" cy="1746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381001" y="5147877"/>
          <a:ext cx="2725737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9" name="Equation" r:id="rId8" imgW="1054080" imgH="266400" progId="Equation.3">
                  <p:embed/>
                </p:oleObj>
              </mc:Choice>
              <mc:Fallback>
                <p:oleObj name="Equation" r:id="rId8" imgW="1054080" imgH="2664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1001" y="5147877"/>
                        <a:ext cx="2725737" cy="68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-230595" y="4784479"/>
            <a:ext cx="4038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Relationship between </a:t>
            </a:r>
            <a:r>
              <a:rPr lang="en-US" sz="2000" i="1" dirty="0" err="1">
                <a:solidFill>
                  <a:srgbClr val="005BA9"/>
                </a:solidFill>
                <a:latin typeface="Arial"/>
                <a:cs typeface="Arial"/>
              </a:rPr>
              <a:t>K</a:t>
            </a:r>
            <a:r>
              <a:rPr lang="en-US" sz="2000" i="1" baseline="-25000" dirty="0" err="1">
                <a:solidFill>
                  <a:srgbClr val="005BA9"/>
                </a:solidFill>
                <a:latin typeface="Arial"/>
                <a:cs typeface="Arial"/>
              </a:rPr>
              <a:t>p</a:t>
            </a: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 and K</a:t>
            </a:r>
            <a:r>
              <a:rPr lang="en-US" sz="2000" i="1" baseline="-25000" dirty="0">
                <a:solidFill>
                  <a:srgbClr val="005BA9"/>
                </a:solidFill>
                <a:latin typeface="Arial"/>
                <a:cs typeface="Arial"/>
              </a:rPr>
              <a:t>c</a:t>
            </a:r>
            <a:endParaRPr lang="en-US" sz="2000" i="1" dirty="0">
              <a:solidFill>
                <a:srgbClr val="005BA9"/>
              </a:solidFill>
              <a:latin typeface="Arial"/>
              <a:cs typeface="Arial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3200400" y="5099032"/>
          <a:ext cx="2227862" cy="1492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0" name="Equation" r:id="rId10" imgW="1231900" imgH="825500" progId="Equation.3">
                  <p:embed/>
                </p:oleObj>
              </mc:Choice>
              <mc:Fallback>
                <p:oleObj name="Equation" r:id="rId10" imgW="1231900" imgH="8255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00400" y="5099032"/>
                        <a:ext cx="2227862" cy="1492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5401680" y="5099033"/>
          <a:ext cx="1837320" cy="1492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1" name="Equation" r:id="rId12" imgW="1016000" imgH="825500" progId="Equation.3">
                  <p:embed/>
                </p:oleObj>
              </mc:Choice>
              <mc:Fallback>
                <p:oleObj name="Equation" r:id="rId12" imgW="1016000" imgH="8255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01680" y="5099033"/>
                        <a:ext cx="1837320" cy="1492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7162800" y="5446950"/>
          <a:ext cx="1905000" cy="73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2" name="Equation" r:id="rId14" imgW="1054100" imgH="406400" progId="Equation.3">
                  <p:embed/>
                </p:oleObj>
              </mc:Choice>
              <mc:Fallback>
                <p:oleObj name="Equation" r:id="rId14" imgW="1054100" imgH="4064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162800" y="5446950"/>
                        <a:ext cx="1905000" cy="734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 bwMode="auto">
          <a:xfrm>
            <a:off x="7315200" y="5486400"/>
            <a:ext cx="1752600" cy="728153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691062" y="2895600"/>
            <a:ext cx="3309937" cy="1752599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248307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4" grpId="0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56" name="Content Placeholder 2"/>
          <p:cNvSpPr>
            <a:spLocks noGrp="1"/>
          </p:cNvSpPr>
          <p:nvPr>
            <p:ph idx="1"/>
          </p:nvPr>
        </p:nvSpPr>
        <p:spPr>
          <a:xfrm>
            <a:off x="228600" y="1186657"/>
            <a:ext cx="8229600" cy="3309144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sz="3400" b="1" dirty="0">
                <a:solidFill>
                  <a:schemeClr val="accent4"/>
                </a:solidFill>
                <a:latin typeface="Arial" charset="0"/>
                <a:cs typeface="Arial" charset="0"/>
              </a:rPr>
              <a:t>Forward Reaction</a:t>
            </a:r>
            <a:r>
              <a:rPr lang="en-US" sz="3400" dirty="0">
                <a:solidFill>
                  <a:schemeClr val="accent4"/>
                </a:solidFill>
                <a:latin typeface="Arial" charset="0"/>
                <a:cs typeface="Arial" charset="0"/>
              </a:rPr>
              <a:t>: </a:t>
            </a:r>
          </a:p>
          <a:p>
            <a:pPr marL="457200" lvl="1" indent="0">
              <a:spcBef>
                <a:spcPts val="2400"/>
              </a:spcBef>
              <a:buNone/>
            </a:pPr>
            <a:r>
              <a:rPr lang="en-US" sz="3400" dirty="0">
                <a:solidFill>
                  <a:schemeClr val="accent4"/>
                </a:solidFill>
                <a:latin typeface="Arial" charset="0"/>
                <a:cs typeface="Arial" charset="0"/>
              </a:rPr>
              <a:t>2NO</a:t>
            </a:r>
            <a:r>
              <a:rPr lang="en-US" sz="34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4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4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400" dirty="0">
                <a:solidFill>
                  <a:schemeClr val="accent4"/>
                </a:solidFill>
                <a:latin typeface="Arial" charset="0"/>
                <a:cs typeface="Arial" charset="0"/>
              </a:rPr>
              <a:t>)  ⇌  N</a:t>
            </a:r>
            <a:r>
              <a:rPr lang="en-US" sz="34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400" dirty="0">
                <a:solidFill>
                  <a:schemeClr val="accent4"/>
                </a:solidFill>
                <a:latin typeface="Arial" charset="0"/>
                <a:cs typeface="Arial" charset="0"/>
              </a:rPr>
              <a:t>O</a:t>
            </a:r>
            <a:r>
              <a:rPr lang="en-US" sz="34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4</a:t>
            </a:r>
            <a:r>
              <a:rPr lang="en-US" sz="34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4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400" dirty="0">
                <a:solidFill>
                  <a:schemeClr val="accent4"/>
                </a:solidFill>
                <a:latin typeface="Arial" charset="0"/>
                <a:cs typeface="Arial" charset="0"/>
              </a:rPr>
              <a:t>)  </a:t>
            </a:r>
          </a:p>
          <a:p>
            <a:pPr>
              <a:spcBef>
                <a:spcPts val="3600"/>
              </a:spcBef>
            </a:pPr>
            <a:r>
              <a:rPr lang="en-US" sz="3400" b="1" dirty="0">
                <a:solidFill>
                  <a:schemeClr val="accent4"/>
                </a:solidFill>
                <a:latin typeface="Arial" charset="0"/>
                <a:cs typeface="Arial" charset="0"/>
              </a:rPr>
              <a:t>Reverse Reaction</a:t>
            </a:r>
            <a:r>
              <a:rPr lang="en-US" sz="3400" dirty="0">
                <a:solidFill>
                  <a:schemeClr val="accent4"/>
                </a:solidFill>
                <a:latin typeface="Arial" charset="0"/>
                <a:cs typeface="Arial" charset="0"/>
              </a:rPr>
              <a:t>:</a:t>
            </a:r>
          </a:p>
          <a:p>
            <a:pPr marL="457200" lvl="1" indent="0">
              <a:spcBef>
                <a:spcPts val="2400"/>
              </a:spcBef>
              <a:buNone/>
            </a:pPr>
            <a:r>
              <a:rPr lang="en-US" sz="3400" dirty="0">
                <a:solidFill>
                  <a:schemeClr val="accent4"/>
                </a:solidFill>
                <a:latin typeface="Arial" charset="0"/>
                <a:cs typeface="Arial" charset="0"/>
              </a:rPr>
              <a:t>N</a:t>
            </a:r>
            <a:r>
              <a:rPr lang="en-US" sz="34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400" dirty="0">
                <a:solidFill>
                  <a:schemeClr val="accent4"/>
                </a:solidFill>
                <a:latin typeface="Arial" charset="0"/>
                <a:cs typeface="Arial" charset="0"/>
              </a:rPr>
              <a:t>O</a:t>
            </a:r>
            <a:r>
              <a:rPr lang="en-US" sz="34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4</a:t>
            </a:r>
            <a:r>
              <a:rPr lang="en-US" sz="34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4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400" dirty="0">
                <a:solidFill>
                  <a:schemeClr val="accent4"/>
                </a:solidFill>
                <a:latin typeface="Arial" charset="0"/>
                <a:cs typeface="Arial" charset="0"/>
              </a:rPr>
              <a:t>)  ⇌  2NO</a:t>
            </a:r>
            <a:r>
              <a:rPr lang="en-US" sz="34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4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4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400" dirty="0">
                <a:solidFill>
                  <a:schemeClr val="accent4"/>
                </a:solidFill>
                <a:latin typeface="Arial" charset="0"/>
                <a:cs typeface="Arial" charset="0"/>
              </a:rPr>
              <a:t>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 for Reverse Reaction</a:t>
            </a:r>
            <a:endParaRPr lang="en-US" sz="4400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314219"/>
              </p:ext>
            </p:extLst>
          </p:nvPr>
        </p:nvGraphicFramePr>
        <p:xfrm>
          <a:off x="5791200" y="3276600"/>
          <a:ext cx="2685997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8" name="Equation" r:id="rId4" imgW="1117440" imgH="469800" progId="Equation.3">
                  <p:embed/>
                </p:oleObj>
              </mc:Choice>
              <mc:Fallback>
                <p:oleObj name="Equation" r:id="rId4" imgW="1117440" imgH="4698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91200" y="3276600"/>
                        <a:ext cx="2685997" cy="1122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584429"/>
              </p:ext>
            </p:extLst>
          </p:nvPr>
        </p:nvGraphicFramePr>
        <p:xfrm>
          <a:off x="5791200" y="1806395"/>
          <a:ext cx="2743200" cy="1082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9" name="Equation" r:id="rId6" imgW="1117440" imgH="444240" progId="Equation.3">
                  <p:embed/>
                </p:oleObj>
              </mc:Choice>
              <mc:Fallback>
                <p:oleObj name="Equation" r:id="rId6" imgW="1117440" imgH="44424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91200" y="1806395"/>
                        <a:ext cx="2743200" cy="1082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3144044" y="5291647"/>
          <a:ext cx="2855912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0" name="Equation" r:id="rId8" imgW="1028520" imgH="431640" progId="Equation.3">
                  <p:embed/>
                </p:oleObj>
              </mc:Choice>
              <mc:Fallback>
                <p:oleObj name="Equation" r:id="rId8" imgW="1028520" imgH="43164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44044" y="5291647"/>
                        <a:ext cx="2855912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 bwMode="auto">
          <a:xfrm>
            <a:off x="3144044" y="5291647"/>
            <a:ext cx="2819400" cy="1261553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6848805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56" grpId="0" build="p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839200" cy="5105400"/>
          </a:xfrm>
        </p:spPr>
        <p:txBody>
          <a:bodyPr lIns="90487" tIns="44450" rIns="90487" bIns="44450"/>
          <a:lstStyle/>
          <a:p>
            <a:pPr eaLnBrk="1" hangingPunct="1">
              <a:lnSpc>
                <a:spcPct val="90000"/>
              </a:lnSpc>
              <a:buSzPct val="100000"/>
              <a:defRPr/>
            </a:pPr>
            <a:r>
              <a:rPr lang="en-US" sz="3600" b="1" dirty="0">
                <a:solidFill>
                  <a:schemeClr val="accent4"/>
                </a:solidFill>
                <a:latin typeface="Arial"/>
                <a:cs typeface="Arial"/>
              </a:rPr>
              <a:t>Thermodynamics</a:t>
            </a:r>
          </a:p>
          <a:p>
            <a:pPr lvl="1">
              <a:lnSpc>
                <a:spcPct val="90000"/>
              </a:lnSpc>
              <a:buSzPct val="100000"/>
              <a:defRPr/>
            </a:pP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Is ∆</a:t>
            </a:r>
            <a:r>
              <a:rPr lang="en-US" dirty="0" err="1">
                <a:solidFill>
                  <a:schemeClr val="accent4"/>
                </a:solidFill>
                <a:latin typeface="Arial"/>
                <a:cs typeface="Arial"/>
              </a:rPr>
              <a:t>S</a:t>
            </a:r>
            <a:r>
              <a:rPr lang="en-US" baseline="-25000" dirty="0" err="1">
                <a:solidFill>
                  <a:schemeClr val="accent4"/>
                </a:solidFill>
                <a:latin typeface="Arial"/>
                <a:cs typeface="Arial"/>
              </a:rPr>
              <a:t>univ</a:t>
            </a: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 (or ∆G) favorable?</a:t>
            </a:r>
          </a:p>
          <a:p>
            <a:pPr lvl="1">
              <a:lnSpc>
                <a:spcPct val="90000"/>
              </a:lnSpc>
              <a:buSzPct val="100000"/>
              <a:defRPr/>
            </a:pPr>
            <a:endParaRPr lang="en-US" sz="1400" dirty="0">
              <a:solidFill>
                <a:schemeClr val="accent4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buSzPct val="100000"/>
              <a:defRPr/>
            </a:pPr>
            <a:r>
              <a:rPr lang="en-US" sz="3600" b="1" dirty="0">
                <a:solidFill>
                  <a:schemeClr val="accent4"/>
                </a:solidFill>
                <a:latin typeface="Arial"/>
                <a:cs typeface="Arial"/>
              </a:rPr>
              <a:t>Kinetics</a:t>
            </a:r>
          </a:p>
          <a:p>
            <a:pPr lvl="1">
              <a:lnSpc>
                <a:spcPct val="90000"/>
              </a:lnSpc>
              <a:buSzPct val="100000"/>
              <a:defRPr/>
            </a:pP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At what rate is the reaction going to occur?</a:t>
            </a:r>
          </a:p>
          <a:p>
            <a:pPr>
              <a:lnSpc>
                <a:spcPct val="90000"/>
              </a:lnSpc>
              <a:buSzPct val="100000"/>
              <a:defRPr/>
            </a:pPr>
            <a:endParaRPr lang="en-US" sz="1400" dirty="0">
              <a:solidFill>
                <a:schemeClr val="accent4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buSzPct val="100000"/>
              <a:defRPr/>
            </a:pPr>
            <a:r>
              <a:rPr lang="en-US" b="1" dirty="0">
                <a:solidFill>
                  <a:schemeClr val="accent4"/>
                </a:solidFill>
                <a:latin typeface="Arial"/>
                <a:cs typeface="Arial"/>
              </a:rPr>
              <a:t>Chemical Equilibrium</a:t>
            </a:r>
          </a:p>
          <a:p>
            <a:pPr lvl="1">
              <a:lnSpc>
                <a:spcPct val="90000"/>
              </a:lnSpc>
              <a:buSzPct val="100000"/>
              <a:defRPr/>
            </a:pP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How much product is going to form?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3800" kern="0" dirty="0">
                <a:solidFill>
                  <a:srgbClr val="084333"/>
                </a:solidFill>
                <a:cs typeface="Arial" panose="020B0604020202020204" pitchFamily="34" charset="0"/>
              </a:rPr>
              <a:t>Examining How/Why Reactions Happen</a:t>
            </a:r>
            <a:endParaRPr lang="en-US" sz="38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271182474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3800" kern="0" dirty="0">
                <a:solidFill>
                  <a:srgbClr val="084333"/>
                </a:solidFill>
                <a:cs typeface="Arial" panose="020B0604020202020204" pitchFamily="34" charset="0"/>
              </a:rPr>
              <a:t>Effect of Changing Chemical Coefficients</a:t>
            </a:r>
            <a:endParaRPr lang="en-US" sz="38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447198"/>
              </p:ext>
            </p:extLst>
          </p:nvPr>
        </p:nvGraphicFramePr>
        <p:xfrm>
          <a:off x="3089275" y="1547667"/>
          <a:ext cx="2549525" cy="1500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2" name="Equation" r:id="rId4" imgW="1549400" imgH="914400" progId="Equation.3">
                  <p:embed/>
                </p:oleObj>
              </mc:Choice>
              <mc:Fallback>
                <p:oleObj name="Equation" r:id="rId4" imgW="1549400" imgH="9144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89275" y="1547667"/>
                        <a:ext cx="2549525" cy="1500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7092888"/>
              </p:ext>
            </p:extLst>
          </p:nvPr>
        </p:nvGraphicFramePr>
        <p:xfrm>
          <a:off x="1841632" y="4605898"/>
          <a:ext cx="2577968" cy="1223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3" name="Equation" r:id="rId6" imgW="1041120" imgH="495000" progId="Equation.3">
                  <p:embed/>
                </p:oleObj>
              </mc:Choice>
              <mc:Fallback>
                <p:oleObj name="Equation" r:id="rId6" imgW="1041120" imgH="4950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41632" y="4605898"/>
                        <a:ext cx="2577968" cy="1223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201660"/>
              </p:ext>
            </p:extLst>
          </p:nvPr>
        </p:nvGraphicFramePr>
        <p:xfrm>
          <a:off x="1885950" y="6105525"/>
          <a:ext cx="16192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4" name="Equation" r:id="rId8" imgW="698400" imgH="291960" progId="Equation.3">
                  <p:embed/>
                </p:oleObj>
              </mc:Choice>
              <mc:Fallback>
                <p:oleObj name="Equation" r:id="rId8" imgW="698400" imgH="29196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85950" y="6105525"/>
                        <a:ext cx="16192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219200" y="962725"/>
            <a:ext cx="57743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chemeClr val="accent4"/>
                </a:solidFill>
              </a:rPr>
              <a:t>2NO(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+ 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</a:t>
            </a:r>
            <a:r>
              <a:rPr lang="en-US" sz="3600" dirty="0">
                <a:solidFill>
                  <a:schemeClr val="accent4"/>
                </a:solidFill>
                <a:ea typeface="Arial Unicode MS"/>
                <a:cs typeface="Arial Unicode MS"/>
              </a:rPr>
              <a:t>⇌  2NO</a:t>
            </a:r>
            <a:r>
              <a:rPr lang="en-US" sz="3600" baseline="-25000" dirty="0">
                <a:solidFill>
                  <a:schemeClr val="accent4"/>
                </a:solidFill>
                <a:ea typeface="Arial Unicode MS"/>
                <a:cs typeface="Arial Unicode MS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Arial Unicode MS"/>
                <a:cs typeface="Arial Unicode MS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Arial Unicode MS"/>
                <a:cs typeface="Arial Unicode MS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Arial Unicode MS"/>
                <a:cs typeface="Arial Unicode MS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3000" y="3657600"/>
            <a:ext cx="56460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chemeClr val="accent4"/>
                </a:solidFill>
              </a:rPr>
              <a:t>NO(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+ ½O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</a:t>
            </a:r>
            <a:r>
              <a:rPr lang="en-US" sz="3600" dirty="0">
                <a:solidFill>
                  <a:schemeClr val="accent4"/>
                </a:solidFill>
                <a:ea typeface="Arial Unicode MS"/>
                <a:cs typeface="Arial Unicode MS"/>
              </a:rPr>
              <a:t>⇌  NO</a:t>
            </a:r>
            <a:r>
              <a:rPr lang="en-US" sz="3600" baseline="-25000" dirty="0">
                <a:solidFill>
                  <a:schemeClr val="accent4"/>
                </a:solidFill>
                <a:ea typeface="Arial Unicode MS"/>
                <a:cs typeface="Arial Unicode MS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Arial Unicode MS"/>
                <a:cs typeface="Arial Unicode MS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Arial Unicode MS"/>
                <a:cs typeface="Arial Unicode MS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Arial Unicode MS"/>
                <a:cs typeface="Arial Unicode MS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1055057"/>
            <a:ext cx="1066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400" i="1" dirty="0">
                <a:solidFill>
                  <a:srgbClr val="005BA9"/>
                </a:solidFill>
                <a:latin typeface="Arial"/>
                <a:cs typeface="Arial"/>
              </a:rPr>
              <a:t>Given: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76200" y="1619071"/>
            <a:ext cx="2362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400" i="1" dirty="0">
                <a:solidFill>
                  <a:srgbClr val="005BA9"/>
                </a:solidFill>
                <a:latin typeface="Arial"/>
                <a:cs typeface="Arial"/>
              </a:rPr>
              <a:t>Can write an equilibrium expression: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6200" y="2895600"/>
            <a:ext cx="9220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400" i="1" dirty="0">
                <a:solidFill>
                  <a:srgbClr val="FF0000"/>
                </a:solidFill>
                <a:latin typeface="Arial"/>
                <a:cs typeface="Arial"/>
              </a:rPr>
              <a:t>What happens to the equilibrium expression if we start with one mole of NO instead of two?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135467" y="4191000"/>
            <a:ext cx="1964267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400" i="1" dirty="0">
                <a:solidFill>
                  <a:srgbClr val="005BA9"/>
                </a:solidFill>
                <a:latin typeface="Arial"/>
                <a:cs typeface="Arial"/>
              </a:rPr>
              <a:t>New equilibrium expression: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25400" y="5581472"/>
            <a:ext cx="19304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400" i="1" dirty="0">
                <a:solidFill>
                  <a:srgbClr val="005BA9"/>
                </a:solidFill>
                <a:latin typeface="Arial"/>
                <a:cs typeface="Arial"/>
              </a:rPr>
              <a:t>Relationship between </a:t>
            </a:r>
          </a:p>
          <a:p>
            <a:pPr marL="0" lvl="1" algn="ctr">
              <a:defRPr/>
            </a:pPr>
            <a:r>
              <a:rPr lang="en-US" sz="2400" i="1" dirty="0">
                <a:solidFill>
                  <a:srgbClr val="005BA9"/>
                </a:solidFill>
                <a:latin typeface="Arial"/>
                <a:cs typeface="Arial"/>
              </a:rPr>
              <a:t>K</a:t>
            </a:r>
            <a:r>
              <a:rPr lang="en-US" sz="2400" i="1" baseline="-25000" dirty="0">
                <a:solidFill>
                  <a:srgbClr val="005BA9"/>
                </a:solidFill>
                <a:latin typeface="Arial"/>
                <a:cs typeface="Arial"/>
              </a:rPr>
              <a:t>1</a:t>
            </a:r>
            <a:r>
              <a:rPr lang="en-US" sz="2400" i="1" dirty="0">
                <a:solidFill>
                  <a:srgbClr val="005BA9"/>
                </a:solidFill>
                <a:latin typeface="Arial"/>
                <a:cs typeface="Arial"/>
              </a:rPr>
              <a:t> &amp; K</a:t>
            </a:r>
            <a:r>
              <a:rPr lang="en-US" sz="2400" i="1" baseline="-25000" dirty="0">
                <a:solidFill>
                  <a:srgbClr val="005BA9"/>
                </a:solidFill>
                <a:latin typeface="Arial"/>
                <a:cs typeface="Arial"/>
              </a:rPr>
              <a:t>2</a:t>
            </a:r>
            <a:endParaRPr lang="en-US" sz="2400" i="1" dirty="0">
              <a:solidFill>
                <a:srgbClr val="005BA9"/>
              </a:solidFill>
              <a:latin typeface="Arial"/>
              <a:cs typeface="Arial"/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91005"/>
              </p:ext>
            </p:extLst>
          </p:nvPr>
        </p:nvGraphicFramePr>
        <p:xfrm>
          <a:off x="7221538" y="6184445"/>
          <a:ext cx="1617662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5" name="Equation" r:id="rId10" imgW="698400" imgH="253800" progId="Equation.3">
                  <p:embed/>
                </p:oleObj>
              </mc:Choice>
              <mc:Fallback>
                <p:oleObj name="Equation" r:id="rId10" imgW="698400" imgH="25380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21538" y="6184445"/>
                        <a:ext cx="1617662" cy="588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6934200" y="4800600"/>
            <a:ext cx="21407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FF0000"/>
                </a:solidFill>
                <a:latin typeface="Arial"/>
                <a:cs typeface="Arial"/>
              </a:rPr>
              <a:t>If you multiple an equation by a number n, then the change in K: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934200" y="4800600"/>
            <a:ext cx="2137170" cy="2057401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747979"/>
              </p:ext>
            </p:extLst>
          </p:nvPr>
        </p:nvGraphicFramePr>
        <p:xfrm>
          <a:off x="4343400" y="4071938"/>
          <a:ext cx="2533650" cy="179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6" name="Equation" r:id="rId12" imgW="1536700" imgH="1092200" progId="Equation.3">
                  <p:embed/>
                </p:oleObj>
              </mc:Choice>
              <mc:Fallback>
                <p:oleObj name="Equation" r:id="rId12" imgW="1536700" imgH="1092200" progId="Equation.3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43400" y="4071938"/>
                        <a:ext cx="2533650" cy="1795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1059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0"/>
      <p:bldP spid="18" grpId="0"/>
      <p:bldP spid="19" grpId="0"/>
      <p:bldP spid="20" grpId="0"/>
      <p:bldP spid="21" grpId="0"/>
      <p:bldP spid="23" grpId="0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Combining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 values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9" name="Rectangle 18"/>
          <p:cNvSpPr/>
          <p:nvPr/>
        </p:nvSpPr>
        <p:spPr>
          <a:xfrm>
            <a:off x="76200" y="1038122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400" i="1" dirty="0">
                <a:solidFill>
                  <a:srgbClr val="FF0000"/>
                </a:solidFill>
                <a:latin typeface="Arial"/>
                <a:cs typeface="Arial"/>
              </a:rPr>
              <a:t>More Hess’s Law-style chemical equation arithmetic. 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101600" y="1447800"/>
            <a:ext cx="8991600" cy="523449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82880" indent="-182880">
              <a:spcBef>
                <a:spcPts val="300"/>
              </a:spcBef>
              <a:buFontTx/>
              <a:buNone/>
              <a:defRPr/>
            </a:pPr>
            <a:r>
              <a:rPr lang="en-US" b="1" kern="0" dirty="0">
                <a:solidFill>
                  <a:schemeClr val="accent4"/>
                </a:solidFill>
                <a:latin typeface="Arial"/>
                <a:cs typeface="Arial"/>
              </a:rPr>
              <a:t>In adding chemical equations</a:t>
            </a:r>
            <a:r>
              <a:rPr lang="en-US" kern="0" dirty="0">
                <a:solidFill>
                  <a:schemeClr val="accent4"/>
                </a:solidFill>
                <a:latin typeface="Arial"/>
                <a:cs typeface="Arial"/>
              </a:rPr>
              <a:t>:</a:t>
            </a:r>
          </a:p>
          <a:p>
            <a:pPr marL="457200" indent="-287338">
              <a:spcBef>
                <a:spcPts val="300"/>
              </a:spcBef>
              <a:defRPr/>
            </a:pPr>
            <a:r>
              <a:rPr lang="en-US" sz="2800" kern="0" dirty="0">
                <a:solidFill>
                  <a:schemeClr val="accent4"/>
                </a:solidFill>
                <a:latin typeface="Arial"/>
                <a:cs typeface="Arial"/>
              </a:rPr>
              <a:t>Equilibrium constants for each equation are multiplied together (not added)</a:t>
            </a:r>
          </a:p>
          <a:p>
            <a:pPr marL="169862" indent="0">
              <a:spcBef>
                <a:spcPts val="300"/>
              </a:spcBef>
              <a:buNone/>
              <a:defRPr/>
            </a:pPr>
            <a:endParaRPr lang="en-US" sz="3600" kern="0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457200" indent="-287338">
              <a:spcBef>
                <a:spcPts val="300"/>
              </a:spcBef>
              <a:defRPr/>
            </a:pPr>
            <a:r>
              <a:rPr lang="en-US" sz="2800" kern="0" dirty="0">
                <a:solidFill>
                  <a:schemeClr val="accent4"/>
                </a:solidFill>
                <a:latin typeface="Arial"/>
                <a:cs typeface="Arial"/>
              </a:rPr>
              <a:t>Any equation that needs to be reversed; the reciprocal of the equilibrium is taken.</a:t>
            </a:r>
          </a:p>
          <a:p>
            <a:pPr marL="169862" indent="0">
              <a:spcBef>
                <a:spcPts val="300"/>
              </a:spcBef>
              <a:buNone/>
              <a:defRPr/>
            </a:pPr>
            <a:endParaRPr lang="en-US" sz="2800" kern="0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169862" indent="0">
              <a:spcBef>
                <a:spcPts val="300"/>
              </a:spcBef>
              <a:buNone/>
              <a:defRPr/>
            </a:pPr>
            <a:endParaRPr lang="en-US" sz="2800" kern="0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457200" indent="-287338">
              <a:spcBef>
                <a:spcPts val="300"/>
              </a:spcBef>
              <a:defRPr/>
            </a:pPr>
            <a:r>
              <a:rPr lang="en-US" sz="2800" kern="0" dirty="0">
                <a:solidFill>
                  <a:schemeClr val="accent4"/>
                </a:solidFill>
                <a:latin typeface="Arial"/>
                <a:cs typeface="Arial"/>
              </a:rPr>
              <a:t>Any equation that needs to have coefficients adjusted through multiplication; the equilibrium constant is raised to the power of that multiplier.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1447800" y="2948492"/>
          <a:ext cx="493395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9" name="Equation" r:id="rId4" imgW="1777680" imgH="228600" progId="Equation.3">
                  <p:embed/>
                </p:oleObj>
              </mc:Choice>
              <mc:Fallback>
                <p:oleObj name="Equation" r:id="rId4" imgW="1777680" imgH="22860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7800" y="2948492"/>
                        <a:ext cx="4933950" cy="630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1524000" y="4267200"/>
          <a:ext cx="2607733" cy="1090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0" name="Equation" r:id="rId6" imgW="1028520" imgH="431640" progId="Equation.3">
                  <p:embed/>
                </p:oleObj>
              </mc:Choice>
              <mc:Fallback>
                <p:oleObj name="Equation" r:id="rId6" imgW="1028520" imgH="43164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0" y="4267200"/>
                        <a:ext cx="2607733" cy="1090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0803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Combining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 values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101600" y="1447800"/>
            <a:ext cx="8991600" cy="523449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82880" indent="-182880">
              <a:spcBef>
                <a:spcPts val="300"/>
              </a:spcBef>
              <a:buFontTx/>
              <a:buNone/>
              <a:defRPr/>
            </a:pPr>
            <a:r>
              <a:rPr lang="en-US" b="1" kern="0" dirty="0">
                <a:solidFill>
                  <a:schemeClr val="accent4"/>
                </a:solidFill>
                <a:latin typeface="Arial"/>
                <a:cs typeface="Arial"/>
              </a:rPr>
              <a:t>In adding chemical equations</a:t>
            </a:r>
            <a:r>
              <a:rPr lang="en-US" kern="0" dirty="0">
                <a:solidFill>
                  <a:schemeClr val="accent4"/>
                </a:solidFill>
                <a:latin typeface="Arial"/>
                <a:cs typeface="Arial"/>
              </a:rPr>
              <a:t>:</a:t>
            </a:r>
          </a:p>
          <a:p>
            <a:pPr marL="457200" indent="-287338">
              <a:spcBef>
                <a:spcPts val="300"/>
              </a:spcBef>
              <a:defRPr/>
            </a:pPr>
            <a:r>
              <a:rPr lang="en-US" sz="2800" kern="0" dirty="0">
                <a:solidFill>
                  <a:schemeClr val="accent4"/>
                </a:solidFill>
                <a:latin typeface="Arial"/>
                <a:cs typeface="Arial"/>
              </a:rPr>
              <a:t>Equilibrium constants for each equation are multiplied together (not added)</a:t>
            </a:r>
          </a:p>
          <a:p>
            <a:pPr marL="169862" indent="0">
              <a:spcBef>
                <a:spcPts val="300"/>
              </a:spcBef>
              <a:buNone/>
              <a:defRPr/>
            </a:pPr>
            <a:endParaRPr lang="en-US" sz="3600" kern="0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457200" indent="-287338">
              <a:spcBef>
                <a:spcPts val="300"/>
              </a:spcBef>
              <a:defRPr/>
            </a:pPr>
            <a:r>
              <a:rPr lang="en-US" sz="2800" kern="0" dirty="0">
                <a:solidFill>
                  <a:schemeClr val="accent4"/>
                </a:solidFill>
                <a:latin typeface="Arial"/>
                <a:cs typeface="Arial"/>
              </a:rPr>
              <a:t>Any equation that needs to be reversed; the reciprocal of the equilibrium is taken.</a:t>
            </a:r>
          </a:p>
          <a:p>
            <a:pPr marL="169862" indent="0">
              <a:spcBef>
                <a:spcPts val="300"/>
              </a:spcBef>
              <a:buNone/>
              <a:defRPr/>
            </a:pPr>
            <a:endParaRPr lang="en-US" sz="2800" kern="0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169862" indent="0">
              <a:spcBef>
                <a:spcPts val="300"/>
              </a:spcBef>
              <a:buNone/>
              <a:defRPr/>
            </a:pPr>
            <a:endParaRPr lang="en-US" sz="2800" kern="0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457200" indent="-287338">
              <a:spcBef>
                <a:spcPts val="300"/>
              </a:spcBef>
              <a:defRPr/>
            </a:pPr>
            <a:r>
              <a:rPr lang="en-US" sz="2800" kern="0" dirty="0">
                <a:solidFill>
                  <a:schemeClr val="accent4"/>
                </a:solidFill>
                <a:latin typeface="Arial"/>
                <a:cs typeface="Arial"/>
              </a:rPr>
              <a:t>Any equation that needs to have coefficients adjusted through multiplication; the equilibrium constant is raised to the power of that multiplier.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1447800" y="2948492"/>
          <a:ext cx="493395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1" name="Equation" r:id="rId4" imgW="1777680" imgH="228600" progId="Equation.3">
                  <p:embed/>
                </p:oleObj>
              </mc:Choice>
              <mc:Fallback>
                <p:oleObj name="Equation" r:id="rId4" imgW="1777680" imgH="22860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7800" y="2948492"/>
                        <a:ext cx="4933950" cy="630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727473"/>
              </p:ext>
            </p:extLst>
          </p:nvPr>
        </p:nvGraphicFramePr>
        <p:xfrm>
          <a:off x="773408" y="4318124"/>
          <a:ext cx="2607733" cy="1090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2" name="Equation" r:id="rId6" imgW="1028520" imgH="431640" progId="Equation.3">
                  <p:embed/>
                </p:oleObj>
              </mc:Choice>
              <mc:Fallback>
                <p:oleObj name="Equation" r:id="rId6" imgW="1028520" imgH="43164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3408" y="4318124"/>
                        <a:ext cx="2607733" cy="1090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B90EE93-CE33-F24A-BFFB-A6981F9E7860}"/>
              </a:ext>
            </a:extLst>
          </p:cNvPr>
          <p:cNvSpPr txBox="1"/>
          <p:nvPr/>
        </p:nvSpPr>
        <p:spPr>
          <a:xfrm>
            <a:off x="3381141" y="4363385"/>
            <a:ext cx="5762859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Note:  if you can’t remember these rules, you can always derive the answer by writing the sum of the reaction, or reverse as shown in the previous slides.</a:t>
            </a:r>
          </a:p>
        </p:txBody>
      </p:sp>
    </p:spTree>
    <p:extLst>
      <p:ext uri="{BB962C8B-B14F-4D97-AF65-F5344CB8AC3E}">
        <p14:creationId xmlns:p14="http://schemas.microsoft.com/office/powerpoint/2010/main" val="32442290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Practice: Combining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 values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76200" y="1143000"/>
            <a:ext cx="8991600" cy="25908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82880" indent="-182880">
              <a:spcBef>
                <a:spcPts val="300"/>
              </a:spcBef>
              <a:buFontTx/>
              <a:buNone/>
              <a:defRPr/>
            </a:pPr>
            <a:r>
              <a:rPr lang="en-US" kern="0" dirty="0">
                <a:solidFill>
                  <a:schemeClr val="accent4"/>
                </a:solidFill>
                <a:latin typeface="Arial"/>
                <a:cs typeface="Arial"/>
              </a:rPr>
              <a:t>Given:  N</a:t>
            </a:r>
            <a:r>
              <a:rPr lang="en-US" kern="0" baseline="-25000" dirty="0">
                <a:solidFill>
                  <a:schemeClr val="accent4"/>
                </a:solidFill>
                <a:latin typeface="Arial"/>
                <a:cs typeface="Arial"/>
              </a:rPr>
              <a:t>2</a:t>
            </a:r>
            <a:r>
              <a:rPr lang="en-US" kern="0" dirty="0">
                <a:solidFill>
                  <a:schemeClr val="accent4"/>
                </a:solidFill>
                <a:latin typeface="Arial"/>
                <a:cs typeface="Arial"/>
              </a:rPr>
              <a:t>O</a:t>
            </a:r>
            <a:r>
              <a:rPr lang="en-US" kern="0" baseline="-25000" dirty="0">
                <a:solidFill>
                  <a:schemeClr val="accent4"/>
                </a:solidFill>
                <a:latin typeface="Arial"/>
                <a:cs typeface="Arial"/>
              </a:rPr>
              <a:t>4</a:t>
            </a:r>
            <a:r>
              <a:rPr lang="en-US" kern="0" dirty="0">
                <a:solidFill>
                  <a:schemeClr val="accent4"/>
                </a:solidFill>
                <a:latin typeface="Arial"/>
                <a:cs typeface="Arial"/>
              </a:rPr>
              <a:t>(</a:t>
            </a:r>
            <a:r>
              <a:rPr lang="en-US" i="1" kern="0" dirty="0">
                <a:solidFill>
                  <a:schemeClr val="accent4"/>
                </a:solidFill>
                <a:latin typeface="Arial"/>
                <a:cs typeface="Arial"/>
              </a:rPr>
              <a:t>g</a:t>
            </a:r>
            <a:r>
              <a:rPr lang="en-US" kern="0" dirty="0">
                <a:solidFill>
                  <a:schemeClr val="accent4"/>
                </a:solidFill>
                <a:latin typeface="Arial"/>
                <a:cs typeface="Arial"/>
              </a:rPr>
              <a:t>) ⇌  2NO</a:t>
            </a:r>
            <a:r>
              <a:rPr lang="en-US" kern="0" baseline="-25000" dirty="0">
                <a:solidFill>
                  <a:schemeClr val="accent4"/>
                </a:solidFill>
                <a:latin typeface="Arial"/>
                <a:cs typeface="Arial"/>
              </a:rPr>
              <a:t>2</a:t>
            </a:r>
            <a:r>
              <a:rPr lang="en-US" kern="0" dirty="0">
                <a:solidFill>
                  <a:schemeClr val="accent4"/>
                </a:solidFill>
                <a:latin typeface="Arial"/>
                <a:cs typeface="Arial"/>
              </a:rPr>
              <a:t>(</a:t>
            </a:r>
            <a:r>
              <a:rPr lang="en-US" i="1" kern="0" dirty="0">
                <a:solidFill>
                  <a:schemeClr val="accent4"/>
                </a:solidFill>
                <a:latin typeface="Arial"/>
                <a:cs typeface="Arial"/>
              </a:rPr>
              <a:t>g</a:t>
            </a:r>
            <a:r>
              <a:rPr lang="en-US" kern="0" dirty="0">
                <a:solidFill>
                  <a:schemeClr val="accent4"/>
                </a:solidFill>
                <a:latin typeface="Arial"/>
                <a:cs typeface="Arial"/>
              </a:rPr>
              <a:t>)</a:t>
            </a:r>
          </a:p>
          <a:p>
            <a:pPr marL="182880" indent="-182880">
              <a:spcBef>
                <a:spcPts val="300"/>
              </a:spcBef>
              <a:buFontTx/>
              <a:buNone/>
              <a:defRPr/>
            </a:pPr>
            <a:endParaRPr lang="en-US" sz="1200" kern="0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609600" indent="-609600">
              <a:spcBef>
                <a:spcPts val="300"/>
              </a:spcBef>
              <a:buFontTx/>
              <a:buNone/>
              <a:defRPr/>
            </a:pPr>
            <a:r>
              <a:rPr lang="en-US" sz="2800" kern="0" dirty="0">
                <a:solidFill>
                  <a:schemeClr val="accent4"/>
                </a:solidFill>
                <a:latin typeface="Arial"/>
                <a:cs typeface="Arial"/>
              </a:rPr>
              <a:t>a</a:t>
            </a:r>
            <a:r>
              <a:rPr lang="en-US" sz="3000" kern="0" dirty="0">
                <a:solidFill>
                  <a:schemeClr val="accent4"/>
                </a:solidFill>
                <a:latin typeface="Arial"/>
                <a:cs typeface="Arial"/>
              </a:rPr>
              <a:t>)  Determine the </a:t>
            </a:r>
            <a:r>
              <a:rPr lang="en-US" sz="3000" i="1" kern="0" dirty="0">
                <a:solidFill>
                  <a:schemeClr val="accent4"/>
                </a:solidFill>
                <a:latin typeface="Arial"/>
                <a:cs typeface="Arial"/>
              </a:rPr>
              <a:t>K</a:t>
            </a:r>
            <a:r>
              <a:rPr lang="en-US" sz="3000" kern="0" baseline="-25000" dirty="0">
                <a:solidFill>
                  <a:schemeClr val="accent4"/>
                </a:solidFill>
                <a:latin typeface="Arial"/>
                <a:cs typeface="Arial"/>
              </a:rPr>
              <a:t>c</a:t>
            </a:r>
            <a:r>
              <a:rPr lang="en-US" sz="3000" kern="0" dirty="0">
                <a:solidFill>
                  <a:schemeClr val="accent4"/>
                </a:solidFill>
                <a:latin typeface="Arial"/>
                <a:cs typeface="Arial"/>
              </a:rPr>
              <a:t> for the reaction:</a:t>
            </a:r>
          </a:p>
          <a:p>
            <a:pPr marL="609600" indent="-609600">
              <a:spcBef>
                <a:spcPts val="300"/>
              </a:spcBef>
              <a:buFontTx/>
              <a:buNone/>
              <a:defRPr/>
            </a:pPr>
            <a:r>
              <a:rPr lang="en-US" sz="3000" kern="0" dirty="0">
                <a:solidFill>
                  <a:schemeClr val="accent4"/>
                </a:solidFill>
                <a:latin typeface="Arial"/>
                <a:cs typeface="Arial"/>
              </a:rPr>
              <a:t>	 		2NO</a:t>
            </a:r>
            <a:r>
              <a:rPr lang="en-US" sz="3000" kern="0" baseline="-25000" dirty="0">
                <a:solidFill>
                  <a:schemeClr val="accent4"/>
                </a:solidFill>
                <a:latin typeface="Arial"/>
                <a:cs typeface="Arial"/>
              </a:rPr>
              <a:t>2</a:t>
            </a:r>
            <a:r>
              <a:rPr lang="en-US" sz="3000" kern="0" dirty="0">
                <a:solidFill>
                  <a:schemeClr val="accent4"/>
                </a:solidFill>
                <a:latin typeface="Arial"/>
                <a:cs typeface="Arial"/>
              </a:rPr>
              <a:t>(</a:t>
            </a:r>
            <a:r>
              <a:rPr lang="en-US" sz="3000" i="1" kern="0" dirty="0">
                <a:solidFill>
                  <a:schemeClr val="accent4"/>
                </a:solidFill>
                <a:latin typeface="Arial"/>
                <a:cs typeface="Arial"/>
              </a:rPr>
              <a:t>g</a:t>
            </a:r>
            <a:r>
              <a:rPr lang="en-US" sz="3000" kern="0" dirty="0">
                <a:solidFill>
                  <a:schemeClr val="accent4"/>
                </a:solidFill>
                <a:latin typeface="Arial"/>
                <a:cs typeface="Arial"/>
              </a:rPr>
              <a:t>) </a:t>
            </a:r>
            <a:r>
              <a:rPr lang="en-US" sz="2800" kern="0" dirty="0">
                <a:solidFill>
                  <a:schemeClr val="accent4"/>
                </a:solidFill>
                <a:latin typeface="Arial"/>
                <a:cs typeface="Arial"/>
              </a:rPr>
              <a:t>⇌</a:t>
            </a:r>
            <a:r>
              <a:rPr lang="en-US" sz="3000" kern="0" dirty="0">
                <a:solidFill>
                  <a:schemeClr val="accent4"/>
                </a:solidFill>
                <a:latin typeface="Arial"/>
                <a:cs typeface="Arial"/>
              </a:rPr>
              <a:t> N</a:t>
            </a:r>
            <a:r>
              <a:rPr lang="en-US" sz="3000" kern="0" baseline="-25000" dirty="0">
                <a:solidFill>
                  <a:schemeClr val="accent4"/>
                </a:solidFill>
                <a:latin typeface="Arial"/>
                <a:cs typeface="Arial"/>
              </a:rPr>
              <a:t>2</a:t>
            </a:r>
            <a:r>
              <a:rPr lang="en-US" sz="3000" kern="0" dirty="0">
                <a:solidFill>
                  <a:schemeClr val="accent4"/>
                </a:solidFill>
                <a:latin typeface="Arial"/>
                <a:cs typeface="Arial"/>
              </a:rPr>
              <a:t>O</a:t>
            </a:r>
            <a:r>
              <a:rPr lang="en-US" sz="3000" kern="0" baseline="-25000" dirty="0">
                <a:solidFill>
                  <a:schemeClr val="accent4"/>
                </a:solidFill>
                <a:latin typeface="Arial"/>
                <a:cs typeface="Arial"/>
              </a:rPr>
              <a:t>4</a:t>
            </a:r>
            <a:r>
              <a:rPr lang="en-US" sz="3000" kern="0" dirty="0">
                <a:solidFill>
                  <a:schemeClr val="accent4"/>
                </a:solidFill>
                <a:latin typeface="Arial"/>
                <a:cs typeface="Arial"/>
              </a:rPr>
              <a:t>(</a:t>
            </a:r>
            <a:r>
              <a:rPr lang="en-US" sz="3000" i="1" kern="0" dirty="0">
                <a:solidFill>
                  <a:schemeClr val="accent4"/>
                </a:solidFill>
                <a:latin typeface="Arial"/>
                <a:cs typeface="Arial"/>
              </a:rPr>
              <a:t>g</a:t>
            </a:r>
            <a:r>
              <a:rPr lang="en-US" sz="3000" kern="0" dirty="0">
                <a:solidFill>
                  <a:schemeClr val="accent4"/>
                </a:solidFill>
                <a:latin typeface="Arial"/>
                <a:cs typeface="Arial"/>
              </a:rPr>
              <a:t>) </a:t>
            </a:r>
          </a:p>
          <a:p>
            <a:pPr marL="609600" indent="-609600">
              <a:spcBef>
                <a:spcPts val="300"/>
              </a:spcBef>
              <a:buFont typeface="Times" pitchFamily="8" charset="0"/>
              <a:buAutoNum type="alphaLcParenR" startAt="2"/>
              <a:defRPr/>
            </a:pPr>
            <a:r>
              <a:rPr lang="en-US" sz="3000" kern="0" dirty="0">
                <a:solidFill>
                  <a:schemeClr val="accent4"/>
                </a:solidFill>
                <a:latin typeface="Arial"/>
                <a:cs typeface="Arial"/>
              </a:rPr>
              <a:t>Determine the </a:t>
            </a:r>
            <a:r>
              <a:rPr lang="en-US" sz="3000" i="1" kern="0" dirty="0">
                <a:solidFill>
                  <a:schemeClr val="accent4"/>
                </a:solidFill>
                <a:latin typeface="Arial"/>
                <a:cs typeface="Arial"/>
              </a:rPr>
              <a:t>K</a:t>
            </a:r>
            <a:r>
              <a:rPr lang="en-US" sz="3000" kern="0" baseline="-25000" dirty="0">
                <a:solidFill>
                  <a:schemeClr val="accent4"/>
                </a:solidFill>
                <a:latin typeface="Arial"/>
                <a:cs typeface="Arial"/>
              </a:rPr>
              <a:t>c</a:t>
            </a:r>
            <a:r>
              <a:rPr lang="en-US" sz="3000" kern="0" dirty="0">
                <a:solidFill>
                  <a:schemeClr val="accent4"/>
                </a:solidFill>
                <a:latin typeface="Arial"/>
                <a:cs typeface="Arial"/>
              </a:rPr>
              <a:t> for the reaction:</a:t>
            </a:r>
          </a:p>
          <a:p>
            <a:pPr marL="609600" indent="-609600">
              <a:spcBef>
                <a:spcPts val="300"/>
              </a:spcBef>
              <a:buFont typeface="Times" pitchFamily="8" charset="0"/>
              <a:buNone/>
              <a:defRPr/>
            </a:pPr>
            <a:r>
              <a:rPr lang="en-US" sz="3000" kern="0" dirty="0">
                <a:solidFill>
                  <a:schemeClr val="accent4"/>
                </a:solidFill>
                <a:latin typeface="Arial"/>
                <a:cs typeface="Arial"/>
              </a:rPr>
              <a:t>			  NO</a:t>
            </a:r>
            <a:r>
              <a:rPr lang="en-US" sz="3000" kern="0" baseline="-25000" dirty="0">
                <a:solidFill>
                  <a:schemeClr val="accent4"/>
                </a:solidFill>
                <a:latin typeface="Arial"/>
                <a:cs typeface="Arial"/>
              </a:rPr>
              <a:t>2</a:t>
            </a:r>
            <a:r>
              <a:rPr lang="en-US" sz="3000" kern="0" dirty="0">
                <a:solidFill>
                  <a:schemeClr val="accent4"/>
                </a:solidFill>
                <a:latin typeface="Arial"/>
                <a:cs typeface="Arial"/>
              </a:rPr>
              <a:t>(</a:t>
            </a:r>
            <a:r>
              <a:rPr lang="en-US" sz="3000" i="1" kern="0" dirty="0">
                <a:solidFill>
                  <a:schemeClr val="accent4"/>
                </a:solidFill>
                <a:latin typeface="Arial"/>
                <a:cs typeface="Arial"/>
              </a:rPr>
              <a:t>g</a:t>
            </a:r>
            <a:r>
              <a:rPr lang="en-US" sz="3000" kern="0" dirty="0">
                <a:solidFill>
                  <a:schemeClr val="accent4"/>
                </a:solidFill>
                <a:latin typeface="Arial"/>
                <a:cs typeface="Arial"/>
              </a:rPr>
              <a:t>) </a:t>
            </a:r>
            <a:r>
              <a:rPr lang="en-US" sz="2800" kern="0" dirty="0">
                <a:solidFill>
                  <a:schemeClr val="accent4"/>
                </a:solidFill>
                <a:latin typeface="Arial"/>
                <a:cs typeface="Arial"/>
              </a:rPr>
              <a:t>⇌</a:t>
            </a:r>
            <a:r>
              <a:rPr lang="en-US" sz="3000" kern="0" dirty="0">
                <a:solidFill>
                  <a:schemeClr val="accent4"/>
                </a:solidFill>
                <a:latin typeface="Arial"/>
                <a:cs typeface="Arial"/>
              </a:rPr>
              <a:t> ½ N</a:t>
            </a:r>
            <a:r>
              <a:rPr lang="en-US" sz="3000" kern="0" baseline="-25000" dirty="0">
                <a:solidFill>
                  <a:schemeClr val="accent4"/>
                </a:solidFill>
                <a:latin typeface="Arial"/>
                <a:cs typeface="Arial"/>
              </a:rPr>
              <a:t>2</a:t>
            </a:r>
            <a:r>
              <a:rPr lang="en-US" sz="3000" kern="0" dirty="0">
                <a:solidFill>
                  <a:schemeClr val="accent4"/>
                </a:solidFill>
                <a:latin typeface="Arial"/>
                <a:cs typeface="Arial"/>
              </a:rPr>
              <a:t>O</a:t>
            </a:r>
            <a:r>
              <a:rPr lang="en-US" sz="3000" kern="0" baseline="-25000" dirty="0">
                <a:solidFill>
                  <a:schemeClr val="accent4"/>
                </a:solidFill>
                <a:latin typeface="Arial"/>
                <a:cs typeface="Arial"/>
              </a:rPr>
              <a:t>4</a:t>
            </a:r>
            <a:r>
              <a:rPr lang="en-US" sz="3000" kern="0" dirty="0">
                <a:solidFill>
                  <a:schemeClr val="accent4"/>
                </a:solidFill>
                <a:latin typeface="Arial"/>
                <a:cs typeface="Arial"/>
              </a:rPr>
              <a:t>(</a:t>
            </a:r>
            <a:r>
              <a:rPr lang="en-US" sz="3000" i="1" kern="0" dirty="0">
                <a:solidFill>
                  <a:schemeClr val="accent4"/>
                </a:solidFill>
                <a:latin typeface="Arial"/>
                <a:cs typeface="Arial"/>
              </a:rPr>
              <a:t>g</a:t>
            </a:r>
            <a:r>
              <a:rPr lang="en-US" sz="3000" kern="0" dirty="0">
                <a:solidFill>
                  <a:schemeClr val="accent4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93133" y="4066402"/>
            <a:ext cx="6335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kern="0" dirty="0">
                <a:solidFill>
                  <a:schemeClr val="accent4"/>
                </a:solidFill>
                <a:latin typeface="Arial"/>
                <a:cs typeface="Arial"/>
              </a:rPr>
              <a:t>a) </a:t>
            </a:r>
            <a:endParaRPr lang="en-US" sz="3000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4038600"/>
            <a:ext cx="8686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09600" y="4742313"/>
          <a:ext cx="2041960" cy="853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6" name="Equation" r:id="rId4" imgW="1028520" imgH="431640" progId="Equation.3">
                  <p:embed/>
                </p:oleObj>
              </mc:Choice>
              <mc:Fallback>
                <p:oleObj name="Equation" r:id="rId4" imgW="1028520" imgH="43164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4742313"/>
                        <a:ext cx="2041960" cy="853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93133" y="4126647"/>
            <a:ext cx="3505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Notice! The reaction is merely reversed.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01600" y="5604340"/>
          <a:ext cx="2041525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7" name="Equation" r:id="rId6" imgW="1028520" imgH="393480" progId="Equation.3">
                  <p:embed/>
                </p:oleObj>
              </mc:Choice>
              <mc:Fallback>
                <p:oleObj name="Equation" r:id="rId6" imgW="1028520" imgH="39348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1600" y="5604340"/>
                        <a:ext cx="2041525" cy="779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143125" y="5835302"/>
          <a:ext cx="78105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8" name="Equation" r:id="rId8" imgW="393480" imgH="177480" progId="Equation.3">
                  <p:embed/>
                </p:oleObj>
              </mc:Choice>
              <mc:Fallback>
                <p:oleObj name="Equation" r:id="rId8" imgW="393480" imgH="17748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43125" y="5835302"/>
                        <a:ext cx="781050" cy="35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505200" y="4066402"/>
            <a:ext cx="6335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kern="0" dirty="0">
                <a:solidFill>
                  <a:schemeClr val="accent4"/>
                </a:solidFill>
                <a:latin typeface="Arial"/>
                <a:cs typeface="Arial"/>
              </a:rPr>
              <a:t>b) </a:t>
            </a:r>
            <a:endParaRPr lang="en-US" sz="3000" dirty="0"/>
          </a:p>
        </p:txBody>
      </p:sp>
      <p:sp>
        <p:nvSpPr>
          <p:cNvPr id="13" name="Rectangle 12"/>
          <p:cNvSpPr/>
          <p:nvPr/>
        </p:nvSpPr>
        <p:spPr>
          <a:xfrm>
            <a:off x="3733800" y="4126647"/>
            <a:ext cx="4800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Notice! The reaction from a) has been multiplied by ½.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4800600" y="5348363"/>
          <a:ext cx="161925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9" name="Equation" r:id="rId10" imgW="698400" imgH="253800" progId="Equation.3">
                  <p:embed/>
                </p:oleObj>
              </mc:Choice>
              <mc:Fallback>
                <p:oleObj name="Equation" r:id="rId10" imgW="698400" imgH="2538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00600" y="5348363"/>
                        <a:ext cx="1619250" cy="588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4759760" y="4807587"/>
          <a:ext cx="1447800" cy="528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0" name="Equation" r:id="rId12" imgW="622080" imgH="228600" progId="Equation.3">
                  <p:embed/>
                </p:oleObj>
              </mc:Choice>
              <mc:Fallback>
                <p:oleObj name="Equation" r:id="rId12" imgW="622080" imgH="2286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59760" y="4807587"/>
                        <a:ext cx="1447800" cy="528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5812102" y="2379078"/>
          <a:ext cx="1752600" cy="639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1" name="Equation" r:id="rId14" imgW="622080" imgH="228600" progId="Equation.3">
                  <p:embed/>
                </p:oleObj>
              </mc:Choice>
              <mc:Fallback>
                <p:oleObj name="Equation" r:id="rId14" imgW="622080" imgH="2286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812102" y="2379078"/>
                        <a:ext cx="1752600" cy="6397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5794904" y="1167087"/>
          <a:ext cx="286226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2" name="Equation" r:id="rId16" imgW="1015920" imgH="241200" progId="Equation.3">
                  <p:embed/>
                </p:oleObj>
              </mc:Choice>
              <mc:Fallback>
                <p:oleObj name="Equation" r:id="rId16" imgW="1015920" imgH="24120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794904" y="1167087"/>
                        <a:ext cx="2862263" cy="67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3496733" y="4871783"/>
            <a:ext cx="1483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000" i="1" dirty="0">
                <a:solidFill>
                  <a:srgbClr val="FF0000"/>
                </a:solidFill>
                <a:latin typeface="Arial"/>
                <a:cs typeface="Arial"/>
              </a:rPr>
              <a:t>from a)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90055" y="5467290"/>
            <a:ext cx="1483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000" i="1" dirty="0">
                <a:solidFill>
                  <a:srgbClr val="FF0000"/>
                </a:solidFill>
                <a:latin typeface="Arial"/>
                <a:cs typeface="Arial"/>
              </a:rPr>
              <a:t>for b)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5346700" y="5849920"/>
          <a:ext cx="3416300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3" name="Equation" r:id="rId18" imgW="1473120" imgH="291960" progId="Equation.3">
                  <p:embed/>
                </p:oleObj>
              </mc:Choice>
              <mc:Fallback>
                <p:oleObj name="Equation" r:id="rId18" imgW="1473120" imgH="291960" progId="Equation.3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346700" y="5849920"/>
                        <a:ext cx="3416300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5832475" y="3344863"/>
          <a:ext cx="1824038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4" name="Equation" r:id="rId20" imgW="647640" imgH="228600" progId="Equation.3">
                  <p:embed/>
                </p:oleObj>
              </mc:Choice>
              <mc:Fallback>
                <p:oleObj name="Equation" r:id="rId20" imgW="647640" imgH="228600" progId="Equation.3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832475" y="3344863"/>
                        <a:ext cx="1824038" cy="63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 bwMode="auto">
          <a:xfrm>
            <a:off x="5794904" y="3360919"/>
            <a:ext cx="1901296" cy="589636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755217" y="2379078"/>
            <a:ext cx="1901296" cy="589636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5029224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2" grpId="0"/>
      <p:bldP spid="13" grpId="0"/>
      <p:bldP spid="20" grpId="0"/>
      <p:bldP spid="23" grpId="0"/>
      <p:bldP spid="26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143000"/>
            <a:ext cx="8991600" cy="5715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 Action Expression: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Equivalent to equilibrium constant expression, but applied to reaction mixtures that may or may not be at equilibrium</a:t>
            </a:r>
            <a:endParaRPr 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Reaction Quotient (</a:t>
            </a:r>
            <a:r>
              <a:rPr lang="en-US" b="1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1" eaLnBrk="1" hangingPunct="1">
              <a:spcBef>
                <a:spcPts val="600"/>
              </a:spcBef>
            </a:pP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value of the mass action expression for </a:t>
            </a:r>
            <a:r>
              <a:rPr lang="en-US" sz="30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values 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concentrations (or partial pressures) of the reactants and products</a:t>
            </a:r>
          </a:p>
          <a:p>
            <a:pPr lvl="1" eaLnBrk="1" hangingPunct="1">
              <a:spcBef>
                <a:spcPts val="600"/>
              </a:spcBef>
            </a:pP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equilibrium:  </a:t>
            </a:r>
            <a:r>
              <a:rPr lang="en-US" sz="30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30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  <a:p>
            <a:pPr lvl="1">
              <a:spcBef>
                <a:spcPts val="600"/>
              </a:spcBef>
            </a:pP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of </a:t>
            </a:r>
            <a:r>
              <a:rPr lang="en-US" sz="30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indicates how reaction is proceeding (if at equilibrium, or not)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Reaction Quotient (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Q</a:t>
            </a:r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)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27696252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2362200" y="2590800"/>
            <a:ext cx="152400" cy="685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0533" name="TextBox 5"/>
          <p:cNvSpPr txBox="1">
            <a:spLocks noChangeArrowheads="1"/>
          </p:cNvSpPr>
          <p:nvPr/>
        </p:nvSpPr>
        <p:spPr bwMode="auto">
          <a:xfrm>
            <a:off x="732705" y="969024"/>
            <a:ext cx="783099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H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O(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 +  CO(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 ⇌  H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 +  CO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</a:t>
            </a:r>
          </a:p>
        </p:txBody>
      </p:sp>
      <p:pic>
        <p:nvPicPr>
          <p:cNvPr id="150537" name="Picture 12"/>
          <p:cNvPicPr>
            <a:picLocks noChangeAspect="1" noChangeArrowheads="1"/>
          </p:cNvPicPr>
          <p:nvPr/>
        </p:nvPicPr>
        <p:blipFill rotWithShape="1">
          <a:blip r:embed="rId3"/>
          <a:srcRect t="37061" b="8116"/>
          <a:stretch/>
        </p:blipFill>
        <p:spPr bwMode="auto">
          <a:xfrm>
            <a:off x="304800" y="3172874"/>
            <a:ext cx="8686800" cy="3631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Comparing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Q</a:t>
            </a:r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 with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76200" y="8382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50534" name="TextBox 9"/>
          <p:cNvSpPr txBox="1">
            <a:spLocks noChangeArrowheads="1"/>
          </p:cNvSpPr>
          <p:nvPr/>
        </p:nvSpPr>
        <p:spPr bwMode="auto">
          <a:xfrm>
            <a:off x="937682" y="1714741"/>
            <a:ext cx="2819400" cy="12926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600" i="1" dirty="0">
                <a:solidFill>
                  <a:srgbClr val="F32518"/>
                </a:solidFill>
                <a:ea typeface="ＭＳ Ｐゴシック" charset="-128"/>
              </a:rPr>
              <a:t>Q</a:t>
            </a:r>
            <a:r>
              <a:rPr lang="en-US" sz="2600" dirty="0">
                <a:solidFill>
                  <a:srgbClr val="F32518"/>
                </a:solidFill>
                <a:ea typeface="ＭＳ Ｐゴシック" charset="-128"/>
              </a:rPr>
              <a:t> &lt; </a:t>
            </a:r>
            <a:r>
              <a:rPr lang="en-US" sz="2600" i="1" dirty="0">
                <a:solidFill>
                  <a:srgbClr val="F32518"/>
                </a:solidFill>
                <a:ea typeface="ＭＳ Ｐゴシック" charset="-128"/>
              </a:rPr>
              <a:t>K</a:t>
            </a:r>
            <a:r>
              <a:rPr lang="en-US" sz="2600" dirty="0">
                <a:solidFill>
                  <a:srgbClr val="F32518"/>
                </a:solidFill>
                <a:ea typeface="ＭＳ Ｐゴシック" charset="-128"/>
              </a:rPr>
              <a:t> </a:t>
            </a:r>
          </a:p>
          <a:p>
            <a:pPr algn="ctr"/>
            <a:r>
              <a:rPr lang="en-US" sz="2600" i="1" dirty="0">
                <a:solidFill>
                  <a:srgbClr val="F32518"/>
                </a:solidFill>
                <a:ea typeface="ＭＳ Ｐゴシック" charset="-128"/>
              </a:rPr>
              <a:t>reaction proceeds toward products</a:t>
            </a:r>
          </a:p>
        </p:txBody>
      </p:sp>
      <p:sp>
        <p:nvSpPr>
          <p:cNvPr id="150535" name="TextBox 10"/>
          <p:cNvSpPr txBox="1">
            <a:spLocks noChangeArrowheads="1"/>
          </p:cNvSpPr>
          <p:nvPr/>
        </p:nvSpPr>
        <p:spPr bwMode="auto">
          <a:xfrm>
            <a:off x="3790950" y="1708271"/>
            <a:ext cx="1943100" cy="12926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600" i="1" dirty="0">
                <a:solidFill>
                  <a:srgbClr val="F32518"/>
                </a:solidFill>
                <a:ea typeface="ＭＳ Ｐゴシック" charset="-128"/>
              </a:rPr>
              <a:t>Q</a:t>
            </a:r>
            <a:r>
              <a:rPr lang="en-US" sz="2600" dirty="0">
                <a:solidFill>
                  <a:srgbClr val="F32518"/>
                </a:solidFill>
                <a:ea typeface="ＭＳ Ｐゴシック" charset="-128"/>
              </a:rPr>
              <a:t> = </a:t>
            </a:r>
            <a:r>
              <a:rPr lang="en-US" sz="2600" i="1" dirty="0">
                <a:solidFill>
                  <a:srgbClr val="F32518"/>
                </a:solidFill>
                <a:ea typeface="ＭＳ Ｐゴシック" charset="-128"/>
              </a:rPr>
              <a:t>K</a:t>
            </a:r>
            <a:endParaRPr lang="en-US" sz="2600" dirty="0">
              <a:solidFill>
                <a:srgbClr val="F32518"/>
              </a:solidFill>
              <a:ea typeface="ＭＳ Ｐゴシック" charset="-128"/>
            </a:endParaRPr>
          </a:p>
          <a:p>
            <a:pPr algn="ctr"/>
            <a:r>
              <a:rPr lang="en-US" sz="2600" i="1" dirty="0">
                <a:solidFill>
                  <a:srgbClr val="F32518"/>
                </a:solidFill>
                <a:ea typeface="ＭＳ Ｐゴシック" charset="-128"/>
              </a:rPr>
              <a:t>reaction at equilibrium</a:t>
            </a:r>
          </a:p>
        </p:txBody>
      </p:sp>
      <p:sp>
        <p:nvSpPr>
          <p:cNvPr id="150536" name="TextBox 11"/>
          <p:cNvSpPr txBox="1">
            <a:spLocks noChangeArrowheads="1"/>
          </p:cNvSpPr>
          <p:nvPr/>
        </p:nvSpPr>
        <p:spPr bwMode="auto">
          <a:xfrm>
            <a:off x="5791200" y="1716737"/>
            <a:ext cx="2971800" cy="12926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600" i="1" dirty="0">
                <a:solidFill>
                  <a:srgbClr val="F32518"/>
                </a:solidFill>
                <a:ea typeface="ＭＳ Ｐゴシック" charset="-128"/>
              </a:rPr>
              <a:t>Q</a:t>
            </a:r>
            <a:r>
              <a:rPr lang="en-US" sz="2600" dirty="0">
                <a:solidFill>
                  <a:srgbClr val="F32518"/>
                </a:solidFill>
                <a:ea typeface="ＭＳ Ｐゴシック" charset="-128"/>
              </a:rPr>
              <a:t> &gt; </a:t>
            </a:r>
            <a:r>
              <a:rPr lang="en-US" sz="2600" i="1" dirty="0">
                <a:solidFill>
                  <a:srgbClr val="F32518"/>
                </a:solidFill>
                <a:ea typeface="ＭＳ Ｐゴシック" charset="-128"/>
              </a:rPr>
              <a:t>K</a:t>
            </a:r>
            <a:endParaRPr lang="en-US" sz="2600" dirty="0">
              <a:solidFill>
                <a:srgbClr val="F32518"/>
              </a:solidFill>
              <a:ea typeface="ＭＳ Ｐゴシック" charset="-128"/>
            </a:endParaRPr>
          </a:p>
          <a:p>
            <a:pPr algn="ctr"/>
            <a:r>
              <a:rPr lang="en-US" sz="2600" i="1" dirty="0">
                <a:solidFill>
                  <a:srgbClr val="F32518"/>
                </a:solidFill>
                <a:ea typeface="ＭＳ Ｐゴシック" charset="-128"/>
              </a:rPr>
              <a:t>reaction proceeds toward reactants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3757082" y="1714741"/>
            <a:ext cx="0" cy="247426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5791200" y="1714740"/>
            <a:ext cx="0" cy="247426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368594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2" grpId="0" animBg="1"/>
      <p:bldP spid="150534" grpId="0"/>
      <p:bldP spid="150535" grpId="0"/>
      <p:bldP spid="1505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066800"/>
            <a:ext cx="8839200" cy="251460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buFontTx/>
              <a:buNone/>
            </a:pP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Is the following reaction at equilibrium at the stated conditions?  If not at equilibrium, determine which direction the reaction will proceed. (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K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c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= 5.6)</a:t>
            </a:r>
          </a:p>
          <a:p>
            <a:pPr marL="0" indent="0" algn="ctr" eaLnBrk="1" hangingPunct="1">
              <a:spcBef>
                <a:spcPts val="600"/>
              </a:spcBef>
              <a:buFontTx/>
              <a:buNone/>
            </a:pP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CH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4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  +    H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O    </a:t>
            </a:r>
            <a:r>
              <a:rPr lang="en-US" sz="2800" dirty="0">
                <a:solidFill>
                  <a:schemeClr val="accent4"/>
                </a:solidFill>
                <a:latin typeface="Arial" charset="0"/>
                <a:cs typeface="Arial" charset="0"/>
              </a:rPr>
              <a:t>⇌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  CO    +    3H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endParaRPr lang="en-US" sz="3000" dirty="0">
              <a:solidFill>
                <a:schemeClr val="accent4"/>
              </a:solidFill>
              <a:latin typeface="Arial" charset="0"/>
              <a:cs typeface="Arial" charset="0"/>
            </a:endParaRPr>
          </a:p>
          <a:p>
            <a:pPr marL="0" indent="0" eaLnBrk="1" hangingPunct="1">
              <a:spcBef>
                <a:spcPts val="600"/>
              </a:spcBef>
              <a:buFontTx/>
              <a:buNone/>
            </a:pP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              0.100 </a:t>
            </a:r>
            <a:r>
              <a:rPr lang="en-US" sz="2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M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     0.200 </a:t>
            </a:r>
            <a:r>
              <a:rPr lang="en-US" sz="2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M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      0.500 </a:t>
            </a:r>
            <a:r>
              <a:rPr lang="en-US" sz="2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M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      0.800 </a:t>
            </a:r>
            <a:r>
              <a:rPr lang="en-US" sz="2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M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Example: Comparing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Q</a:t>
            </a:r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 and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5" name="Rectangle 4"/>
          <p:cNvSpPr/>
          <p:nvPr/>
        </p:nvSpPr>
        <p:spPr>
          <a:xfrm>
            <a:off x="76199" y="3581400"/>
            <a:ext cx="2133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000" i="1" dirty="0">
                <a:solidFill>
                  <a:srgbClr val="005B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at equilibrium,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458297"/>
              </p:ext>
            </p:extLst>
          </p:nvPr>
        </p:nvGraphicFramePr>
        <p:xfrm>
          <a:off x="1109000" y="3911060"/>
          <a:ext cx="4361755" cy="1188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5" name="Equation" r:id="rId4" imgW="1714320" imgH="469800" progId="Equation.3">
                  <p:embed/>
                </p:oleObj>
              </mc:Choice>
              <mc:Fallback>
                <p:oleObj name="Equation" r:id="rId4" imgW="1714320" imgH="4698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9000" y="3911060"/>
                        <a:ext cx="4361755" cy="1188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76199" y="4933890"/>
            <a:ext cx="2133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000" i="1" dirty="0">
                <a:solidFill>
                  <a:srgbClr val="005B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 Q</a:t>
            </a:r>
            <a:r>
              <a:rPr lang="en-US" sz="2000" i="1" baseline="-25000" dirty="0">
                <a:solidFill>
                  <a:srgbClr val="005B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i="1" dirty="0">
                <a:solidFill>
                  <a:srgbClr val="005B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082086"/>
              </p:ext>
            </p:extLst>
          </p:nvPr>
        </p:nvGraphicFramePr>
        <p:xfrm>
          <a:off x="1142999" y="5173543"/>
          <a:ext cx="3198813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6" name="Equation" r:id="rId6" imgW="1307880" imgH="457200" progId="Equation.3">
                  <p:embed/>
                </p:oleObj>
              </mc:Choice>
              <mc:Fallback>
                <p:oleObj name="Equation" r:id="rId6" imgW="1307880" imgH="457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2999" y="5173543"/>
                        <a:ext cx="3198813" cy="1112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0108828"/>
              </p:ext>
            </p:extLst>
          </p:nvPr>
        </p:nvGraphicFramePr>
        <p:xfrm>
          <a:off x="4344548" y="5513267"/>
          <a:ext cx="1023937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7" name="Equation" r:id="rId8" imgW="419040" imgH="177480" progId="Equation.3">
                  <p:embed/>
                </p:oleObj>
              </mc:Choice>
              <mc:Fallback>
                <p:oleObj name="Equation" r:id="rId8" imgW="419040" imgH="17748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44548" y="5513267"/>
                        <a:ext cx="1023937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546605"/>
              </p:ext>
            </p:extLst>
          </p:nvPr>
        </p:nvGraphicFramePr>
        <p:xfrm>
          <a:off x="1151466" y="6300788"/>
          <a:ext cx="1273175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8" name="Equation" r:id="rId10" imgW="520560" imgH="228600" progId="Equation.3">
                  <p:embed/>
                </p:oleObj>
              </mc:Choice>
              <mc:Fallback>
                <p:oleObj name="Equation" r:id="rId10" imgW="520560" imgH="228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51466" y="6300788"/>
                        <a:ext cx="1273175" cy="55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2467106" y="6305490"/>
            <a:ext cx="63720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reaction will proceed toward the left reducing Q</a:t>
            </a:r>
            <a:r>
              <a:rPr lang="en-US" sz="2000" i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109000" y="6324600"/>
            <a:ext cx="7806400" cy="493557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2921758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667" y="1219200"/>
            <a:ext cx="8991600" cy="4525963"/>
          </a:xfrm>
        </p:spPr>
        <p:txBody>
          <a:bodyPr/>
          <a:lstStyle/>
          <a:p>
            <a:pPr eaLnBrk="1" hangingPunct="1">
              <a:spcBef>
                <a:spcPct val="75000"/>
              </a:spcBef>
            </a:pPr>
            <a:r>
              <a:rPr lang="en-US" b="1" dirty="0">
                <a:solidFill>
                  <a:schemeClr val="accent4"/>
                </a:solidFill>
                <a:latin typeface="Arial" charset="0"/>
                <a:cs typeface="Arial" charset="0"/>
              </a:rPr>
              <a:t>Homogeneous Equilibria:  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Involve reactants and products in the same phase</a:t>
            </a:r>
          </a:p>
          <a:p>
            <a:pPr marL="0" lvl="1" indent="0" algn="ctr" eaLnBrk="1" hangingPunct="1">
              <a:spcBef>
                <a:spcPct val="75000"/>
              </a:spcBef>
              <a:buNone/>
            </a:pP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H</a:t>
            </a:r>
            <a:r>
              <a:rPr lang="en-US" sz="36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O(</a:t>
            </a:r>
            <a:r>
              <a:rPr lang="en-US" sz="3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)  +  CO(</a:t>
            </a:r>
            <a:r>
              <a:rPr lang="en-US" sz="3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)  ⇌  H</a:t>
            </a:r>
            <a:r>
              <a:rPr lang="en-US" sz="36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)  +  CO</a:t>
            </a:r>
            <a:r>
              <a:rPr lang="en-US" sz="36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)</a:t>
            </a:r>
          </a:p>
          <a:p>
            <a:pPr eaLnBrk="1" hangingPunct="1">
              <a:spcBef>
                <a:spcPct val="75000"/>
              </a:spcBef>
            </a:pPr>
            <a:r>
              <a:rPr lang="en-US" b="1" dirty="0">
                <a:solidFill>
                  <a:schemeClr val="accent4"/>
                </a:solidFill>
                <a:latin typeface="Arial" charset="0"/>
                <a:cs typeface="Arial" charset="0"/>
              </a:rPr>
              <a:t>Heterogeneous Equilibria:  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Involve reactants and products in more than one phase</a:t>
            </a:r>
          </a:p>
          <a:p>
            <a:pPr marL="0" lvl="1" indent="0" algn="ctr" eaLnBrk="1" hangingPunct="1">
              <a:spcBef>
                <a:spcPct val="75000"/>
              </a:spcBef>
              <a:buNone/>
            </a:pP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CaCO</a:t>
            </a:r>
            <a:r>
              <a:rPr lang="en-US" sz="36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3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s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) ⇌ </a:t>
            </a:r>
            <a:r>
              <a:rPr lang="en-US" sz="3600" dirty="0" err="1">
                <a:solidFill>
                  <a:schemeClr val="accent4"/>
                </a:solidFill>
                <a:latin typeface="Arial" charset="0"/>
                <a:cs typeface="Arial" charset="0"/>
              </a:rPr>
              <a:t>CaO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s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)  +  CO</a:t>
            </a:r>
            <a:r>
              <a:rPr lang="en-US" sz="36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Types of Equilibria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" name="Rectangle 1"/>
          <p:cNvSpPr/>
          <p:nvPr/>
        </p:nvSpPr>
        <p:spPr>
          <a:xfrm>
            <a:off x="762000" y="5562600"/>
            <a:ext cx="784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Concentration of pure solid is constant.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Concentration of pure liquid is constant.</a:t>
            </a:r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6" grpId="0" build="p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Heterogeneous Equilibria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315860"/>
              </p:ext>
            </p:extLst>
          </p:nvPr>
        </p:nvGraphicFramePr>
        <p:xfrm>
          <a:off x="4300351" y="1935226"/>
          <a:ext cx="2798797" cy="1089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1" name="Equation" r:id="rId4" imgW="1104840" imgH="431640" progId="Equation.3">
                  <p:embed/>
                </p:oleObj>
              </mc:Choice>
              <mc:Fallback>
                <p:oleObj name="Equation" r:id="rId4" imgW="1104840" imgH="43164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00351" y="1935226"/>
                        <a:ext cx="2798797" cy="1089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-152400" y="1905000"/>
            <a:ext cx="3505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From the Law of Mass Action can write an equilibrium expression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821267" y="1051499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algn="ctr">
              <a:spcBef>
                <a:spcPts val="2400"/>
              </a:spcBef>
              <a:buNone/>
            </a:pPr>
            <a:r>
              <a:rPr lang="en-US" sz="3600" dirty="0">
                <a:solidFill>
                  <a:schemeClr val="accent4"/>
                </a:solidFill>
              </a:rPr>
              <a:t>CaCO</a:t>
            </a:r>
            <a:r>
              <a:rPr lang="en-US" sz="3600" baseline="-25000" dirty="0">
                <a:solidFill>
                  <a:schemeClr val="accent4"/>
                </a:solidFill>
              </a:rPr>
              <a:t>3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s</a:t>
            </a:r>
            <a:r>
              <a:rPr lang="en-US" sz="3600" dirty="0">
                <a:solidFill>
                  <a:schemeClr val="accent4"/>
                </a:solidFill>
              </a:rPr>
              <a:t>) ⇌ </a:t>
            </a:r>
            <a:r>
              <a:rPr lang="en-US" sz="3600" dirty="0" err="1">
                <a:solidFill>
                  <a:schemeClr val="accent4"/>
                </a:solidFill>
              </a:rPr>
              <a:t>CaO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s</a:t>
            </a:r>
            <a:r>
              <a:rPr lang="en-US" sz="3600" dirty="0">
                <a:solidFill>
                  <a:schemeClr val="accent4"/>
                </a:solidFill>
              </a:rPr>
              <a:t>)  +  CO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0933" y="3127833"/>
            <a:ext cx="30818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However, concentrations of both solids/liquids are essentially constant with respect to temperature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589152"/>
              </p:ext>
            </p:extLst>
          </p:nvPr>
        </p:nvGraphicFramePr>
        <p:xfrm>
          <a:off x="4559300" y="3319463"/>
          <a:ext cx="24288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2" name="Equation" r:id="rId6" imgW="1066680" imgH="215640" progId="Equation.3">
                  <p:embed/>
                </p:oleObj>
              </mc:Choice>
              <mc:Fallback>
                <p:oleObj name="Equation" r:id="rId6" imgW="1066680" imgH="21564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59300" y="3319463"/>
                        <a:ext cx="2428875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479105"/>
              </p:ext>
            </p:extLst>
          </p:nvPr>
        </p:nvGraphicFramePr>
        <p:xfrm>
          <a:off x="4343400" y="3949700"/>
          <a:ext cx="280511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3" name="Equation" r:id="rId8" imgW="1231560" imgH="228600" progId="Equation.3">
                  <p:embed/>
                </p:oleObj>
              </mc:Choice>
              <mc:Fallback>
                <p:oleObj name="Equation" r:id="rId8" imgW="1231560" imgH="2286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43400" y="3949700"/>
                        <a:ext cx="2805113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121156"/>
              </p:ext>
            </p:extLst>
          </p:nvPr>
        </p:nvGraphicFramePr>
        <p:xfrm>
          <a:off x="500185" y="5148712"/>
          <a:ext cx="2624015" cy="102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4" name="Equation" r:id="rId10" imgW="1104840" imgH="431640" progId="Equation.3">
                  <p:embed/>
                </p:oleObj>
              </mc:Choice>
              <mc:Fallback>
                <p:oleObj name="Equation" r:id="rId10" imgW="1104840" imgH="43164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0185" y="5148712"/>
                        <a:ext cx="2624015" cy="102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-334433" y="4640221"/>
            <a:ext cx="52239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Can substitute into original expression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962036"/>
              </p:ext>
            </p:extLst>
          </p:nvPr>
        </p:nvGraphicFramePr>
        <p:xfrm>
          <a:off x="483326" y="6328266"/>
          <a:ext cx="20224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5" name="Equation" r:id="rId12" imgW="888840" imgH="228600" progId="Equation.3">
                  <p:embed/>
                </p:oleObj>
              </mc:Choice>
              <mc:Fallback>
                <p:oleObj name="Equation" r:id="rId12" imgW="888840" imgH="22860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3326" y="6328266"/>
                        <a:ext cx="202247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864800"/>
              </p:ext>
            </p:extLst>
          </p:nvPr>
        </p:nvGraphicFramePr>
        <p:xfrm>
          <a:off x="3657600" y="5040331"/>
          <a:ext cx="1704975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6" name="Equation" r:id="rId14" imgW="749160" imgH="393480" progId="Equation.3">
                  <p:embed/>
                </p:oleObj>
              </mc:Choice>
              <mc:Fallback>
                <p:oleObj name="Equation" r:id="rId14" imgW="749160" imgH="39348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57600" y="5040331"/>
                        <a:ext cx="1704975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471107"/>
              </p:ext>
            </p:extLst>
          </p:nvPr>
        </p:nvGraphicFramePr>
        <p:xfrm>
          <a:off x="3763565" y="6161757"/>
          <a:ext cx="16478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7" name="Equation" r:id="rId16" imgW="723600" imgH="228600" progId="Equation.3">
                  <p:embed/>
                </p:oleObj>
              </mc:Choice>
              <mc:Fallback>
                <p:oleObj name="Equation" r:id="rId16" imgW="723600" imgH="22860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763565" y="6161757"/>
                        <a:ext cx="164782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5633459" y="6018794"/>
            <a:ext cx="35040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The equilibrium only depends on the concentration of CO</a:t>
            </a:r>
            <a:r>
              <a:rPr lang="en-US" sz="2000" i="1" baseline="-25000" dirty="0">
                <a:solidFill>
                  <a:srgbClr val="005BA9"/>
                </a:solidFill>
                <a:latin typeface="Arial"/>
                <a:cs typeface="Arial"/>
              </a:rPr>
              <a:t>2</a:t>
            </a:r>
            <a:endParaRPr lang="en-US" sz="2000" i="1" dirty="0">
              <a:solidFill>
                <a:srgbClr val="005BA9"/>
              </a:solidFill>
              <a:latin typeface="Arial"/>
              <a:cs typeface="Arial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864031"/>
              </p:ext>
            </p:extLst>
          </p:nvPr>
        </p:nvGraphicFramePr>
        <p:xfrm>
          <a:off x="7114646" y="3991748"/>
          <a:ext cx="4921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8" name="Equation" r:id="rId18" imgW="215640" imgH="164880" progId="Equation.3">
                  <p:embed/>
                </p:oleObj>
              </mc:Choice>
              <mc:Fallback>
                <p:oleObj name="Equation" r:id="rId18" imgW="215640" imgH="16488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114646" y="3991748"/>
                        <a:ext cx="492125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231848"/>
              </p:ext>
            </p:extLst>
          </p:nvPr>
        </p:nvGraphicFramePr>
        <p:xfrm>
          <a:off x="6934200" y="3366701"/>
          <a:ext cx="4921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9" name="Equation" r:id="rId20" imgW="215640" imgH="164880" progId="Equation.3">
                  <p:embed/>
                </p:oleObj>
              </mc:Choice>
              <mc:Fallback>
                <p:oleObj name="Equation" r:id="rId20" imgW="215640" imgH="164880" progId="Equation.3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934200" y="3366701"/>
                        <a:ext cx="492125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90267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9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78" name="TextBox 4"/>
          <p:cNvSpPr txBox="1">
            <a:spLocks noChangeArrowheads="1"/>
          </p:cNvSpPr>
          <p:nvPr/>
        </p:nvSpPr>
        <p:spPr bwMode="auto">
          <a:xfrm>
            <a:off x="1246187" y="1096434"/>
            <a:ext cx="66516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CaCO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3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s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⇌ </a:t>
            </a:r>
            <a:r>
              <a:rPr lang="en-US" sz="3600" dirty="0" err="1">
                <a:solidFill>
                  <a:schemeClr val="accent4"/>
                </a:solidFill>
                <a:ea typeface="ＭＳ Ｐゴシック" charset="-128"/>
              </a:rPr>
              <a:t>CaO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s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 +  CO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</a:t>
            </a:r>
          </a:p>
        </p:txBody>
      </p:sp>
      <p:sp>
        <p:nvSpPr>
          <p:cNvPr id="159779" name="TextBox 6"/>
          <p:cNvSpPr txBox="1">
            <a:spLocks noChangeArrowheads="1"/>
          </p:cNvSpPr>
          <p:nvPr/>
        </p:nvSpPr>
        <p:spPr bwMode="auto">
          <a:xfrm>
            <a:off x="152400" y="3181187"/>
            <a:ext cx="4560271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000" i="1" dirty="0">
                <a:solidFill>
                  <a:srgbClr val="FF0000"/>
                </a:solidFill>
                <a:ea typeface="ＭＳ Ｐゴシック" charset="-128"/>
              </a:rPr>
              <a:t>Note: Amount of solid (or liquid) product/reactant does not affect the equilibrium</a:t>
            </a:r>
          </a:p>
        </p:txBody>
      </p:sp>
      <p:pic>
        <p:nvPicPr>
          <p:cNvPr id="159780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429000" y="1982932"/>
            <a:ext cx="5486400" cy="4551218"/>
          </a:xfr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Heterogeneous Equilibria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541911"/>
              </p:ext>
            </p:extLst>
          </p:nvPr>
        </p:nvGraphicFramePr>
        <p:xfrm>
          <a:off x="1263120" y="2087349"/>
          <a:ext cx="2385658" cy="749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4" name="Equation" r:id="rId4" imgW="723600" imgH="228600" progId="Equation.3">
                  <p:embed/>
                </p:oleObj>
              </mc:Choice>
              <mc:Fallback>
                <p:oleObj name="Equation" r:id="rId4" imgW="723600" imgH="228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3120" y="2087349"/>
                        <a:ext cx="2385658" cy="7492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5230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7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219200"/>
            <a:ext cx="8991600" cy="3200400"/>
          </a:xfrm>
        </p:spPr>
        <p:txBody>
          <a:bodyPr/>
          <a:lstStyle/>
          <a:p>
            <a:pPr eaLnBrk="1" hangingPunct="1">
              <a:spcBef>
                <a:spcPts val="1200"/>
              </a:spcBef>
              <a:defRPr/>
            </a:pP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Chemical Equilibrium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 eaLnBrk="1" hangingPunct="1">
              <a:spcBef>
                <a:spcPts val="1200"/>
              </a:spcBef>
              <a:defRPr/>
            </a:pP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dynamic process in which concentrations of reactants and products remain constant over time</a:t>
            </a:r>
          </a:p>
          <a:p>
            <a:pPr lvl="1" eaLnBrk="1" hangingPunct="1">
              <a:spcBef>
                <a:spcPts val="1200"/>
              </a:spcBef>
              <a:defRPr/>
            </a:pP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 of a reaction in the forward direction matches the rate in the reverse direction</a:t>
            </a:r>
          </a:p>
          <a:p>
            <a:pPr lvl="1" eaLnBrk="1" hangingPunct="1">
              <a:spcBef>
                <a:spcPts val="1200"/>
              </a:spcBef>
              <a:buFont typeface="Wingdings" charset="0"/>
              <a:buNone/>
              <a:defRPr/>
            </a:pPr>
            <a:endParaRPr lang="en-US" sz="30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Equilibrium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4" name="TextBox 3"/>
          <p:cNvSpPr txBox="1"/>
          <p:nvPr/>
        </p:nvSpPr>
        <p:spPr>
          <a:xfrm>
            <a:off x="1671850" y="4876800"/>
            <a:ext cx="5033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</a:rPr>
              <a:t>Reactants </a:t>
            </a:r>
            <a:r>
              <a:rPr lang="en-US" sz="3600" dirty="0">
                <a:solidFill>
                  <a:schemeClr val="accent4"/>
                </a:solidFill>
              </a:rPr>
              <a:t>⇌</a:t>
            </a:r>
            <a:r>
              <a:rPr lang="en-US" sz="3600" b="1" dirty="0">
                <a:solidFill>
                  <a:schemeClr val="accent4"/>
                </a:solidFill>
              </a:rPr>
              <a:t> Products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895600" y="5867400"/>
          <a:ext cx="2597164" cy="644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4" imgW="863280" imgH="215640" progId="Equation.3">
                  <p:embed/>
                </p:oleObj>
              </mc:Choice>
              <mc:Fallback>
                <p:oleObj name="Equation" r:id="rId4" imgW="863280" imgH="21564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5600" y="5867400"/>
                        <a:ext cx="2597164" cy="6447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55470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build="p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20" name="Text Box 4"/>
          <p:cNvSpPr txBox="1">
            <a:spLocks noChangeArrowheads="1"/>
          </p:cNvSpPr>
          <p:nvPr/>
        </p:nvSpPr>
        <p:spPr bwMode="auto">
          <a:xfrm>
            <a:off x="76200" y="1143000"/>
            <a:ext cx="8991599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3200" b="1" dirty="0">
                <a:solidFill>
                  <a:schemeClr val="accent4"/>
                </a:solidFill>
                <a:ea typeface="ＭＳ Ｐゴシック" charset="-128"/>
              </a:rPr>
              <a:t>Le Châtelier's Principle: </a:t>
            </a:r>
            <a:r>
              <a:rPr lang="ja-JP" altLang="en-US" sz="3200" dirty="0">
                <a:solidFill>
                  <a:schemeClr val="accent4"/>
                </a:solidFill>
                <a:ea typeface="ＭＳ Ｐゴシック" charset="-128"/>
              </a:rPr>
              <a:t>“</a:t>
            </a:r>
            <a:r>
              <a:rPr lang="en-US" sz="3200" dirty="0">
                <a:solidFill>
                  <a:schemeClr val="accent4"/>
                </a:solidFill>
                <a:ea typeface="ＭＳ Ｐゴシック" charset="-128"/>
              </a:rPr>
              <a:t>A system at equilibrium responds to a stress in such a way that it relieves that stress.</a:t>
            </a:r>
            <a:r>
              <a:rPr lang="ja-JP" altLang="en-US" sz="3200" dirty="0">
                <a:solidFill>
                  <a:schemeClr val="accent4"/>
                </a:solidFill>
                <a:ea typeface="ＭＳ Ｐゴシック" charset="-128"/>
              </a:rPr>
              <a:t>”</a:t>
            </a:r>
            <a:endParaRPr lang="en-US" sz="3200" dirty="0">
              <a:solidFill>
                <a:schemeClr val="accent4"/>
              </a:solidFill>
              <a:ea typeface="ＭＳ Ｐゴシック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4"/>
              </a:solidFill>
              <a:ea typeface="ＭＳ Ｐゴシック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  <a:ea typeface="ＭＳ Ｐゴシック" charset="-128"/>
              </a:rPr>
              <a:t>Factors that will change the relative rates of forward/reverse reactions, or change the value of </a:t>
            </a:r>
            <a:r>
              <a:rPr lang="en-US" sz="3200" i="1" dirty="0">
                <a:solidFill>
                  <a:schemeClr val="accent4"/>
                </a:solidFill>
                <a:ea typeface="ＭＳ Ｐゴシック" charset="-128"/>
              </a:rPr>
              <a:t>Q</a:t>
            </a:r>
            <a:r>
              <a:rPr lang="en-US" sz="3200" dirty="0">
                <a:solidFill>
                  <a:schemeClr val="accent4"/>
                </a:solidFill>
                <a:ea typeface="ＭＳ Ｐゴシック" charset="-128"/>
              </a:rPr>
              <a:t> compared to </a:t>
            </a:r>
            <a:r>
              <a:rPr lang="en-US" sz="3200" i="1" dirty="0">
                <a:solidFill>
                  <a:schemeClr val="accent4"/>
                </a:solidFill>
                <a:ea typeface="ＭＳ Ｐゴシック" charset="-128"/>
              </a:rPr>
              <a:t>K</a:t>
            </a:r>
            <a:r>
              <a:rPr lang="en-US" sz="3200" dirty="0">
                <a:solidFill>
                  <a:schemeClr val="accent4"/>
                </a:solidFill>
                <a:ea typeface="ＭＳ Ｐゴシック" charset="-128"/>
              </a:rPr>
              <a:t>, will cause a shift in the position of equilibrium.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Le Châtelier’s Principle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3983786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20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86254" y="3732406"/>
            <a:ext cx="9154054" cy="1905000"/>
          </a:xfrm>
        </p:spPr>
        <p:txBody>
          <a:bodyPr/>
          <a:lstStyle/>
          <a:p>
            <a:pPr lvl="1" eaLnBrk="1" hangingPunct="1">
              <a:spcBef>
                <a:spcPts val="600"/>
              </a:spcBef>
            </a:pPr>
            <a:r>
              <a:rPr lang="en-US" sz="2700" dirty="0">
                <a:solidFill>
                  <a:schemeClr val="accent4"/>
                </a:solidFill>
                <a:latin typeface="Arial" charset="0"/>
                <a:cs typeface="Arial" charset="0"/>
              </a:rPr>
              <a:t>Rate of reverse reaction decreases due to lower concentration of CO</a:t>
            </a:r>
            <a:r>
              <a:rPr lang="en-US" sz="27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endParaRPr lang="en-US" sz="2700" dirty="0">
              <a:solidFill>
                <a:schemeClr val="accent4"/>
              </a:solidFill>
              <a:latin typeface="Arial" charset="0"/>
              <a:cs typeface="Arial" charset="0"/>
            </a:endParaRPr>
          </a:p>
          <a:p>
            <a:pPr lvl="1" eaLnBrk="1" hangingPunct="1">
              <a:spcBef>
                <a:spcPts val="600"/>
              </a:spcBef>
            </a:pPr>
            <a:r>
              <a:rPr lang="en-US" sz="2700" dirty="0">
                <a:solidFill>
                  <a:schemeClr val="accent4"/>
                </a:solidFill>
                <a:latin typeface="Arial" charset="0"/>
                <a:cs typeface="Arial" charset="0"/>
              </a:rPr>
              <a:t>Reaction proceeds in forward direction to re-establish equilibrium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Concentration Stress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3" name="Rectangle 2"/>
          <p:cNvSpPr/>
          <p:nvPr/>
        </p:nvSpPr>
        <p:spPr>
          <a:xfrm>
            <a:off x="656504" y="1041400"/>
            <a:ext cx="7830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eaLnBrk="1" hangingPunct="1">
              <a:spcBef>
                <a:spcPts val="900"/>
              </a:spcBef>
              <a:buNone/>
            </a:pPr>
            <a:r>
              <a:rPr lang="en-US" sz="3600" dirty="0">
                <a:solidFill>
                  <a:schemeClr val="accent4"/>
                </a:solidFill>
              </a:rPr>
              <a:t>H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O(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 +  CO(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 ⇌  H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 +  CO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277397"/>
              </p:ext>
            </p:extLst>
          </p:nvPr>
        </p:nvGraphicFramePr>
        <p:xfrm>
          <a:off x="4267200" y="1877649"/>
          <a:ext cx="2288416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4" name="Equation" r:id="rId4" imgW="1041120" imgH="431640" progId="Equation.3">
                  <p:embed/>
                </p:oleObj>
              </mc:Choice>
              <mc:Fallback>
                <p:oleObj name="Equation" r:id="rId4" imgW="1041120" imgH="43164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67200" y="1877649"/>
                        <a:ext cx="2288416" cy="94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57200" y="1843089"/>
            <a:ext cx="3276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From the Law of Mass Action can write an equilibrium expression</a:t>
            </a: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135467" y="2808899"/>
            <a:ext cx="89916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600" i="1" dirty="0">
                <a:solidFill>
                  <a:srgbClr val="FF0000"/>
                </a:solidFill>
                <a:ea typeface="ＭＳ Ｐゴシック" charset="-128"/>
              </a:rPr>
              <a:t>Hypothetically, what would happen if we removed some amount of CO</a:t>
            </a:r>
            <a:r>
              <a:rPr lang="en-US" sz="2600" i="1" baseline="-25000" dirty="0">
                <a:solidFill>
                  <a:srgbClr val="FF0000"/>
                </a:solidFill>
                <a:ea typeface="ＭＳ Ｐゴシック" charset="-128"/>
              </a:rPr>
              <a:t>2</a:t>
            </a:r>
            <a:r>
              <a:rPr lang="en-US" sz="2600" i="1" dirty="0">
                <a:solidFill>
                  <a:srgbClr val="FF0000"/>
                </a:solidFill>
                <a:ea typeface="ＭＳ Ｐゴシック" charset="-128"/>
              </a:rPr>
              <a:t>(g)?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720126"/>
              </p:ext>
            </p:extLst>
          </p:nvPr>
        </p:nvGraphicFramePr>
        <p:xfrm>
          <a:off x="1380008" y="5677453"/>
          <a:ext cx="2201392" cy="970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5" name="Equation" r:id="rId6" imgW="977760" imgH="431640" progId="Equation.3">
                  <p:embed/>
                </p:oleObj>
              </mc:Choice>
              <mc:Fallback>
                <p:oleObj name="Equation" r:id="rId6" imgW="977760" imgH="43164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80008" y="5677453"/>
                        <a:ext cx="2201392" cy="970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4409546" y="5654675"/>
            <a:ext cx="46159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We have decreased the numerator, thus making Q smaller than K. This will drive the reaction towards products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421133"/>
              </p:ext>
            </p:extLst>
          </p:nvPr>
        </p:nvGraphicFramePr>
        <p:xfrm>
          <a:off x="3581400" y="5888061"/>
          <a:ext cx="72231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6" name="Equation" r:id="rId8" imgW="317160" imgH="228600" progId="Equation.3">
                  <p:embed/>
                </p:oleObj>
              </mc:Choice>
              <mc:Fallback>
                <p:oleObj name="Equation" r:id="rId8" imgW="317160" imgH="2286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81400" y="5888061"/>
                        <a:ext cx="722312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32404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901" grpId="0" build="p"/>
      <p:bldP spid="11" grpId="0"/>
      <p:bldP spid="12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4" name="Content Placeholder 2"/>
          <p:cNvSpPr>
            <a:spLocks noGrp="1"/>
          </p:cNvSpPr>
          <p:nvPr>
            <p:ph idx="1"/>
          </p:nvPr>
        </p:nvSpPr>
        <p:spPr>
          <a:xfrm>
            <a:off x="211667" y="2577570"/>
            <a:ext cx="8991600" cy="3613619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  <a:sym typeface="Symbol" pitchFamily="18" charset="2"/>
              </a:rPr>
              <a:t>Approach:</a:t>
            </a:r>
          </a:p>
          <a:p>
            <a:pPr lvl="1"/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  <a:sym typeface="Symbol" pitchFamily="18" charset="2"/>
              </a:rPr>
              <a:t>Treat heat as reactant or product</a:t>
            </a:r>
          </a:p>
          <a:p>
            <a:pPr lvl="1"/>
            <a:endParaRPr lang="en-US" dirty="0">
              <a:solidFill>
                <a:schemeClr val="accent4"/>
              </a:solidFill>
              <a:latin typeface="Arial" charset="0"/>
              <a:cs typeface="Arial" charset="0"/>
              <a:sym typeface="Symbol" pitchFamily="18" charset="2"/>
            </a:endParaRPr>
          </a:p>
          <a:p>
            <a:pPr lvl="1"/>
            <a:endParaRPr lang="en-US" dirty="0">
              <a:solidFill>
                <a:schemeClr val="accent4"/>
              </a:solidFill>
              <a:latin typeface="Arial" charset="0"/>
              <a:cs typeface="Arial" charset="0"/>
              <a:sym typeface="Symbol" pitchFamily="18" charset="2"/>
            </a:endParaRPr>
          </a:p>
          <a:p>
            <a:pPr lvl="1"/>
            <a:endParaRPr lang="en-US" sz="2200" dirty="0">
              <a:solidFill>
                <a:schemeClr val="accent4"/>
              </a:solidFill>
              <a:latin typeface="Arial" charset="0"/>
              <a:cs typeface="Arial" charset="0"/>
              <a:sym typeface="Symbol" pitchFamily="18" charset="2"/>
            </a:endParaRPr>
          </a:p>
          <a:p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Increasing temperature adds heat to the product side of equation; reaction shifts left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Effects of Temperature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8" name="Rectangle 7"/>
          <p:cNvSpPr/>
          <p:nvPr/>
        </p:nvSpPr>
        <p:spPr>
          <a:xfrm>
            <a:off x="762000" y="1066800"/>
            <a:ext cx="586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3600" dirty="0">
                <a:solidFill>
                  <a:schemeClr val="accent4"/>
                </a:solidFill>
              </a:rPr>
              <a:t>2N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+ 3H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 ⇌  2NH</a:t>
            </a:r>
            <a:r>
              <a:rPr lang="en-US" sz="3600" baseline="-25000" dirty="0">
                <a:solidFill>
                  <a:schemeClr val="accent4"/>
                </a:solidFill>
              </a:rPr>
              <a:t>3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</a:t>
            </a:r>
            <a:endParaRPr lang="en-US" sz="3600" dirty="0">
              <a:solidFill>
                <a:schemeClr val="accent4"/>
              </a:solidFill>
              <a:sym typeface="Symbol" pitchFamily="18" charset="2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76200" y="1805452"/>
            <a:ext cx="89916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600" i="1" dirty="0">
                <a:solidFill>
                  <a:srgbClr val="FF0000"/>
                </a:solidFill>
                <a:ea typeface="ＭＳ Ｐゴシック" charset="-128"/>
              </a:rPr>
              <a:t>Hypothetically, what would happen if we raised the temperature of the system?</a:t>
            </a:r>
          </a:p>
        </p:txBody>
      </p:sp>
      <p:sp>
        <p:nvSpPr>
          <p:cNvPr id="4" name="Rectangle 3"/>
          <p:cNvSpPr/>
          <p:nvPr/>
        </p:nvSpPr>
        <p:spPr>
          <a:xfrm>
            <a:off x="7078525" y="1092199"/>
            <a:ext cx="2010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</a:pPr>
            <a:r>
              <a:rPr lang="en-US" sz="3600" dirty="0">
                <a:solidFill>
                  <a:schemeClr val="accent4"/>
                </a:solidFill>
                <a:sym typeface="Symbol" pitchFamily="18" charset="2"/>
              </a:rPr>
              <a:t></a:t>
            </a:r>
            <a:r>
              <a:rPr lang="en-US" sz="3600" i="1" dirty="0" err="1">
                <a:solidFill>
                  <a:schemeClr val="accent4"/>
                </a:solidFill>
                <a:sym typeface="Symbol" pitchFamily="18" charset="2"/>
              </a:rPr>
              <a:t>H</a:t>
            </a:r>
            <a:r>
              <a:rPr lang="en-US" sz="3600" i="1" baseline="-25000" dirty="0" err="1">
                <a:solidFill>
                  <a:schemeClr val="accent4"/>
                </a:solidFill>
                <a:sym typeface="Symbol" pitchFamily="18" charset="2"/>
              </a:rPr>
              <a:t>rxn</a:t>
            </a:r>
            <a:r>
              <a:rPr lang="en-US" sz="3600" dirty="0">
                <a:solidFill>
                  <a:schemeClr val="accent4"/>
                </a:solidFill>
                <a:sym typeface="Symbol" pitchFamily="18" charset="2"/>
              </a:rPr>
              <a:t> &lt; 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4314892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3600" dirty="0">
                <a:solidFill>
                  <a:schemeClr val="accent4"/>
                </a:solidFill>
              </a:rPr>
              <a:t>2N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+ 3H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 ⇌  2NH</a:t>
            </a:r>
            <a:r>
              <a:rPr lang="en-US" sz="3600" baseline="-25000" dirty="0">
                <a:solidFill>
                  <a:schemeClr val="accent4"/>
                </a:solidFill>
              </a:rPr>
              <a:t>3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+ energy</a:t>
            </a:r>
            <a:endParaRPr lang="en-US" sz="3600" dirty="0">
              <a:solidFill>
                <a:schemeClr val="accent4"/>
              </a:solidFill>
              <a:sym typeface="Symbol" pitchFamily="18" charset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338666" y="379254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∆</a:t>
            </a:r>
            <a:r>
              <a:rPr lang="en-US" sz="2000" i="1" dirty="0" err="1">
                <a:solidFill>
                  <a:srgbClr val="005BA9"/>
                </a:solidFill>
                <a:latin typeface="Arial"/>
                <a:cs typeface="Arial"/>
              </a:rPr>
              <a:t>H</a:t>
            </a:r>
            <a:r>
              <a:rPr lang="en-US" sz="2000" i="1" baseline="-25000" dirty="0" err="1">
                <a:solidFill>
                  <a:srgbClr val="005BA9"/>
                </a:solidFill>
                <a:latin typeface="Arial"/>
                <a:cs typeface="Arial"/>
              </a:rPr>
              <a:t>rxn</a:t>
            </a: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 is less than zero, the reaction is exothermic, energy is given off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2400" y="6191189"/>
            <a:ext cx="8915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Using this approach, changing temperature is directly synonymous with changing concentration of a chemical species (energy). </a:t>
            </a:r>
          </a:p>
        </p:txBody>
      </p:sp>
    </p:spTree>
    <p:extLst>
      <p:ext uri="{BB962C8B-B14F-4D97-AF65-F5344CB8AC3E}">
        <p14:creationId xmlns:p14="http://schemas.microsoft.com/office/powerpoint/2010/main" val="4223372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4" grpId="0" build="p"/>
      <p:bldP spid="9" grpId="0"/>
      <p:bldP spid="4" grpId="0"/>
      <p:bldP spid="11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84667" y="1066800"/>
            <a:ext cx="8991600" cy="1066800"/>
          </a:xfrm>
        </p:spPr>
        <p:txBody>
          <a:bodyPr/>
          <a:lstStyle/>
          <a:p>
            <a:pPr indent="4763" algn="l"/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the equilibrium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sz="32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H</a:t>
            </a:r>
            <a:r>
              <a:rPr lang="en-US" sz="32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</a:t>
            </a:r>
            <a:r>
              <a:rPr lang="en-US" sz="32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+ 206 kJ </a:t>
            </a:r>
            <a:r>
              <a:rPr lang="en-US" sz="3200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⇌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CO(</a:t>
            </a:r>
            <a:r>
              <a:rPr lang="en-US" sz="32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+ 3 H</a:t>
            </a:r>
            <a:r>
              <a:rPr lang="en-US" sz="32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1143000"/>
            <a:ext cx="9059333" cy="1676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4763">
              <a:buFontTx/>
              <a:buNone/>
            </a:pP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Le Châtelier’s Principle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6933" y="2150532"/>
            <a:ext cx="8991600" cy="4648202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3000" b="1" dirty="0">
                <a:solidFill>
                  <a:schemeClr val="accent4"/>
                </a:solidFill>
                <a:latin typeface="Arial" charset="0"/>
                <a:cs typeface="Arial" charset="0"/>
              </a:rPr>
              <a:t>Concentration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: </a:t>
            </a:r>
          </a:p>
          <a:p>
            <a:pPr lvl="1">
              <a:spcBef>
                <a:spcPct val="0"/>
              </a:spcBef>
            </a:pPr>
            <a:r>
              <a:rPr lang="en-US" sz="2600" dirty="0">
                <a:solidFill>
                  <a:srgbClr val="FF0000"/>
                </a:solidFill>
                <a:latin typeface="Arial" charset="0"/>
                <a:cs typeface="Arial" charset="0"/>
              </a:rPr>
              <a:t>Increase concentration 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of a species, the reaction will proceed </a:t>
            </a:r>
            <a:r>
              <a:rPr lang="en-US" sz="2600" dirty="0">
                <a:solidFill>
                  <a:srgbClr val="005BA9"/>
                </a:solidFill>
                <a:latin typeface="Arial" charset="0"/>
                <a:cs typeface="Arial" charset="0"/>
              </a:rPr>
              <a:t>away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 from that species</a:t>
            </a:r>
          </a:p>
          <a:p>
            <a:pPr lvl="1">
              <a:spcBef>
                <a:spcPct val="0"/>
              </a:spcBef>
            </a:pPr>
            <a:r>
              <a:rPr lang="en-US" sz="2600" dirty="0">
                <a:solidFill>
                  <a:srgbClr val="FF0000"/>
                </a:solidFill>
                <a:latin typeface="Arial" charset="0"/>
                <a:cs typeface="Arial" charset="0"/>
              </a:rPr>
              <a:t>Decrease concentration 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of a species, the reaction will proceed </a:t>
            </a:r>
            <a:r>
              <a:rPr lang="en-US" sz="2600" dirty="0">
                <a:solidFill>
                  <a:srgbClr val="005BA9"/>
                </a:solidFill>
                <a:latin typeface="Arial" charset="0"/>
                <a:cs typeface="Arial" charset="0"/>
              </a:rPr>
              <a:t>toward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 that species</a:t>
            </a:r>
          </a:p>
          <a:p>
            <a:pPr>
              <a:spcBef>
                <a:spcPct val="0"/>
              </a:spcBef>
            </a:pPr>
            <a:r>
              <a:rPr lang="en-US" sz="3000" b="1" dirty="0">
                <a:solidFill>
                  <a:schemeClr val="accent4"/>
                </a:solidFill>
                <a:latin typeface="Arial" charset="0"/>
                <a:cs typeface="Arial" charset="0"/>
              </a:rPr>
              <a:t>Temperature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: </a:t>
            </a:r>
          </a:p>
          <a:p>
            <a:pPr lvl="1">
              <a:spcBef>
                <a:spcPct val="0"/>
              </a:spcBef>
            </a:pP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Energy is synonymous with chemical species</a:t>
            </a:r>
          </a:p>
          <a:p>
            <a:pPr lvl="1">
              <a:spcBef>
                <a:spcPct val="0"/>
              </a:spcBef>
            </a:pPr>
            <a:r>
              <a:rPr lang="en-US" sz="2600" dirty="0">
                <a:solidFill>
                  <a:srgbClr val="FF0000"/>
                </a:solidFill>
                <a:latin typeface="Arial" charset="0"/>
                <a:cs typeface="Arial" charset="0"/>
              </a:rPr>
              <a:t>Increase temperature 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of reaction, the reaction will proceed </a:t>
            </a:r>
            <a:r>
              <a:rPr lang="en-US" sz="2600" dirty="0">
                <a:solidFill>
                  <a:srgbClr val="005BA9"/>
                </a:solidFill>
                <a:latin typeface="Arial" charset="0"/>
                <a:cs typeface="Arial" charset="0"/>
              </a:rPr>
              <a:t>away 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from the energy term.</a:t>
            </a:r>
          </a:p>
          <a:p>
            <a:pPr lvl="1">
              <a:spcBef>
                <a:spcPct val="0"/>
              </a:spcBef>
            </a:pPr>
            <a:r>
              <a:rPr lang="en-US" sz="2600" dirty="0">
                <a:solidFill>
                  <a:srgbClr val="FF0000"/>
                </a:solidFill>
                <a:latin typeface="Arial" charset="0"/>
                <a:cs typeface="Arial" charset="0"/>
              </a:rPr>
              <a:t>Decrease temperature 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of reaction, the reaction will proceed </a:t>
            </a:r>
            <a:r>
              <a:rPr lang="en-US" sz="2600" dirty="0">
                <a:solidFill>
                  <a:srgbClr val="005BA9"/>
                </a:solidFill>
                <a:latin typeface="Arial" charset="0"/>
                <a:cs typeface="Arial" charset="0"/>
              </a:rPr>
              <a:t>toward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 the energy term.</a:t>
            </a:r>
          </a:p>
          <a:p>
            <a:pPr lvl="1">
              <a:spcBef>
                <a:spcPct val="0"/>
              </a:spcBef>
            </a:pPr>
            <a:endParaRPr lang="en-US" sz="2600" dirty="0">
              <a:solidFill>
                <a:schemeClr val="accent4"/>
              </a:solidFill>
              <a:latin typeface="Arial" charset="0"/>
              <a:cs typeface="Arial" charset="0"/>
            </a:endParaRPr>
          </a:p>
          <a:p>
            <a:pPr lvl="1">
              <a:spcBef>
                <a:spcPct val="0"/>
              </a:spcBef>
            </a:pPr>
            <a:endParaRPr lang="en-US" sz="2600" dirty="0">
              <a:solidFill>
                <a:schemeClr val="accent4"/>
              </a:solidFill>
              <a:latin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36336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82" name="Content Placeholder 2"/>
          <p:cNvSpPr>
            <a:spLocks noGrp="1"/>
          </p:cNvSpPr>
          <p:nvPr>
            <p:ph idx="1"/>
          </p:nvPr>
        </p:nvSpPr>
        <p:spPr>
          <a:xfrm>
            <a:off x="-16933" y="6311641"/>
            <a:ext cx="6705600" cy="633454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2600" i="1" dirty="0">
                <a:solidFill>
                  <a:srgbClr val="FF0000"/>
                </a:solidFill>
                <a:latin typeface="Arial" charset="0"/>
                <a:cs typeface="Arial" charset="0"/>
              </a:rPr>
              <a:t>Q &lt; K, reaction shifts right toward products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Effects of Pressure/Volume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4" name="Rectangle 3"/>
          <p:cNvSpPr/>
          <p:nvPr/>
        </p:nvSpPr>
        <p:spPr>
          <a:xfrm>
            <a:off x="2481501" y="1015097"/>
            <a:ext cx="4240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eaLnBrk="1" hangingPunct="1">
              <a:spcBef>
                <a:spcPts val="900"/>
              </a:spcBef>
              <a:buNone/>
            </a:pPr>
            <a:r>
              <a:rPr lang="en-US" sz="3600" dirty="0">
                <a:solidFill>
                  <a:schemeClr val="accent4"/>
                </a:solidFill>
              </a:rPr>
              <a:t>2NO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⇌  N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O</a:t>
            </a:r>
            <a:r>
              <a:rPr lang="en-US" sz="3600" baseline="-25000" dirty="0">
                <a:solidFill>
                  <a:schemeClr val="accent4"/>
                </a:solidFill>
              </a:rPr>
              <a:t>4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955687"/>
              </p:ext>
            </p:extLst>
          </p:nvPr>
        </p:nvGraphicFramePr>
        <p:xfrm>
          <a:off x="3586914" y="1590490"/>
          <a:ext cx="187960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3" name="Equation" r:id="rId4" imgW="825480" imgH="482400" progId="Equation.3">
                  <p:embed/>
                </p:oleObj>
              </mc:Choice>
              <mc:Fallback>
                <p:oleObj name="Equation" r:id="rId4" imgW="825480" imgH="4824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6914" y="1590490"/>
                        <a:ext cx="1879600" cy="1095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-14495" y="1574634"/>
            <a:ext cx="3276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From the Law of Mass Action can write an equilibrium expression</a:t>
            </a:r>
          </a:p>
        </p:txBody>
      </p:sp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50800" y="2641097"/>
            <a:ext cx="9050867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600" i="1" dirty="0">
                <a:solidFill>
                  <a:srgbClr val="FF0000"/>
                </a:solidFill>
                <a:ea typeface="ＭＳ Ｐゴシック" charset="-128"/>
              </a:rPr>
              <a:t>Hypothetically, what would happen if we changed the volume of the system?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0800" y="3663518"/>
            <a:ext cx="2768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From the application of the ideal gas law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959275"/>
              </p:ext>
            </p:extLst>
          </p:nvPr>
        </p:nvGraphicFramePr>
        <p:xfrm>
          <a:off x="3662362" y="3581400"/>
          <a:ext cx="15335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4" name="Equation" r:id="rId6" imgW="672840" imgH="215640" progId="Equation.3">
                  <p:embed/>
                </p:oleObj>
              </mc:Choice>
              <mc:Fallback>
                <p:oleObj name="Equation" r:id="rId6" imgW="672840" imgH="21564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62362" y="3581400"/>
                        <a:ext cx="1533525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76200" y="4430434"/>
            <a:ext cx="2971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If we halve the volume: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890223"/>
              </p:ext>
            </p:extLst>
          </p:nvPr>
        </p:nvGraphicFramePr>
        <p:xfrm>
          <a:off x="3989387" y="3962400"/>
          <a:ext cx="1273175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5" name="Equation" r:id="rId8" imgW="558720" imgH="393480" progId="Equation.3">
                  <p:embed/>
                </p:oleObj>
              </mc:Choice>
              <mc:Fallback>
                <p:oleObj name="Equation" r:id="rId8" imgW="558720" imgH="39348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89387" y="3962400"/>
                        <a:ext cx="1273175" cy="89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762000" y="4946173"/>
            <a:ext cx="228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Then, substituting: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558099"/>
              </p:ext>
            </p:extLst>
          </p:nvPr>
        </p:nvGraphicFramePr>
        <p:xfrm>
          <a:off x="3124200" y="4657725"/>
          <a:ext cx="2112963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6" name="Equation" r:id="rId10" imgW="927000" imgH="431640" progId="Equation.3">
                  <p:embed/>
                </p:oleObj>
              </mc:Choice>
              <mc:Fallback>
                <p:oleObj name="Equation" r:id="rId10" imgW="927000" imgH="4316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24200" y="4657725"/>
                        <a:ext cx="2112963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493111"/>
              </p:ext>
            </p:extLst>
          </p:nvPr>
        </p:nvGraphicFramePr>
        <p:xfrm>
          <a:off x="3836192" y="5683250"/>
          <a:ext cx="1185863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7" name="Equation" r:id="rId12" imgW="520560" imgH="215640" progId="Equation.3">
                  <p:embed/>
                </p:oleObj>
              </mc:Choice>
              <mc:Fallback>
                <p:oleObj name="Equation" r:id="rId12" imgW="520560" imgH="21564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836192" y="5683250"/>
                        <a:ext cx="1185863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966818"/>
              </p:ext>
            </p:extLst>
          </p:nvPr>
        </p:nvGraphicFramePr>
        <p:xfrm>
          <a:off x="6400801" y="3903505"/>
          <a:ext cx="2052637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8" name="Equation" r:id="rId14" imgW="901440" imgH="482400" progId="Equation.3">
                  <p:embed/>
                </p:oleObj>
              </mc:Choice>
              <mc:Fallback>
                <p:oleObj name="Equation" r:id="rId14" imgW="901440" imgH="48240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400801" y="3903505"/>
                        <a:ext cx="2052637" cy="1095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5714778" y="2974978"/>
            <a:ext cx="345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Can write a reaction quotient expression, doubling the pressure for each species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5710490"/>
              </p:ext>
            </p:extLst>
          </p:nvPr>
        </p:nvGraphicFramePr>
        <p:xfrm>
          <a:off x="6420644" y="4946173"/>
          <a:ext cx="213995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9" name="Equation" r:id="rId16" imgW="939600" imgH="482400" progId="Equation.3">
                  <p:embed/>
                </p:oleObj>
              </mc:Choice>
              <mc:Fallback>
                <p:oleObj name="Equation" r:id="rId16" imgW="939600" imgH="48240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420644" y="4946173"/>
                        <a:ext cx="2139950" cy="1095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697284"/>
              </p:ext>
            </p:extLst>
          </p:nvPr>
        </p:nvGraphicFramePr>
        <p:xfrm>
          <a:off x="6457420" y="5964238"/>
          <a:ext cx="1531938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0" name="Equation" r:id="rId18" imgW="672840" imgH="393480" progId="Equation.3">
                  <p:embed/>
                </p:oleObj>
              </mc:Choice>
              <mc:Fallback>
                <p:oleObj name="Equation" r:id="rId18" imgW="672840" imgH="393480" progId="Equation.3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457420" y="5964238"/>
                        <a:ext cx="1531938" cy="893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36766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82" grpId="0" build="p"/>
      <p:bldP spid="12" grpId="0"/>
      <p:bldP spid="13" grpId="0"/>
      <p:bldP spid="14" grpId="0"/>
      <p:bldP spid="16" grpId="0"/>
      <p:bldP spid="18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41" name="Picture 6"/>
          <p:cNvPicPr>
            <a:picLocks noChangeAspect="1" noChangeArrowheads="1"/>
          </p:cNvPicPr>
          <p:nvPr/>
        </p:nvPicPr>
        <p:blipFill>
          <a:blip r:embed="rId3"/>
          <a:srcRect r="-1099" b="10088"/>
          <a:stretch>
            <a:fillRect/>
          </a:stretch>
        </p:blipFill>
        <p:spPr bwMode="auto">
          <a:xfrm>
            <a:off x="228600" y="1730064"/>
            <a:ext cx="7696200" cy="5102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Effects of Pressure/Volume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9" name="Rectangle 8"/>
          <p:cNvSpPr/>
          <p:nvPr/>
        </p:nvSpPr>
        <p:spPr>
          <a:xfrm>
            <a:off x="1676400" y="1075266"/>
            <a:ext cx="5989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eaLnBrk="1" hangingPunct="1">
              <a:spcBef>
                <a:spcPts val="900"/>
              </a:spcBef>
              <a:buNone/>
            </a:pPr>
            <a:r>
              <a:rPr lang="en-US" sz="3600" dirty="0">
                <a:solidFill>
                  <a:schemeClr val="accent4"/>
                </a:solidFill>
              </a:rPr>
              <a:t>2N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+ 3H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>
                <a:solidFill>
                  <a:schemeClr val="accent4"/>
                </a:solidFill>
              </a:rPr>
              <a:t>)  ⇌  </a:t>
            </a:r>
            <a:r>
              <a:rPr lang="en-US" sz="3600" dirty="0">
                <a:solidFill>
                  <a:schemeClr val="accent4"/>
                </a:solidFill>
              </a:rPr>
              <a:t>2NH</a:t>
            </a:r>
            <a:r>
              <a:rPr lang="en-US" sz="3600" baseline="-25000" dirty="0">
                <a:solidFill>
                  <a:schemeClr val="accent4"/>
                </a:solidFill>
              </a:rPr>
              <a:t>3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29000" y="1685442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Important to remember pressure and volume</a:t>
            </a:r>
          </a:p>
          <a:p>
            <a:pPr marL="0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 are inextricably tied-together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632414"/>
              </p:ext>
            </p:extLst>
          </p:nvPr>
        </p:nvGraphicFramePr>
        <p:xfrm>
          <a:off x="4905375" y="3686673"/>
          <a:ext cx="15335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0" name="Equation" r:id="rId4" imgW="672840" imgH="215640" progId="Equation.3">
                  <p:embed/>
                </p:oleObj>
              </mc:Choice>
              <mc:Fallback>
                <p:oleObj name="Equation" r:id="rId4" imgW="672840" imgH="21564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05375" y="3686673"/>
                        <a:ext cx="1533525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32430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84667" y="1066800"/>
            <a:ext cx="8991600" cy="1066800"/>
          </a:xfrm>
        </p:spPr>
        <p:txBody>
          <a:bodyPr/>
          <a:lstStyle/>
          <a:p>
            <a:pPr indent="4763" algn="l"/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the equilibrium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sz="32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H</a:t>
            </a:r>
            <a:r>
              <a:rPr lang="en-US" sz="32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</a:t>
            </a:r>
            <a:r>
              <a:rPr lang="en-US" sz="32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+ 206 kJ </a:t>
            </a:r>
            <a:r>
              <a:rPr lang="en-US" sz="3200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⇌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CO(</a:t>
            </a:r>
            <a:r>
              <a:rPr lang="en-US" sz="32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+ 3 H</a:t>
            </a:r>
            <a:r>
              <a:rPr lang="en-US" sz="32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1143000"/>
            <a:ext cx="9059333" cy="1676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4763">
              <a:buFontTx/>
              <a:buNone/>
            </a:pP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Le Châtelier’s Principle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6932" y="2150532"/>
            <a:ext cx="9127067" cy="425026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3000" b="1" dirty="0">
                <a:solidFill>
                  <a:schemeClr val="accent4"/>
                </a:solidFill>
                <a:latin typeface="Arial" charset="0"/>
                <a:cs typeface="Arial" charset="0"/>
              </a:rPr>
              <a:t>Pressure</a:t>
            </a:r>
            <a:endParaRPr lang="en-US" sz="3000" dirty="0">
              <a:solidFill>
                <a:schemeClr val="accent4"/>
              </a:solidFill>
              <a:latin typeface="Arial" charset="0"/>
              <a:cs typeface="Arial" charset="0"/>
            </a:endParaRPr>
          </a:p>
          <a:p>
            <a:pPr lvl="1">
              <a:spcBef>
                <a:spcPct val="0"/>
              </a:spcBef>
            </a:pPr>
            <a:r>
              <a:rPr lang="en-US" sz="2600" dirty="0">
                <a:solidFill>
                  <a:srgbClr val="FF0000"/>
                </a:solidFill>
                <a:latin typeface="Arial" charset="0"/>
                <a:cs typeface="Arial" charset="0"/>
              </a:rPr>
              <a:t>Increase pressure 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of a </a:t>
            </a:r>
            <a:r>
              <a:rPr lang="en-US" sz="2600" b="1" i="1" dirty="0">
                <a:solidFill>
                  <a:schemeClr val="accent4"/>
                </a:solidFill>
                <a:latin typeface="Arial" charset="0"/>
                <a:cs typeface="Arial" charset="0"/>
              </a:rPr>
              <a:t>species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, the reaction will proceed </a:t>
            </a:r>
            <a:r>
              <a:rPr lang="en-US" sz="2600" dirty="0">
                <a:solidFill>
                  <a:srgbClr val="005BA9"/>
                </a:solidFill>
                <a:latin typeface="Arial" charset="0"/>
                <a:cs typeface="Arial" charset="0"/>
              </a:rPr>
              <a:t>away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 from that species.</a:t>
            </a:r>
          </a:p>
          <a:p>
            <a:pPr lvl="1">
              <a:spcBef>
                <a:spcPct val="0"/>
              </a:spcBef>
            </a:pPr>
            <a:r>
              <a:rPr lang="en-US" sz="2600" dirty="0">
                <a:solidFill>
                  <a:srgbClr val="FF0000"/>
                </a:solidFill>
                <a:latin typeface="Arial" charset="0"/>
                <a:cs typeface="Arial" charset="0"/>
              </a:rPr>
              <a:t>Decrease pressure 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of a </a:t>
            </a:r>
            <a:r>
              <a:rPr lang="en-US" sz="2600" b="1" i="1" dirty="0">
                <a:solidFill>
                  <a:schemeClr val="accent4"/>
                </a:solidFill>
                <a:latin typeface="Arial" charset="0"/>
                <a:cs typeface="Arial" charset="0"/>
              </a:rPr>
              <a:t>species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, the reaction will proceed </a:t>
            </a:r>
            <a:r>
              <a:rPr lang="en-US" sz="2600" dirty="0">
                <a:solidFill>
                  <a:srgbClr val="005BA9"/>
                </a:solidFill>
                <a:latin typeface="Arial" charset="0"/>
                <a:cs typeface="Arial" charset="0"/>
              </a:rPr>
              <a:t>toward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 that species.</a:t>
            </a:r>
          </a:p>
          <a:p>
            <a:pPr lvl="1">
              <a:spcBef>
                <a:spcPct val="0"/>
              </a:spcBef>
            </a:pPr>
            <a:r>
              <a:rPr lang="en-US" sz="2600" dirty="0">
                <a:solidFill>
                  <a:srgbClr val="FF0000"/>
                </a:solidFill>
                <a:latin typeface="Arial" charset="0"/>
                <a:cs typeface="Arial" charset="0"/>
              </a:rPr>
              <a:t>Increase pressure 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of </a:t>
            </a:r>
            <a:r>
              <a:rPr lang="en-US" sz="2600" b="1" i="1" dirty="0">
                <a:solidFill>
                  <a:schemeClr val="accent4"/>
                </a:solidFill>
                <a:latin typeface="Arial" charset="0"/>
                <a:cs typeface="Arial" charset="0"/>
              </a:rPr>
              <a:t>reaction vessel by changing volume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, the reaction will proceed </a:t>
            </a:r>
            <a:r>
              <a:rPr lang="en-US" sz="2600" dirty="0">
                <a:solidFill>
                  <a:srgbClr val="005BA9"/>
                </a:solidFill>
                <a:latin typeface="Arial" charset="0"/>
                <a:cs typeface="Arial" charset="0"/>
              </a:rPr>
              <a:t>away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 from side that has most moles of gas.</a:t>
            </a:r>
          </a:p>
          <a:p>
            <a:pPr lvl="1">
              <a:spcBef>
                <a:spcPct val="0"/>
              </a:spcBef>
            </a:pPr>
            <a:r>
              <a:rPr lang="en-US" sz="2600" dirty="0">
                <a:solidFill>
                  <a:srgbClr val="FF0000"/>
                </a:solidFill>
                <a:latin typeface="Arial" charset="0"/>
                <a:cs typeface="Arial" charset="0"/>
              </a:rPr>
              <a:t>Decrease pressure 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of </a:t>
            </a:r>
            <a:r>
              <a:rPr lang="en-US" sz="2600" b="1" i="1" dirty="0">
                <a:solidFill>
                  <a:schemeClr val="accent4"/>
                </a:solidFill>
                <a:latin typeface="Arial" charset="0"/>
                <a:cs typeface="Arial" charset="0"/>
              </a:rPr>
              <a:t>reaction vessel by changing volume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, the reaction will proceed </a:t>
            </a:r>
            <a:r>
              <a:rPr lang="en-US" sz="2600" dirty="0">
                <a:solidFill>
                  <a:srgbClr val="005BA9"/>
                </a:solidFill>
                <a:latin typeface="Arial" charset="0"/>
                <a:cs typeface="Arial" charset="0"/>
              </a:rPr>
              <a:t>toward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 the side that has most moles of gas.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7825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84667" y="1066800"/>
            <a:ext cx="8991600" cy="1066800"/>
          </a:xfrm>
        </p:spPr>
        <p:txBody>
          <a:bodyPr/>
          <a:lstStyle/>
          <a:p>
            <a:pPr indent="4763" algn="l"/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the equilibrium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sz="32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H</a:t>
            </a:r>
            <a:r>
              <a:rPr lang="en-US" sz="32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</a:t>
            </a:r>
            <a:r>
              <a:rPr lang="en-US" sz="32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+ 206 kJ </a:t>
            </a:r>
            <a:r>
              <a:rPr lang="en-US" sz="3200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⇌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CO(</a:t>
            </a:r>
            <a:r>
              <a:rPr lang="en-US" sz="32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+ 3 H</a:t>
            </a:r>
            <a:r>
              <a:rPr lang="en-US" sz="32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1143000"/>
            <a:ext cx="9059333" cy="1676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4763">
              <a:buFontTx/>
              <a:buNone/>
            </a:pP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Le Châtelier’s Principle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6932" y="2150532"/>
            <a:ext cx="9127067" cy="265006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3000" b="1" dirty="0">
                <a:solidFill>
                  <a:schemeClr val="accent4"/>
                </a:solidFill>
                <a:latin typeface="Arial" charset="0"/>
                <a:cs typeface="Arial" charset="0"/>
              </a:rPr>
              <a:t>Volume</a:t>
            </a:r>
            <a:endParaRPr lang="en-US" sz="3000" dirty="0">
              <a:solidFill>
                <a:schemeClr val="accent4"/>
              </a:solidFill>
              <a:latin typeface="Arial" charset="0"/>
              <a:cs typeface="Arial" charset="0"/>
            </a:endParaRPr>
          </a:p>
          <a:p>
            <a:pPr lvl="1">
              <a:spcBef>
                <a:spcPct val="0"/>
              </a:spcBef>
            </a:pP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Related inversely to pressure</a:t>
            </a:r>
          </a:p>
          <a:p>
            <a:pPr lvl="1">
              <a:spcBef>
                <a:spcPct val="0"/>
              </a:spcBef>
            </a:pPr>
            <a:r>
              <a:rPr lang="en-US" sz="2600" dirty="0">
                <a:solidFill>
                  <a:srgbClr val="FF0000"/>
                </a:solidFill>
                <a:latin typeface="Arial" charset="0"/>
                <a:cs typeface="Arial" charset="0"/>
              </a:rPr>
              <a:t>Increase volume 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of reaction vessel, the reaction will proceed </a:t>
            </a:r>
            <a:r>
              <a:rPr lang="en-US" sz="2600" dirty="0">
                <a:solidFill>
                  <a:srgbClr val="005BA9"/>
                </a:solidFill>
                <a:latin typeface="Arial" charset="0"/>
                <a:cs typeface="Arial" charset="0"/>
              </a:rPr>
              <a:t>toward 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the side that has most moles of gas.</a:t>
            </a:r>
          </a:p>
          <a:p>
            <a:pPr lvl="1">
              <a:spcBef>
                <a:spcPct val="0"/>
              </a:spcBef>
            </a:pPr>
            <a:r>
              <a:rPr lang="en-US" sz="2600" dirty="0">
                <a:solidFill>
                  <a:srgbClr val="FF0000"/>
                </a:solidFill>
                <a:latin typeface="Arial" charset="0"/>
                <a:cs typeface="Arial" charset="0"/>
              </a:rPr>
              <a:t>Decrease volume 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of reaction vessel, the reaction will proceed </a:t>
            </a:r>
            <a:r>
              <a:rPr lang="en-US" sz="2600" dirty="0">
                <a:solidFill>
                  <a:srgbClr val="005BA9"/>
                </a:solidFill>
                <a:latin typeface="Arial" charset="0"/>
                <a:cs typeface="Arial" charset="0"/>
              </a:rPr>
              <a:t>away 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from</a:t>
            </a:r>
            <a:r>
              <a:rPr lang="en-US" sz="2600" dirty="0">
                <a:solidFill>
                  <a:srgbClr val="005BA9"/>
                </a:solidFill>
                <a:latin typeface="Arial" charset="0"/>
                <a:cs typeface="Arial" charset="0"/>
              </a:rPr>
              <a:t> </a:t>
            </a: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the side that has most moles of gas.</a:t>
            </a:r>
          </a:p>
          <a:p>
            <a:pPr lvl="1">
              <a:spcBef>
                <a:spcPct val="0"/>
              </a:spcBef>
            </a:pPr>
            <a:endParaRPr lang="en-US" sz="2600" dirty="0">
              <a:solidFill>
                <a:schemeClr val="accent4"/>
              </a:solidFill>
              <a:latin typeface="Arial" charset="0"/>
              <a:cs typeface="Arial" charset="0"/>
            </a:endParaRPr>
          </a:p>
          <a:p>
            <a:pPr lvl="1">
              <a:spcBef>
                <a:spcPct val="0"/>
              </a:spcBef>
            </a:pPr>
            <a:endParaRPr lang="en-US" sz="2600" dirty="0">
              <a:solidFill>
                <a:schemeClr val="accent4"/>
              </a:solidFill>
              <a:latin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39144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219201"/>
            <a:ext cx="8991600" cy="12192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Systems reach equilibrium faster.</a:t>
            </a:r>
          </a:p>
          <a:p>
            <a:pPr eaLnBrk="1" hangingPunct="1"/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No change in </a:t>
            </a:r>
            <a:r>
              <a:rPr lang="en-US" i="1" dirty="0">
                <a:solidFill>
                  <a:schemeClr val="accent4"/>
                </a:solidFill>
                <a:latin typeface="Arial" charset="0"/>
                <a:cs typeface="Arial" charset="0"/>
              </a:rPr>
              <a:t>K</a:t>
            </a: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 or position of equilibrium.</a:t>
            </a:r>
          </a:p>
        </p:txBody>
      </p:sp>
      <p:pic>
        <p:nvPicPr>
          <p:cNvPr id="17203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667000"/>
            <a:ext cx="8003773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200" kern="0" dirty="0">
                <a:solidFill>
                  <a:srgbClr val="084333"/>
                </a:solidFill>
                <a:cs typeface="Arial" panose="020B0604020202020204" pitchFamily="34" charset="0"/>
              </a:rPr>
              <a:t>Catalysts and Equilibrium Systems</a:t>
            </a:r>
            <a:endParaRPr lang="en-US" sz="42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202020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AB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066800"/>
            <a:ext cx="8434388" cy="569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200" kern="0" dirty="0">
                <a:solidFill>
                  <a:srgbClr val="084333"/>
                </a:solidFill>
                <a:cs typeface="Arial" panose="020B0604020202020204" pitchFamily="34" charset="0"/>
              </a:rPr>
              <a:t>Le Châtelier’s Principle: Generalized</a:t>
            </a:r>
            <a:endParaRPr lang="en-US" sz="42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85630899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21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52400" y="1678492"/>
            <a:ext cx="7696200" cy="5113202"/>
          </a:xfrm>
        </p:spPr>
      </p:pic>
      <p:pic>
        <p:nvPicPr>
          <p:cNvPr id="111622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5017" y="5756550"/>
            <a:ext cx="1689410" cy="394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623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28800" y="4876800"/>
            <a:ext cx="4505093" cy="363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624" name="Picture 1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72426" y="3733635"/>
            <a:ext cx="1677678" cy="445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625" name="Picture 1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9077" y="3729721"/>
            <a:ext cx="1783266" cy="353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Equilibrium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0" name="Rectangle 9"/>
          <p:cNvSpPr/>
          <p:nvPr/>
        </p:nvSpPr>
        <p:spPr>
          <a:xfrm>
            <a:off x="5791200" y="4867457"/>
            <a:ext cx="34176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At equilibrium the concentration of products and reactions is constant, but not necessarily equal.</a:t>
            </a:r>
          </a:p>
        </p:txBody>
      </p:sp>
      <p:sp>
        <p:nvSpPr>
          <p:cNvPr id="28675" name="TextBox 4"/>
          <p:cNvSpPr txBox="1">
            <a:spLocks noChangeArrowheads="1"/>
          </p:cNvSpPr>
          <p:nvPr/>
        </p:nvSpPr>
        <p:spPr bwMode="auto">
          <a:xfrm>
            <a:off x="912985" y="1083209"/>
            <a:ext cx="7318029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36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</a:t>
            </a:r>
            <a:r>
              <a:rPr lang="en-US" sz="36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CO(</a:t>
            </a:r>
            <a:r>
              <a:rPr lang="en-US" sz="36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⇌  H</a:t>
            </a:r>
            <a:r>
              <a:rPr lang="en-US" sz="36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6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CO</a:t>
            </a:r>
            <a:r>
              <a:rPr lang="en-US" sz="36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6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9856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PChart" descr="A5E0CF996F5B4DA3A5A62D132206BB27Chart20150223131403750.png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0800"/>
            <a:ext cx="2844801" cy="3200401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1143000"/>
            <a:ext cx="9059333" cy="1676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4763">
              <a:buFontTx/>
              <a:buNone/>
            </a:pP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Discussion: Equilibrium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9" name="Rectangle 8"/>
          <p:cNvSpPr/>
          <p:nvPr/>
        </p:nvSpPr>
        <p:spPr>
          <a:xfrm>
            <a:off x="126999" y="1129467"/>
            <a:ext cx="8864601" cy="497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the reaction: </a:t>
            </a:r>
          </a:p>
          <a:p>
            <a:pPr algn="ctr">
              <a:spcBef>
                <a:spcPts val="1200"/>
              </a:spcBef>
            </a:pPr>
            <a:r>
              <a:rPr lang="en-US" sz="3000" i="1" dirty="0" err="1">
                <a:solidFill>
                  <a:srgbClr val="000000"/>
                </a:solidFill>
              </a:rPr>
              <a:t>a</a:t>
            </a:r>
            <a:r>
              <a:rPr lang="en-US" sz="3000" b="1" dirty="0" err="1">
                <a:solidFill>
                  <a:srgbClr val="000000"/>
                </a:solidFill>
              </a:rPr>
              <a:t>A</a:t>
            </a:r>
            <a:r>
              <a:rPr lang="en-US" sz="3000" dirty="0">
                <a:solidFill>
                  <a:srgbClr val="000000"/>
                </a:solidFill>
              </a:rPr>
              <a:t>(</a:t>
            </a:r>
            <a:r>
              <a:rPr lang="en-US" sz="3000" i="1" dirty="0">
                <a:solidFill>
                  <a:srgbClr val="000000"/>
                </a:solidFill>
              </a:rPr>
              <a:t>g</a:t>
            </a:r>
            <a:r>
              <a:rPr lang="en-US" sz="3000" dirty="0">
                <a:solidFill>
                  <a:srgbClr val="000000"/>
                </a:solidFill>
              </a:rPr>
              <a:t>)</a:t>
            </a:r>
            <a:r>
              <a:rPr lang="en-US" sz="3000" b="1" i="1" dirty="0">
                <a:solidFill>
                  <a:srgbClr val="000000"/>
                </a:solidFill>
              </a:rPr>
              <a:t> </a:t>
            </a:r>
            <a:r>
              <a:rPr lang="en-US" sz="3000" dirty="0">
                <a:solidFill>
                  <a:srgbClr val="000000"/>
                </a:solidFill>
              </a:rPr>
              <a:t>+ </a:t>
            </a:r>
            <a:r>
              <a:rPr lang="en-US" sz="3000" i="1" dirty="0" err="1">
                <a:solidFill>
                  <a:srgbClr val="000000"/>
                </a:solidFill>
              </a:rPr>
              <a:t>b</a:t>
            </a:r>
            <a:r>
              <a:rPr lang="en-US" sz="3000" b="1" dirty="0" err="1">
                <a:solidFill>
                  <a:srgbClr val="000000"/>
                </a:solidFill>
              </a:rPr>
              <a:t>B</a:t>
            </a:r>
            <a:r>
              <a:rPr lang="en-US" sz="3000" dirty="0">
                <a:solidFill>
                  <a:srgbClr val="000000"/>
                </a:solidFill>
              </a:rPr>
              <a:t>(</a:t>
            </a:r>
            <a:r>
              <a:rPr lang="en-US" sz="3000" i="1" dirty="0">
                <a:solidFill>
                  <a:srgbClr val="000000"/>
                </a:solidFill>
              </a:rPr>
              <a:t>g</a:t>
            </a:r>
            <a:r>
              <a:rPr lang="en-US" sz="3000" dirty="0">
                <a:solidFill>
                  <a:srgbClr val="000000"/>
                </a:solidFill>
              </a:rPr>
              <a:t>)</a:t>
            </a:r>
            <a:r>
              <a:rPr lang="en-US" sz="3000" b="1" i="1" dirty="0">
                <a:solidFill>
                  <a:srgbClr val="000000"/>
                </a:solidFill>
              </a:rPr>
              <a:t> </a:t>
            </a:r>
            <a:r>
              <a:rPr lang="en-US" sz="3000" dirty="0">
                <a:solidFill>
                  <a:srgbClr val="000000"/>
                </a:solidFill>
              </a:rPr>
              <a:t>⇌  </a:t>
            </a:r>
            <a:r>
              <a:rPr lang="en-US" sz="3000" i="1" dirty="0" err="1">
                <a:solidFill>
                  <a:srgbClr val="000000"/>
                </a:solidFill>
              </a:rPr>
              <a:t>c</a:t>
            </a:r>
            <a:r>
              <a:rPr lang="en-US" sz="3000" b="1" dirty="0" err="1">
                <a:solidFill>
                  <a:srgbClr val="000000"/>
                </a:solidFill>
              </a:rPr>
              <a:t>C</a:t>
            </a:r>
            <a:r>
              <a:rPr lang="en-US" sz="3000" dirty="0">
                <a:solidFill>
                  <a:srgbClr val="000000"/>
                </a:solidFill>
              </a:rPr>
              <a:t>(</a:t>
            </a:r>
            <a:r>
              <a:rPr lang="en-US" sz="3000" i="1" dirty="0">
                <a:solidFill>
                  <a:srgbClr val="000000"/>
                </a:solidFill>
              </a:rPr>
              <a:t>g</a:t>
            </a:r>
            <a:r>
              <a:rPr lang="en-US" sz="3000" dirty="0">
                <a:solidFill>
                  <a:srgbClr val="000000"/>
                </a:solidFill>
              </a:rPr>
              <a:t>)</a:t>
            </a:r>
            <a:r>
              <a:rPr lang="en-US" sz="3000" b="1" i="1" dirty="0">
                <a:solidFill>
                  <a:srgbClr val="000000"/>
                </a:solidFill>
              </a:rPr>
              <a:t> </a:t>
            </a:r>
            <a:r>
              <a:rPr lang="en-US" sz="3000" dirty="0">
                <a:solidFill>
                  <a:srgbClr val="000000"/>
                </a:solidFill>
              </a:rPr>
              <a:t>+ </a:t>
            </a:r>
            <a:r>
              <a:rPr lang="en-US" sz="3000" i="1" dirty="0" err="1">
                <a:solidFill>
                  <a:srgbClr val="000000"/>
                </a:solidFill>
              </a:rPr>
              <a:t>d</a:t>
            </a:r>
            <a:r>
              <a:rPr lang="en-US" sz="3000" b="1" dirty="0" err="1">
                <a:solidFill>
                  <a:srgbClr val="000000"/>
                </a:solidFill>
              </a:rPr>
              <a:t>D</a:t>
            </a:r>
            <a:r>
              <a:rPr lang="en-US" sz="3000" dirty="0">
                <a:solidFill>
                  <a:srgbClr val="000000"/>
                </a:solidFill>
              </a:rPr>
              <a:t>(</a:t>
            </a:r>
            <a:r>
              <a:rPr lang="en-US" sz="3000" i="1" dirty="0">
                <a:solidFill>
                  <a:srgbClr val="000000"/>
                </a:solidFill>
              </a:rPr>
              <a:t>g</a:t>
            </a:r>
            <a:r>
              <a:rPr lang="en-US" sz="3000" dirty="0">
                <a:solidFill>
                  <a:srgbClr val="000000"/>
                </a:solidFill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3000" dirty="0">
                <a:solidFill>
                  <a:srgbClr val="000000"/>
                </a:solidFill>
              </a:rPr>
              <a:t>A friend asks the following:</a:t>
            </a:r>
          </a:p>
          <a:p>
            <a:pPr marL="290513" algn="just">
              <a:spcBef>
                <a:spcPts val="1200"/>
              </a:spcBef>
            </a:pPr>
            <a:r>
              <a:rPr lang="en-US" sz="2600" i="1" dirty="0">
                <a:solidFill>
                  <a:srgbClr val="000000"/>
                </a:solidFill>
              </a:rPr>
              <a:t>“I know we have been told that if a mixture of </a:t>
            </a:r>
            <a:r>
              <a:rPr lang="en-US" sz="2600" b="1" dirty="0">
                <a:solidFill>
                  <a:srgbClr val="000000"/>
                </a:solidFill>
              </a:rPr>
              <a:t>A</a:t>
            </a:r>
            <a:r>
              <a:rPr lang="en-US" sz="2600" dirty="0">
                <a:solidFill>
                  <a:srgbClr val="000000"/>
                </a:solidFill>
              </a:rPr>
              <a:t>, </a:t>
            </a:r>
            <a:r>
              <a:rPr lang="en-US" sz="2600" b="1" dirty="0">
                <a:solidFill>
                  <a:srgbClr val="000000"/>
                </a:solidFill>
              </a:rPr>
              <a:t>B</a:t>
            </a:r>
            <a:r>
              <a:rPr lang="en-US" sz="2600" dirty="0">
                <a:solidFill>
                  <a:srgbClr val="000000"/>
                </a:solidFill>
              </a:rPr>
              <a:t>, </a:t>
            </a:r>
            <a:r>
              <a:rPr lang="en-US" sz="2600" b="1" dirty="0">
                <a:solidFill>
                  <a:srgbClr val="000000"/>
                </a:solidFill>
              </a:rPr>
              <a:t>C</a:t>
            </a:r>
            <a:r>
              <a:rPr lang="en-US" sz="2600" dirty="0">
                <a:solidFill>
                  <a:srgbClr val="000000"/>
                </a:solidFill>
              </a:rPr>
              <a:t>, </a:t>
            </a:r>
            <a:r>
              <a:rPr lang="en-US" sz="2600" i="1" dirty="0">
                <a:solidFill>
                  <a:srgbClr val="000000"/>
                </a:solidFill>
              </a:rPr>
              <a:t>and</a:t>
            </a:r>
            <a:r>
              <a:rPr lang="en-US" sz="2600" dirty="0">
                <a:solidFill>
                  <a:srgbClr val="000000"/>
                </a:solidFill>
              </a:rPr>
              <a:t> </a:t>
            </a:r>
            <a:r>
              <a:rPr lang="en-US" sz="2600" b="1" dirty="0">
                <a:solidFill>
                  <a:srgbClr val="000000"/>
                </a:solidFill>
              </a:rPr>
              <a:t>D</a:t>
            </a:r>
            <a:r>
              <a:rPr lang="en-US" sz="2600" dirty="0">
                <a:solidFill>
                  <a:srgbClr val="000000"/>
                </a:solidFill>
              </a:rPr>
              <a:t> </a:t>
            </a:r>
            <a:r>
              <a:rPr lang="en-US" sz="2600" i="1" dirty="0">
                <a:solidFill>
                  <a:srgbClr val="000000"/>
                </a:solidFill>
              </a:rPr>
              <a:t>is at equilibrium and more of </a:t>
            </a:r>
            <a:r>
              <a:rPr lang="en-US" sz="2600" b="1" dirty="0">
                <a:solidFill>
                  <a:srgbClr val="000000"/>
                </a:solidFill>
              </a:rPr>
              <a:t>A</a:t>
            </a:r>
            <a:r>
              <a:rPr lang="en-US" sz="2600" dirty="0">
                <a:solidFill>
                  <a:srgbClr val="000000"/>
                </a:solidFill>
              </a:rPr>
              <a:t> </a:t>
            </a:r>
            <a:r>
              <a:rPr lang="en-US" sz="2600" i="1" dirty="0">
                <a:solidFill>
                  <a:srgbClr val="000000"/>
                </a:solidFill>
              </a:rPr>
              <a:t>is added, more </a:t>
            </a:r>
            <a:r>
              <a:rPr lang="en-US" sz="2600" b="1" dirty="0">
                <a:solidFill>
                  <a:srgbClr val="000000"/>
                </a:solidFill>
              </a:rPr>
              <a:t>C </a:t>
            </a:r>
            <a:r>
              <a:rPr lang="en-US" sz="2600" i="1" dirty="0">
                <a:solidFill>
                  <a:srgbClr val="000000"/>
                </a:solidFill>
              </a:rPr>
              <a:t>and </a:t>
            </a:r>
            <a:r>
              <a:rPr lang="en-US" sz="2600" b="1" dirty="0">
                <a:solidFill>
                  <a:srgbClr val="000000"/>
                </a:solidFill>
              </a:rPr>
              <a:t>D</a:t>
            </a:r>
            <a:r>
              <a:rPr lang="en-US" sz="2600" dirty="0">
                <a:solidFill>
                  <a:srgbClr val="000000"/>
                </a:solidFill>
              </a:rPr>
              <a:t> </a:t>
            </a:r>
            <a:r>
              <a:rPr lang="en-US" sz="2600" i="1" dirty="0">
                <a:solidFill>
                  <a:srgbClr val="000000"/>
                </a:solidFill>
              </a:rPr>
              <a:t>will form. But how can more </a:t>
            </a:r>
            <a:r>
              <a:rPr lang="en-US" sz="2600" b="1" dirty="0">
                <a:solidFill>
                  <a:srgbClr val="000000"/>
                </a:solidFill>
              </a:rPr>
              <a:t>C </a:t>
            </a:r>
            <a:r>
              <a:rPr lang="en-US" sz="2600" i="1" dirty="0">
                <a:solidFill>
                  <a:srgbClr val="000000"/>
                </a:solidFill>
              </a:rPr>
              <a:t>and </a:t>
            </a:r>
            <a:r>
              <a:rPr lang="en-US" sz="2600" b="1" dirty="0">
                <a:solidFill>
                  <a:srgbClr val="000000"/>
                </a:solidFill>
              </a:rPr>
              <a:t>D</a:t>
            </a:r>
            <a:r>
              <a:rPr lang="en-US" sz="2600" dirty="0">
                <a:solidFill>
                  <a:srgbClr val="000000"/>
                </a:solidFill>
              </a:rPr>
              <a:t> </a:t>
            </a:r>
            <a:r>
              <a:rPr lang="en-US" sz="2600" i="1" dirty="0">
                <a:solidFill>
                  <a:srgbClr val="000000"/>
                </a:solidFill>
              </a:rPr>
              <a:t>form if we do not add more </a:t>
            </a:r>
            <a:r>
              <a:rPr lang="en-US" sz="2600" b="1" dirty="0">
                <a:solidFill>
                  <a:srgbClr val="000000"/>
                </a:solidFill>
              </a:rPr>
              <a:t>B</a:t>
            </a:r>
            <a:r>
              <a:rPr lang="en-US" sz="2600" i="1" dirty="0">
                <a:solidFill>
                  <a:srgbClr val="000000"/>
                </a:solidFill>
              </a:rPr>
              <a:t>?</a:t>
            </a:r>
          </a:p>
          <a:p>
            <a:pPr>
              <a:spcBef>
                <a:spcPts val="1200"/>
              </a:spcBef>
            </a:pPr>
            <a:endParaRPr lang="en-US" sz="500" i="1" dirty="0">
              <a:solidFill>
                <a:srgbClr val="000000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3000" dirty="0">
                <a:solidFill>
                  <a:srgbClr val="000000"/>
                </a:solidFill>
              </a:rPr>
              <a:t>What do you tell your friend?</a:t>
            </a:r>
          </a:p>
          <a:p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3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117021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2" name="Content Placeholder 2"/>
          <p:cNvSpPr>
            <a:spLocks noGrp="1"/>
          </p:cNvSpPr>
          <p:nvPr>
            <p:ph idx="1"/>
          </p:nvPr>
        </p:nvSpPr>
        <p:spPr>
          <a:xfrm>
            <a:off x="76200" y="1143000"/>
            <a:ext cx="8991600" cy="55626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Determine whether a reaction has reached equilibrium (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Q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vs. 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K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).</a:t>
            </a:r>
          </a:p>
          <a:p>
            <a:pPr>
              <a:spcBef>
                <a:spcPct val="0"/>
              </a:spcBef>
            </a:pPr>
            <a:endParaRPr lang="en-US" sz="3000" dirty="0">
              <a:solidFill>
                <a:schemeClr val="accent4"/>
              </a:solidFill>
              <a:latin typeface="Arial" charset="0"/>
              <a:cs typeface="Arial" charset="0"/>
            </a:endParaRPr>
          </a:p>
          <a:p>
            <a:pPr>
              <a:spcBef>
                <a:spcPct val="0"/>
              </a:spcBef>
            </a:pP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Knowing the value of 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K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and the starting concentrations or partial pressures, one can calculate their equilibrium concentrations, etc.</a:t>
            </a:r>
          </a:p>
          <a:p>
            <a:pPr>
              <a:spcBef>
                <a:spcPct val="0"/>
              </a:spcBef>
            </a:pPr>
            <a:endParaRPr lang="en-US" sz="3000" dirty="0">
              <a:solidFill>
                <a:schemeClr val="accent4"/>
              </a:solidFill>
              <a:latin typeface="Arial" charset="0"/>
              <a:cs typeface="Arial" charset="0"/>
            </a:endParaRPr>
          </a:p>
          <a:p>
            <a:pPr>
              <a:spcBef>
                <a:spcPct val="0"/>
              </a:spcBef>
            </a:pPr>
            <a:r>
              <a:rPr lang="en-US" sz="3000" b="1" dirty="0">
                <a:solidFill>
                  <a:schemeClr val="accent4"/>
                </a:solidFill>
                <a:latin typeface="Arial" charset="0"/>
                <a:cs typeface="Arial" charset="0"/>
              </a:rPr>
              <a:t>RICE (or ICE) Table:</a:t>
            </a:r>
            <a:endParaRPr lang="en-US" sz="3000" dirty="0">
              <a:solidFill>
                <a:schemeClr val="accent4"/>
              </a:solidFill>
              <a:latin typeface="Arial" charset="0"/>
              <a:cs typeface="Arial" charset="0"/>
            </a:endParaRPr>
          </a:p>
          <a:p>
            <a:pPr lvl="1">
              <a:spcBef>
                <a:spcPct val="0"/>
              </a:spcBef>
            </a:pPr>
            <a:r>
              <a:rPr lang="en-US" b="1" dirty="0">
                <a:solidFill>
                  <a:schemeClr val="accent4"/>
                </a:solidFill>
                <a:latin typeface="Arial" charset="0"/>
                <a:cs typeface="Arial" charset="0"/>
              </a:rPr>
              <a:t>R:</a:t>
            </a:r>
            <a:r>
              <a:rPr lang="en-US" sz="2600" b="1" dirty="0">
                <a:solidFill>
                  <a:schemeClr val="accent4"/>
                </a:solidFill>
                <a:latin typeface="Arial" charset="0"/>
                <a:cs typeface="Arial" charset="0"/>
              </a:rPr>
              <a:t>  </a:t>
            </a: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Balanced chemical equation </a:t>
            </a:r>
            <a:endParaRPr lang="en-US" b="1" dirty="0">
              <a:solidFill>
                <a:schemeClr val="accent4"/>
              </a:solidFill>
              <a:latin typeface="Arial" charset="0"/>
              <a:cs typeface="Arial" charset="0"/>
            </a:endParaRPr>
          </a:p>
          <a:p>
            <a:pPr lvl="1">
              <a:spcBef>
                <a:spcPct val="0"/>
              </a:spcBef>
            </a:pPr>
            <a:r>
              <a:rPr lang="en-US" b="1" dirty="0">
                <a:solidFill>
                  <a:schemeClr val="accent4"/>
                </a:solidFill>
                <a:latin typeface="Arial" charset="0"/>
                <a:cs typeface="Arial" charset="0"/>
              </a:rPr>
              <a:t> I:  </a:t>
            </a: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Initial concentrations (or pressures)</a:t>
            </a:r>
          </a:p>
          <a:p>
            <a:pPr lvl="1">
              <a:spcBef>
                <a:spcPct val="0"/>
              </a:spcBef>
            </a:pPr>
            <a:r>
              <a:rPr lang="en-US" b="1" dirty="0">
                <a:solidFill>
                  <a:schemeClr val="accent4"/>
                </a:solidFill>
                <a:latin typeface="Arial" charset="0"/>
                <a:cs typeface="Arial" charset="0"/>
              </a:rPr>
              <a:t>C: </a:t>
            </a: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Changes as system moves to equilibrium</a:t>
            </a:r>
          </a:p>
          <a:p>
            <a:pPr lvl="1">
              <a:spcBef>
                <a:spcPct val="0"/>
              </a:spcBef>
            </a:pPr>
            <a:r>
              <a:rPr lang="en-US" b="1" dirty="0">
                <a:solidFill>
                  <a:schemeClr val="accent4"/>
                </a:solidFill>
                <a:latin typeface="Arial" charset="0"/>
                <a:cs typeface="Arial" charset="0"/>
              </a:rPr>
              <a:t>E:</a:t>
            </a: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  Equilibrium concentrations (or pressures)</a:t>
            </a:r>
            <a:r>
              <a:rPr lang="en-US" i="1" dirty="0">
                <a:solidFill>
                  <a:schemeClr val="accent4"/>
                </a:solidFill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Calculations Based on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20335456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Practice: Calculations Based on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" name="TextBox 1"/>
          <p:cNvSpPr txBox="1"/>
          <p:nvPr/>
        </p:nvSpPr>
        <p:spPr>
          <a:xfrm>
            <a:off x="46566" y="1024467"/>
            <a:ext cx="905086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4"/>
                </a:solidFill>
              </a:rPr>
              <a:t>The equilibrium constant </a:t>
            </a:r>
            <a:r>
              <a:rPr lang="en-US" sz="3000" i="1" dirty="0">
                <a:solidFill>
                  <a:schemeClr val="accent4"/>
                </a:solidFill>
              </a:rPr>
              <a:t>K</a:t>
            </a:r>
            <a:r>
              <a:rPr lang="en-US" sz="3000" baseline="-25000" dirty="0">
                <a:solidFill>
                  <a:schemeClr val="accent4"/>
                </a:solidFill>
              </a:rPr>
              <a:t>c</a:t>
            </a:r>
            <a:r>
              <a:rPr lang="en-US" sz="3000" dirty="0">
                <a:solidFill>
                  <a:schemeClr val="accent4"/>
                </a:solidFill>
              </a:rPr>
              <a:t> for the reaction of H</a:t>
            </a:r>
            <a:r>
              <a:rPr lang="en-US" sz="3000" baseline="-25000" dirty="0">
                <a:solidFill>
                  <a:schemeClr val="accent4"/>
                </a:solidFill>
              </a:rPr>
              <a:t>2</a:t>
            </a:r>
            <a:r>
              <a:rPr lang="en-US" sz="3000" dirty="0">
                <a:solidFill>
                  <a:schemeClr val="accent4"/>
                </a:solidFill>
              </a:rPr>
              <a:t> with I</a:t>
            </a:r>
            <a:r>
              <a:rPr lang="en-US" sz="3000" baseline="-25000" dirty="0">
                <a:solidFill>
                  <a:schemeClr val="accent4"/>
                </a:solidFill>
              </a:rPr>
              <a:t>2</a:t>
            </a:r>
            <a:r>
              <a:rPr lang="en-US" sz="3000" dirty="0">
                <a:solidFill>
                  <a:schemeClr val="accent4"/>
                </a:solidFill>
              </a:rPr>
              <a:t> is 57.0 at 700 K:</a:t>
            </a:r>
            <a:endParaRPr lang="en-US" sz="1400" dirty="0">
              <a:solidFill>
                <a:schemeClr val="accent4"/>
              </a:solidFill>
            </a:endParaRPr>
          </a:p>
          <a:p>
            <a:r>
              <a:rPr lang="en-US" sz="14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36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6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I</a:t>
            </a:r>
            <a:r>
              <a:rPr lang="en-US" sz="36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6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3600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⇌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2HI(</a:t>
            </a:r>
            <a:r>
              <a:rPr lang="en-US" sz="36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8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8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57.0 at 700 K</a:t>
            </a:r>
          </a:p>
          <a:p>
            <a:endParaRPr lang="en-US" sz="14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1.00 </a:t>
            </a:r>
            <a:r>
              <a:rPr lang="en-US" sz="28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H</a:t>
            </a:r>
            <a:r>
              <a:rPr lang="en-US" sz="28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allowed to react with 1.00 </a:t>
            </a:r>
            <a:r>
              <a:rPr lang="en-US" sz="28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</a:t>
            </a:r>
            <a:r>
              <a:rPr lang="en-US" sz="28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 10.0 L reaction vessel at 700 K, what are the concentrations of H</a:t>
            </a:r>
            <a:r>
              <a:rPr lang="en-US" sz="28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</a:t>
            </a:r>
            <a:r>
              <a:rPr lang="en-US" sz="28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HI at equilibrium? What is the composition of the equilibrium mixture in moles?</a:t>
            </a:r>
            <a:endParaRPr lang="en-US" sz="3000" dirty="0">
              <a:solidFill>
                <a:schemeClr val="accent4"/>
              </a:solidFill>
            </a:endParaRPr>
          </a:p>
          <a:p>
            <a:endParaRPr lang="en-US" sz="3000" dirty="0">
              <a:solidFill>
                <a:schemeClr val="accent4"/>
              </a:solidFill>
            </a:endParaRP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990600" y="4953000"/>
            <a:ext cx="6206067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600" i="1" dirty="0">
                <a:solidFill>
                  <a:srgbClr val="FF0000"/>
                </a:solidFill>
                <a:ea typeface="ＭＳ Ｐゴシック" charset="-128"/>
              </a:rPr>
              <a:t>Given initial conditions, </a:t>
            </a:r>
          </a:p>
          <a:p>
            <a:r>
              <a:rPr lang="en-US" sz="2600" i="1" dirty="0">
                <a:solidFill>
                  <a:srgbClr val="FF0000"/>
                </a:solidFill>
                <a:ea typeface="ＭＳ Ｐゴシック" charset="-128"/>
              </a:rPr>
              <a:t>need to calculate equilibrium conditions</a:t>
            </a:r>
          </a:p>
        </p:txBody>
      </p:sp>
    </p:spTree>
    <p:extLst>
      <p:ext uri="{BB962C8B-B14F-4D97-AF65-F5344CB8AC3E}">
        <p14:creationId xmlns:p14="http://schemas.microsoft.com/office/powerpoint/2010/main" val="41486141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Practice: Calculations Based on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" name="TextBox 1"/>
          <p:cNvSpPr txBox="1"/>
          <p:nvPr/>
        </p:nvSpPr>
        <p:spPr>
          <a:xfrm>
            <a:off x="50800" y="1143000"/>
            <a:ext cx="9050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4"/>
                </a:solidFill>
              </a:rPr>
              <a:t>Step 1:</a:t>
            </a:r>
            <a:r>
              <a:rPr lang="en-US" sz="3000" dirty="0">
                <a:solidFill>
                  <a:schemeClr val="accent4"/>
                </a:solidFill>
              </a:rPr>
              <a:t> Write the balanced equation for the reaction. Compute </a:t>
            </a:r>
            <a:r>
              <a:rPr lang="en-US" sz="3000" i="1" dirty="0">
                <a:solidFill>
                  <a:schemeClr val="accent4"/>
                </a:solidFill>
              </a:rPr>
              <a:t>Q</a:t>
            </a:r>
            <a:r>
              <a:rPr lang="en-US" sz="3000" baseline="-25000" dirty="0">
                <a:solidFill>
                  <a:schemeClr val="accent4"/>
                </a:solidFill>
              </a:rPr>
              <a:t>c</a:t>
            </a:r>
            <a:r>
              <a:rPr lang="en-US" sz="3000" dirty="0">
                <a:solidFill>
                  <a:schemeClr val="accent4"/>
                </a:solidFill>
              </a:rPr>
              <a:t> and compare to </a:t>
            </a:r>
            <a:r>
              <a:rPr lang="en-US" sz="3000" i="1" dirty="0">
                <a:solidFill>
                  <a:schemeClr val="accent4"/>
                </a:solidFill>
              </a:rPr>
              <a:t>K</a:t>
            </a:r>
            <a:r>
              <a:rPr lang="en-US" sz="3000" baseline="-25000" dirty="0">
                <a:solidFill>
                  <a:schemeClr val="accent4"/>
                </a:solidFill>
              </a:rPr>
              <a:t>c</a:t>
            </a:r>
            <a:r>
              <a:rPr lang="en-US" sz="3000" dirty="0">
                <a:solidFill>
                  <a:schemeClr val="accent4"/>
                </a:solidFill>
              </a:rPr>
              <a:t> to determine the direction of reaction.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050112"/>
              </p:ext>
            </p:extLst>
          </p:nvPr>
        </p:nvGraphicFramePr>
        <p:xfrm>
          <a:off x="437342" y="3856673"/>
          <a:ext cx="2671543" cy="1367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3" name="Equation" r:id="rId4" imgW="939600" imgH="482400" progId="Equation.3">
                  <p:embed/>
                </p:oleObj>
              </mc:Choice>
              <mc:Fallback>
                <p:oleObj name="Equation" r:id="rId4" imgW="939600" imgH="4824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342" y="3856673"/>
                        <a:ext cx="2671543" cy="1367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10344"/>
              </p:ext>
            </p:extLst>
          </p:nvPr>
        </p:nvGraphicFramePr>
        <p:xfrm>
          <a:off x="3109232" y="3657600"/>
          <a:ext cx="3047397" cy="1612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4" name="Equation" r:id="rId6" imgW="1600200" imgH="850900" progId="Equation.3">
                  <p:embed/>
                </p:oleObj>
              </mc:Choice>
              <mc:Fallback>
                <p:oleObj name="Equation" r:id="rId6" imgW="1600200" imgH="8509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09232" y="3657600"/>
                        <a:ext cx="3047397" cy="1612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618700"/>
              </p:ext>
            </p:extLst>
          </p:nvPr>
        </p:nvGraphicFramePr>
        <p:xfrm>
          <a:off x="6052457" y="4191000"/>
          <a:ext cx="72934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5" name="Equation" r:id="rId8" imgW="241200" imgH="177480" progId="Equation.3">
                  <p:embed/>
                </p:oleObj>
              </mc:Choice>
              <mc:Fallback>
                <p:oleObj name="Equation" r:id="rId8" imgW="241200" imgH="17748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52457" y="4191000"/>
                        <a:ext cx="72934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609600" y="6248400"/>
            <a:ext cx="6858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600" i="1" dirty="0">
                <a:solidFill>
                  <a:srgbClr val="FF0000"/>
                </a:solidFill>
                <a:ea typeface="ＭＳ Ｐゴシック" charset="-128"/>
              </a:rPr>
              <a:t>Q</a:t>
            </a:r>
            <a:r>
              <a:rPr lang="en-US" sz="2600" i="1" baseline="-25000" dirty="0">
                <a:solidFill>
                  <a:srgbClr val="FF0000"/>
                </a:solidFill>
                <a:ea typeface="ＭＳ Ｐゴシック" charset="-128"/>
              </a:rPr>
              <a:t>c</a:t>
            </a:r>
            <a:r>
              <a:rPr lang="en-US" sz="2600" i="1" dirty="0">
                <a:solidFill>
                  <a:srgbClr val="FF0000"/>
                </a:solidFill>
                <a:ea typeface="ＭＳ Ｐゴシック" charset="-128"/>
              </a:rPr>
              <a:t> &lt; K</a:t>
            </a:r>
            <a:r>
              <a:rPr lang="en-US" sz="2600" i="1" baseline="-25000" dirty="0">
                <a:solidFill>
                  <a:srgbClr val="FF0000"/>
                </a:solidFill>
                <a:ea typeface="ＭＳ Ｐゴシック" charset="-128"/>
              </a:rPr>
              <a:t>c</a:t>
            </a:r>
            <a:r>
              <a:rPr lang="en-US" sz="2600" i="1" dirty="0">
                <a:solidFill>
                  <a:srgbClr val="FF0000"/>
                </a:solidFill>
                <a:ea typeface="ＭＳ Ｐゴシック" charset="-128"/>
              </a:rPr>
              <a:t> so the reaction proceeds to the right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0600" y="2819400"/>
            <a:ext cx="5195699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35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5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5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5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+    I</a:t>
            </a:r>
            <a:r>
              <a:rPr lang="en-US" sz="35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5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5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5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r>
              <a:rPr lang="en-US" sz="3500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⇌</a:t>
            </a:r>
            <a:r>
              <a:rPr lang="en-US" sz="35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2HI(</a:t>
            </a:r>
            <a:r>
              <a:rPr lang="en-US" sz="35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5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500" dirty="0"/>
          </a:p>
        </p:txBody>
      </p:sp>
      <p:sp>
        <p:nvSpPr>
          <p:cNvPr id="3" name="Rectangle 2"/>
          <p:cNvSpPr/>
          <p:nvPr/>
        </p:nvSpPr>
        <p:spPr>
          <a:xfrm>
            <a:off x="381000" y="5486400"/>
            <a:ext cx="17907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i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3000" baseline="-250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57.0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79590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Practice: Calculations Based on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" name="TextBox 1"/>
          <p:cNvSpPr txBox="1"/>
          <p:nvPr/>
        </p:nvSpPr>
        <p:spPr>
          <a:xfrm>
            <a:off x="46566" y="1090137"/>
            <a:ext cx="9050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4"/>
                </a:solidFill>
              </a:rPr>
              <a:t>Step 2:</a:t>
            </a:r>
            <a:r>
              <a:rPr lang="en-US" sz="3000" dirty="0">
                <a:solidFill>
                  <a:schemeClr val="accent4"/>
                </a:solidFill>
              </a:rPr>
              <a:t> Make a table relating the change from initial to equilibrium concentrations for each species.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5380672"/>
            <a:ext cx="9050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4"/>
                </a:solidFill>
              </a:rPr>
              <a:t>Define x as concentration in </a:t>
            </a:r>
            <a:r>
              <a:rPr lang="en-US" sz="3000" dirty="0" err="1">
                <a:solidFill>
                  <a:schemeClr val="accent4"/>
                </a:solidFill>
              </a:rPr>
              <a:t>mol</a:t>
            </a:r>
            <a:r>
              <a:rPr lang="en-US" sz="3000" dirty="0">
                <a:solidFill>
                  <a:schemeClr val="accent4"/>
                </a:solidFill>
              </a:rPr>
              <a:t>/L of one of the substances that reacts in going to equilibrium.      Use stoichiometry to relate the rest in terms of x</a:t>
            </a:r>
          </a:p>
        </p:txBody>
      </p:sp>
      <p:sp>
        <p:nvSpPr>
          <p:cNvPr id="3" name="Rectangle 2"/>
          <p:cNvSpPr/>
          <p:nvPr/>
        </p:nvSpPr>
        <p:spPr>
          <a:xfrm>
            <a:off x="4419600" y="2669738"/>
            <a:ext cx="448231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30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0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+    I</a:t>
            </a:r>
            <a:r>
              <a:rPr lang="en-US" sz="30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0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r>
              <a:rPr lang="en-US" sz="3000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⇌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2HI(</a:t>
            </a:r>
            <a:r>
              <a:rPr lang="en-US" sz="30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646296"/>
              </p:ext>
            </p:extLst>
          </p:nvPr>
        </p:nvGraphicFramePr>
        <p:xfrm>
          <a:off x="152400" y="3351409"/>
          <a:ext cx="8381999" cy="1828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052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9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7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[H</a:t>
                      </a:r>
                      <a:r>
                        <a:rPr lang="en-US" sz="2200" baseline="-250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200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</a:t>
                      </a: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[I</a:t>
                      </a:r>
                      <a:r>
                        <a:rPr lang="en-US" sz="2200" baseline="-250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200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</a:t>
                      </a: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[HI]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Initial Concentration</a:t>
                      </a:r>
                      <a:r>
                        <a:rPr lang="en-US" sz="2200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2200" i="1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US" sz="2200" i="0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Change in Concentration (</a:t>
                      </a:r>
                      <a:r>
                        <a:rPr lang="en-US" sz="2200" i="1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US" sz="2200" i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Equilibrium</a:t>
                      </a:r>
                      <a:r>
                        <a:rPr lang="en-US" sz="2200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Concentration </a:t>
                      </a:r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2200" i="1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US" sz="2200" i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495800" y="3803808"/>
            <a:ext cx="91439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0.100</a:t>
            </a: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6096000" y="3803808"/>
            <a:ext cx="91439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0.100</a:t>
            </a: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4724400" y="4293514"/>
            <a:ext cx="91439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-x</a:t>
            </a:r>
          </a:p>
        </p:txBody>
      </p:sp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6324600" y="4293513"/>
            <a:ext cx="91439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-x</a:t>
            </a:r>
          </a:p>
        </p:txBody>
      </p: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4343400" y="4749800"/>
            <a:ext cx="1422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0.100 - x</a:t>
            </a:r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5949558" y="4773837"/>
            <a:ext cx="1422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0.100 - x</a:t>
            </a:r>
          </a:p>
        </p:txBody>
      </p:sp>
      <p:sp>
        <p:nvSpPr>
          <p:cNvPr id="16" name="TextBox 6"/>
          <p:cNvSpPr txBox="1">
            <a:spLocks noChangeArrowheads="1"/>
          </p:cNvSpPr>
          <p:nvPr/>
        </p:nvSpPr>
        <p:spPr bwMode="auto">
          <a:xfrm>
            <a:off x="7772400" y="3803808"/>
            <a:ext cx="381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0</a:t>
            </a:r>
          </a:p>
        </p:txBody>
      </p:sp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7581900" y="4310446"/>
            <a:ext cx="685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+2x</a:t>
            </a:r>
          </a:p>
        </p:txBody>
      </p:sp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7581900" y="4759317"/>
            <a:ext cx="685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+2x</a:t>
            </a:r>
          </a:p>
        </p:txBody>
      </p:sp>
    </p:spTree>
    <p:extLst>
      <p:ext uri="{BB962C8B-B14F-4D97-AF65-F5344CB8AC3E}">
        <p14:creationId xmlns:p14="http://schemas.microsoft.com/office/powerpoint/2010/main" val="749552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Practice: Calculations Based on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" name="TextBox 1"/>
          <p:cNvSpPr txBox="1"/>
          <p:nvPr/>
        </p:nvSpPr>
        <p:spPr>
          <a:xfrm>
            <a:off x="76200" y="2971800"/>
            <a:ext cx="9050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4"/>
                </a:solidFill>
              </a:rPr>
              <a:t>Step 3:</a:t>
            </a:r>
            <a:r>
              <a:rPr lang="en-US" sz="3000" dirty="0">
                <a:solidFill>
                  <a:schemeClr val="accent4"/>
                </a:solidFill>
              </a:rPr>
              <a:t> Substitute equilibrium concentrations into equilibrium expressions and solve for x.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847804"/>
              </p:ext>
            </p:extLst>
          </p:nvPr>
        </p:nvGraphicFramePr>
        <p:xfrm>
          <a:off x="494243" y="3825319"/>
          <a:ext cx="2485229" cy="1368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6" name="Equation" r:id="rId4" imgW="850680" imgH="469800" progId="Equation.3">
                  <p:embed/>
                </p:oleObj>
              </mc:Choice>
              <mc:Fallback>
                <p:oleObj name="Equation" r:id="rId4" imgW="850680" imgH="4698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4243" y="3825319"/>
                        <a:ext cx="2485229" cy="1368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294622"/>
              </p:ext>
            </p:extLst>
          </p:nvPr>
        </p:nvGraphicFramePr>
        <p:xfrm>
          <a:off x="2864380" y="3885720"/>
          <a:ext cx="389255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7" name="Equation" r:id="rId6" imgW="1473120" imgH="457200" progId="Equation.3">
                  <p:embed/>
                </p:oleObj>
              </mc:Choice>
              <mc:Fallback>
                <p:oleObj name="Equation" r:id="rId6" imgW="1473120" imgH="4572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64380" y="3885720"/>
                        <a:ext cx="3892550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163900"/>
              </p:ext>
            </p:extLst>
          </p:nvPr>
        </p:nvGraphicFramePr>
        <p:xfrm>
          <a:off x="6748463" y="4254019"/>
          <a:ext cx="8382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8" name="Equation" r:id="rId8" imgW="317160" imgH="177480" progId="Equation.3">
                  <p:embed/>
                </p:oleObj>
              </mc:Choice>
              <mc:Fallback>
                <p:oleObj name="Equation" r:id="rId8" imgW="317160" imgH="17748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463" y="4254019"/>
                        <a:ext cx="8382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0" y="4998310"/>
            <a:ext cx="54102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600" i="1" dirty="0">
                <a:solidFill>
                  <a:srgbClr val="FF0000"/>
                </a:solidFill>
                <a:ea typeface="ＭＳ Ｐゴシック" charset="-128"/>
              </a:rPr>
              <a:t>Now this becomes a math problem!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223638"/>
              </p:ext>
            </p:extLst>
          </p:nvPr>
        </p:nvGraphicFramePr>
        <p:xfrm>
          <a:off x="406401" y="1143000"/>
          <a:ext cx="8585199" cy="1828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24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6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[H</a:t>
                      </a:r>
                      <a:r>
                        <a:rPr lang="en-US" sz="2200" baseline="-250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200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</a:t>
                      </a: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[I</a:t>
                      </a:r>
                      <a:r>
                        <a:rPr lang="en-US" sz="2200" baseline="-250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200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</a:t>
                      </a: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[HI]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Initial Concentration</a:t>
                      </a:r>
                      <a:r>
                        <a:rPr lang="en-US" sz="2200" b="1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2200" b="1" i="1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US" sz="2200" b="1" i="0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200" b="1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Change in Concentration (</a:t>
                      </a:r>
                      <a:r>
                        <a:rPr lang="en-US" sz="2200" b="1" i="1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US" sz="2200" b="1" i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200" b="1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+2x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Equilibrium</a:t>
                      </a:r>
                      <a:r>
                        <a:rPr lang="en-US" sz="2200" b="1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Concentration </a:t>
                      </a:r>
                      <a:r>
                        <a:rPr lang="en-US" sz="2200" b="1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2200" b="1" i="1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US" sz="2200" b="1" i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200" b="1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0.100</a:t>
                      </a:r>
                      <a:r>
                        <a:rPr lang="en-US" sz="2200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x</a:t>
                      </a: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0.100</a:t>
                      </a:r>
                      <a:r>
                        <a:rPr lang="en-US" sz="2200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x</a:t>
                      </a: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+2x</a:t>
                      </a: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051813"/>
              </p:ext>
            </p:extLst>
          </p:nvPr>
        </p:nvGraphicFramePr>
        <p:xfrm>
          <a:off x="1524000" y="5359410"/>
          <a:ext cx="2819400" cy="900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9" name="Equation" r:id="rId10" imgW="1307880" imgH="419040" progId="Equation.3">
                  <p:embed/>
                </p:oleObj>
              </mc:Choice>
              <mc:Fallback>
                <p:oleObj name="Equation" r:id="rId10" imgW="1307880" imgH="41904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24000" y="5359410"/>
                        <a:ext cx="2819400" cy="9000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955163"/>
              </p:ext>
            </p:extLst>
          </p:nvPr>
        </p:nvGraphicFramePr>
        <p:xfrm>
          <a:off x="1295400" y="6366827"/>
          <a:ext cx="3538008" cy="507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0" name="Equation" r:id="rId12" imgW="1587240" imgH="228600" progId="Equation.3">
                  <p:embed/>
                </p:oleObj>
              </mc:Choice>
              <mc:Fallback>
                <p:oleObj name="Equation" r:id="rId12" imgW="1587240" imgH="2286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95400" y="6366827"/>
                        <a:ext cx="3538008" cy="507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-220134" y="5420265"/>
            <a:ext cx="152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Multiple through: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71968" y="6166475"/>
            <a:ext cx="12276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Get rid of fraction: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6585452"/>
              </p:ext>
            </p:extLst>
          </p:nvPr>
        </p:nvGraphicFramePr>
        <p:xfrm>
          <a:off x="5486400" y="5490753"/>
          <a:ext cx="35099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1" name="Equation" r:id="rId14" imgW="1574640" imgH="203040" progId="Equation.3">
                  <p:embed/>
                </p:oleObj>
              </mc:Choice>
              <mc:Fallback>
                <p:oleObj name="Equation" r:id="rId14" imgW="1574640" imgH="2030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86400" y="5490753"/>
                        <a:ext cx="35099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348944"/>
              </p:ext>
            </p:extLst>
          </p:nvPr>
        </p:nvGraphicFramePr>
        <p:xfrm>
          <a:off x="5826125" y="6184903"/>
          <a:ext cx="3170237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2" name="Equation" r:id="rId16" imgW="1422360" imgH="203040" progId="Equation.3">
                  <p:embed/>
                </p:oleObj>
              </mc:Choice>
              <mc:Fallback>
                <p:oleObj name="Equation" r:id="rId16" imgW="1422360" imgH="20304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826125" y="6184903"/>
                        <a:ext cx="3170237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5349610" y="5082176"/>
            <a:ext cx="18179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Group terms:</a:t>
            </a:r>
          </a:p>
        </p:txBody>
      </p:sp>
    </p:spTree>
    <p:extLst>
      <p:ext uri="{BB962C8B-B14F-4D97-AF65-F5344CB8AC3E}">
        <p14:creationId xmlns:p14="http://schemas.microsoft.com/office/powerpoint/2010/main" val="509464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7" grpId="0"/>
      <p:bldP spid="18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Practice: Calculations Based on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5" name="TextBox 4"/>
          <p:cNvSpPr txBox="1"/>
          <p:nvPr/>
        </p:nvSpPr>
        <p:spPr>
          <a:xfrm>
            <a:off x="-8467" y="981192"/>
            <a:ext cx="9097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4"/>
                </a:solidFill>
              </a:rPr>
              <a:t>Often, use of the quadratic formula will be necessary. It will produce two possible answers, only one of which will make sense.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293656"/>
              </p:ext>
            </p:extLst>
          </p:nvPr>
        </p:nvGraphicFramePr>
        <p:xfrm>
          <a:off x="2539469" y="2411803"/>
          <a:ext cx="3170237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89" name="Equation" r:id="rId4" imgW="1422360" imgH="203040" progId="Equation.3">
                  <p:embed/>
                </p:oleObj>
              </mc:Choice>
              <mc:Fallback>
                <p:oleObj name="Equation" r:id="rId4" imgW="1422360" imgH="20304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39469" y="2411803"/>
                        <a:ext cx="3170237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940387"/>
              </p:ext>
            </p:extLst>
          </p:nvPr>
        </p:nvGraphicFramePr>
        <p:xfrm>
          <a:off x="2539469" y="2808952"/>
          <a:ext cx="311467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0" name="Equation" r:id="rId6" imgW="1396800" imgH="203040" progId="Equation.3">
                  <p:embed/>
                </p:oleObj>
              </mc:Choice>
              <mc:Fallback>
                <p:oleObj name="Equation" r:id="rId6" imgW="1396800" imgH="20304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39469" y="2808952"/>
                        <a:ext cx="3114675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136222"/>
              </p:ext>
            </p:extLst>
          </p:nvPr>
        </p:nvGraphicFramePr>
        <p:xfrm>
          <a:off x="1752600" y="3372159"/>
          <a:ext cx="2773363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1" name="Equation" r:id="rId8" imgW="1244520" imgH="444240" progId="Equation.3">
                  <p:embed/>
                </p:oleObj>
              </mc:Choice>
              <mc:Fallback>
                <p:oleObj name="Equation" r:id="rId8" imgW="1244520" imgH="44424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52600" y="3372159"/>
                        <a:ext cx="2773363" cy="985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25930" y="3382879"/>
            <a:ext cx="24384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600" i="1" dirty="0">
                <a:solidFill>
                  <a:srgbClr val="FF0000"/>
                </a:solidFill>
                <a:ea typeface="ＭＳ Ｐゴシック" charset="-128"/>
              </a:rPr>
              <a:t>Quadratic Formula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0600" y="3295691"/>
            <a:ext cx="39322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Note the plus/minus sign…the </a:t>
            </a:r>
            <a:r>
              <a:rPr lang="en-US" sz="2000" i="1">
                <a:solidFill>
                  <a:srgbClr val="005BA9"/>
                </a:solidFill>
                <a:latin typeface="Arial"/>
                <a:cs typeface="Arial"/>
              </a:rPr>
              <a:t>quadratic formula will </a:t>
            </a: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provide two potential solutions.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25940" y="2825402"/>
            <a:ext cx="2636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Equation of the form: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497648"/>
              </p:ext>
            </p:extLst>
          </p:nvPr>
        </p:nvGraphicFramePr>
        <p:xfrm>
          <a:off x="96836" y="4330723"/>
          <a:ext cx="5434013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2" name="Equation" r:id="rId10" imgW="2438280" imgH="495000" progId="Equation.3">
                  <p:embed/>
                </p:oleObj>
              </mc:Choice>
              <mc:Fallback>
                <p:oleObj name="Equation" r:id="rId10" imgW="2438280" imgH="4950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6836" y="4330723"/>
                        <a:ext cx="5434013" cy="109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283173"/>
              </p:ext>
            </p:extLst>
          </p:nvPr>
        </p:nvGraphicFramePr>
        <p:xfrm>
          <a:off x="5530849" y="4502447"/>
          <a:ext cx="1868487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3" name="Equation" r:id="rId12" imgW="838080" imgH="393480" progId="Equation.3">
                  <p:embed/>
                </p:oleObj>
              </mc:Choice>
              <mc:Fallback>
                <p:oleObj name="Equation" r:id="rId12" imgW="838080" imgH="39348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30849" y="4502447"/>
                        <a:ext cx="1868487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061415"/>
              </p:ext>
            </p:extLst>
          </p:nvPr>
        </p:nvGraphicFramePr>
        <p:xfrm>
          <a:off x="96836" y="5479680"/>
          <a:ext cx="350996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4" name="Equation" r:id="rId14" imgW="1574640" imgH="203040" progId="Equation.3">
                  <p:embed/>
                </p:oleObj>
              </mc:Choice>
              <mc:Fallback>
                <p:oleObj name="Equation" r:id="rId14" imgW="1574640" imgH="20304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6836" y="5479680"/>
                        <a:ext cx="3509963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3564992" y="5309334"/>
            <a:ext cx="51847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Both answers positive, however need to check plausibility.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225174"/>
              </p:ext>
            </p:extLst>
          </p:nvPr>
        </p:nvGraphicFramePr>
        <p:xfrm>
          <a:off x="4322232" y="6394176"/>
          <a:ext cx="1626130" cy="417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5" name="Equation" r:id="rId16" imgW="838080" imgH="215640" progId="Equation.3">
                  <p:embed/>
                </p:oleObj>
              </mc:Choice>
              <mc:Fallback>
                <p:oleObj name="Equation" r:id="rId16" imgW="838080" imgH="2156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22232" y="6394176"/>
                        <a:ext cx="1626130" cy="417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387995"/>
              </p:ext>
            </p:extLst>
          </p:nvPr>
        </p:nvGraphicFramePr>
        <p:xfrm>
          <a:off x="5948362" y="6421450"/>
          <a:ext cx="30575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6" name="Equation" r:id="rId18" imgW="1574640" imgH="177480" progId="Equation.3">
                  <p:embed/>
                </p:oleObj>
              </mc:Choice>
              <mc:Fallback>
                <p:oleObj name="Equation" r:id="rId18" imgW="1574640" imgH="17748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948362" y="6421450"/>
                        <a:ext cx="3057525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992865"/>
              </p:ext>
            </p:extLst>
          </p:nvPr>
        </p:nvGraphicFramePr>
        <p:xfrm>
          <a:off x="4322232" y="5943600"/>
          <a:ext cx="1626130" cy="417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7" name="Equation" r:id="rId20" imgW="838080" imgH="215640" progId="Equation.3">
                  <p:embed/>
                </p:oleObj>
              </mc:Choice>
              <mc:Fallback>
                <p:oleObj name="Equation" r:id="rId20" imgW="838080" imgH="21564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322232" y="5943600"/>
                        <a:ext cx="1626130" cy="417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237398"/>
              </p:ext>
            </p:extLst>
          </p:nvPr>
        </p:nvGraphicFramePr>
        <p:xfrm>
          <a:off x="5964237" y="5970577"/>
          <a:ext cx="317976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8" name="Equation" r:id="rId22" imgW="1638000" imgH="177480" progId="Equation.3">
                  <p:embed/>
                </p:oleObj>
              </mc:Choice>
              <mc:Fallback>
                <p:oleObj name="Equation" r:id="rId22" imgW="1638000" imgH="17748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964237" y="5970577"/>
                        <a:ext cx="3179763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2149212" y="5892417"/>
            <a:ext cx="24106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Can’t have negative concentrations</a:t>
            </a:r>
          </a:p>
        </p:txBody>
      </p:sp>
      <p:sp>
        <p:nvSpPr>
          <p:cNvPr id="3" name="Multiply 2"/>
          <p:cNvSpPr/>
          <p:nvPr/>
        </p:nvSpPr>
        <p:spPr bwMode="auto">
          <a:xfrm>
            <a:off x="7802562" y="6273291"/>
            <a:ext cx="1219200" cy="659383"/>
          </a:xfrm>
          <a:prstGeom prst="mathMultiply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4" name="Multiply 23"/>
          <p:cNvSpPr/>
          <p:nvPr/>
        </p:nvSpPr>
        <p:spPr bwMode="auto">
          <a:xfrm>
            <a:off x="2324099" y="5333494"/>
            <a:ext cx="1219200" cy="659383"/>
          </a:xfrm>
          <a:prstGeom prst="mathMultiply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8911085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8" grpId="0"/>
      <p:bldP spid="23" grpId="0"/>
      <p:bldP spid="3" grpId="0" animBg="1"/>
      <p:bldP spid="2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Practice: Calculations Based on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" name="TextBox 1"/>
          <p:cNvSpPr txBox="1"/>
          <p:nvPr/>
        </p:nvSpPr>
        <p:spPr>
          <a:xfrm>
            <a:off x="46566" y="1090137"/>
            <a:ext cx="9050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4"/>
                </a:solidFill>
              </a:rPr>
              <a:t>Step 4:</a:t>
            </a:r>
            <a:r>
              <a:rPr lang="en-US" sz="3000" dirty="0">
                <a:solidFill>
                  <a:schemeClr val="accent4"/>
                </a:solidFill>
              </a:rPr>
              <a:t> Calculate the equilibrium concentrations from the determined value of x.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933" y="4888725"/>
            <a:ext cx="9050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4"/>
                </a:solidFill>
              </a:rPr>
              <a:t>Step 5:</a:t>
            </a:r>
            <a:r>
              <a:rPr lang="en-US" sz="3000" dirty="0">
                <a:solidFill>
                  <a:schemeClr val="accent4"/>
                </a:solidFill>
              </a:rPr>
              <a:t> Check results by substituting them into the equilibrium.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522460"/>
              </p:ext>
            </p:extLst>
          </p:nvPr>
        </p:nvGraphicFramePr>
        <p:xfrm>
          <a:off x="136525" y="2064584"/>
          <a:ext cx="8585199" cy="1828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24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6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[H</a:t>
                      </a:r>
                      <a:r>
                        <a:rPr lang="en-US" sz="2200" baseline="-250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200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</a:t>
                      </a: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[I</a:t>
                      </a:r>
                      <a:r>
                        <a:rPr lang="en-US" sz="2200" baseline="-250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200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</a:t>
                      </a: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[HI]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Initial Concentration</a:t>
                      </a:r>
                      <a:r>
                        <a:rPr lang="en-US" sz="2200" b="1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2200" b="1" i="1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US" sz="2200" b="1" i="0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200" b="1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Change in Concentration (</a:t>
                      </a:r>
                      <a:r>
                        <a:rPr lang="en-US" sz="2200" b="1" i="1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US" sz="2200" b="1" i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200" b="1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+2x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Equilibrium</a:t>
                      </a:r>
                      <a:r>
                        <a:rPr lang="en-US" sz="2200" b="1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Concentration </a:t>
                      </a:r>
                      <a:r>
                        <a:rPr lang="en-US" sz="2200" b="1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2200" b="1" i="1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US" sz="2200" b="1" i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200" b="1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0.100</a:t>
                      </a:r>
                      <a:r>
                        <a:rPr lang="en-US" sz="2200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x</a:t>
                      </a: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0.100</a:t>
                      </a:r>
                      <a:r>
                        <a:rPr lang="en-US" sz="2200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x</a:t>
                      </a: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+2x</a:t>
                      </a: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820893"/>
              </p:ext>
            </p:extLst>
          </p:nvPr>
        </p:nvGraphicFramePr>
        <p:xfrm>
          <a:off x="76200" y="3990200"/>
          <a:ext cx="1626130" cy="417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0" name="Equation" r:id="rId3" imgW="838080" imgH="215640" progId="Equation.3">
                  <p:embed/>
                </p:oleObj>
              </mc:Choice>
              <mc:Fallback>
                <p:oleObj name="Equation" r:id="rId3" imgW="838080" imgH="21564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3990200"/>
                        <a:ext cx="1626130" cy="417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577737"/>
              </p:ext>
            </p:extLst>
          </p:nvPr>
        </p:nvGraphicFramePr>
        <p:xfrm>
          <a:off x="1718205" y="4017177"/>
          <a:ext cx="317976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1" name="Equation" r:id="rId5" imgW="1638000" imgH="177480" progId="Equation.3">
                  <p:embed/>
                </p:oleObj>
              </mc:Choice>
              <mc:Fallback>
                <p:oleObj name="Equation" r:id="rId5" imgW="1638000" imgH="17748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18205" y="4017177"/>
                        <a:ext cx="3179763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272970"/>
              </p:ext>
            </p:extLst>
          </p:nvPr>
        </p:nvGraphicFramePr>
        <p:xfrm>
          <a:off x="136525" y="4471213"/>
          <a:ext cx="150336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2" name="Equation" r:id="rId7" imgW="774360" imgH="215640" progId="Equation.3">
                  <p:embed/>
                </p:oleObj>
              </mc:Choice>
              <mc:Fallback>
                <p:oleObj name="Equation" r:id="rId7" imgW="774360" imgH="21564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6525" y="4471213"/>
                        <a:ext cx="1503363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893112"/>
              </p:ext>
            </p:extLst>
          </p:nvPr>
        </p:nvGraphicFramePr>
        <p:xfrm>
          <a:off x="1718205" y="4498245"/>
          <a:ext cx="317976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3" name="Equation" r:id="rId9" imgW="1638000" imgH="177480" progId="Equation.3">
                  <p:embed/>
                </p:oleObj>
              </mc:Choice>
              <mc:Fallback>
                <p:oleObj name="Equation" r:id="rId9" imgW="1638000" imgH="17748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18205" y="4498245"/>
                        <a:ext cx="3179763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593492"/>
              </p:ext>
            </p:extLst>
          </p:nvPr>
        </p:nvGraphicFramePr>
        <p:xfrm>
          <a:off x="5253038" y="3996112"/>
          <a:ext cx="115728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4" name="Equation" r:id="rId10" imgW="596880" imgH="215640" progId="Equation.3">
                  <p:embed/>
                </p:oleObj>
              </mc:Choice>
              <mc:Fallback>
                <p:oleObj name="Equation" r:id="rId10" imgW="596880" imgH="21564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53038" y="3996112"/>
                        <a:ext cx="1157287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117933"/>
              </p:ext>
            </p:extLst>
          </p:nvPr>
        </p:nvGraphicFramePr>
        <p:xfrm>
          <a:off x="6410325" y="3996110"/>
          <a:ext cx="273367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5" name="Equation" r:id="rId12" imgW="1409400" imgH="215640" progId="Equation.3">
                  <p:embed/>
                </p:oleObj>
              </mc:Choice>
              <mc:Fallback>
                <p:oleObj name="Equation" r:id="rId12" imgW="1409400" imgH="21564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410325" y="3996110"/>
                        <a:ext cx="2733675" cy="417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520618"/>
              </p:ext>
            </p:extLst>
          </p:nvPr>
        </p:nvGraphicFramePr>
        <p:xfrm>
          <a:off x="1143000" y="5638800"/>
          <a:ext cx="2122897" cy="1168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6" name="Equation" r:id="rId14" imgW="850680" imgH="469800" progId="Equation.3">
                  <p:embed/>
                </p:oleObj>
              </mc:Choice>
              <mc:Fallback>
                <p:oleObj name="Equation" r:id="rId14" imgW="850680" imgH="4698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43000" y="5638800"/>
                        <a:ext cx="2122897" cy="1168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891011"/>
              </p:ext>
            </p:extLst>
          </p:nvPr>
        </p:nvGraphicFramePr>
        <p:xfrm>
          <a:off x="3191933" y="5581183"/>
          <a:ext cx="318452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7" name="Equation" r:id="rId16" imgW="1206360" imgH="457200" progId="Equation.3">
                  <p:embed/>
                </p:oleObj>
              </mc:Choice>
              <mc:Fallback>
                <p:oleObj name="Equation" r:id="rId16" imgW="1206360" imgH="4572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191933" y="5581183"/>
                        <a:ext cx="3184525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238861"/>
              </p:ext>
            </p:extLst>
          </p:nvPr>
        </p:nvGraphicFramePr>
        <p:xfrm>
          <a:off x="6376458" y="5951968"/>
          <a:ext cx="8382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8" name="Equation" r:id="rId18" imgW="317160" imgH="177480" progId="Equation.3">
                  <p:embed/>
                </p:oleObj>
              </mc:Choice>
              <mc:Fallback>
                <p:oleObj name="Equation" r:id="rId18" imgW="317160" imgH="17748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76458" y="5951968"/>
                        <a:ext cx="8382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 bwMode="auto">
          <a:xfrm>
            <a:off x="3505201" y="3973905"/>
            <a:ext cx="1447799" cy="429443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505201" y="4465248"/>
            <a:ext cx="1447799" cy="429443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924801" y="3973905"/>
            <a:ext cx="1219200" cy="429443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816876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 animBg="1"/>
      <p:bldP spid="20" grpId="0" animBg="1"/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Practice: Calculations Based on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" name="TextBox 1"/>
          <p:cNvSpPr txBox="1"/>
          <p:nvPr/>
        </p:nvSpPr>
        <p:spPr>
          <a:xfrm>
            <a:off x="46566" y="1024467"/>
            <a:ext cx="905086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4"/>
                </a:solidFill>
              </a:rPr>
              <a:t>The equilibrium constant </a:t>
            </a:r>
            <a:r>
              <a:rPr lang="en-US" sz="3000" i="1" dirty="0">
                <a:solidFill>
                  <a:schemeClr val="accent4"/>
                </a:solidFill>
              </a:rPr>
              <a:t>K</a:t>
            </a:r>
            <a:r>
              <a:rPr lang="en-US" sz="3000" baseline="-25000" dirty="0">
                <a:solidFill>
                  <a:schemeClr val="accent4"/>
                </a:solidFill>
              </a:rPr>
              <a:t>c</a:t>
            </a:r>
            <a:r>
              <a:rPr lang="en-US" sz="3000" dirty="0">
                <a:solidFill>
                  <a:schemeClr val="accent4"/>
                </a:solidFill>
              </a:rPr>
              <a:t> for the reaction of H</a:t>
            </a:r>
            <a:r>
              <a:rPr lang="en-US" sz="3000" baseline="-25000" dirty="0">
                <a:solidFill>
                  <a:schemeClr val="accent4"/>
                </a:solidFill>
              </a:rPr>
              <a:t>2</a:t>
            </a:r>
            <a:r>
              <a:rPr lang="en-US" sz="3000" dirty="0">
                <a:solidFill>
                  <a:schemeClr val="accent4"/>
                </a:solidFill>
              </a:rPr>
              <a:t> with I</a:t>
            </a:r>
            <a:r>
              <a:rPr lang="en-US" sz="3000" baseline="-25000" dirty="0">
                <a:solidFill>
                  <a:schemeClr val="accent4"/>
                </a:solidFill>
              </a:rPr>
              <a:t>2</a:t>
            </a:r>
            <a:r>
              <a:rPr lang="en-US" sz="3000" dirty="0">
                <a:solidFill>
                  <a:schemeClr val="accent4"/>
                </a:solidFill>
              </a:rPr>
              <a:t> is 57.0 at 700 K:</a:t>
            </a:r>
          </a:p>
          <a:p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36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6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I</a:t>
            </a:r>
            <a:r>
              <a:rPr lang="en-US" sz="36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6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3600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⇌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2HI(</a:t>
            </a:r>
            <a:r>
              <a:rPr lang="en-US" sz="36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8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8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57.0 at 700 K</a:t>
            </a:r>
          </a:p>
          <a:p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1.00 </a:t>
            </a:r>
            <a:r>
              <a:rPr lang="en-US" sz="28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H</a:t>
            </a:r>
            <a:r>
              <a:rPr lang="en-US" sz="28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allowed to react with 1.00 </a:t>
            </a:r>
            <a:r>
              <a:rPr lang="en-US" sz="28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</a:t>
            </a:r>
            <a:r>
              <a:rPr lang="en-US" sz="28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 10.0 L reaction vessel at 700 K, what are the concentrations of H</a:t>
            </a:r>
            <a:r>
              <a:rPr lang="en-US" sz="28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</a:t>
            </a:r>
            <a:r>
              <a:rPr lang="en-US" sz="28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HI at equilibrium? What is the composition of the equilibrium mixture in moles?</a:t>
            </a:r>
            <a:endParaRPr lang="en-US" sz="3000" dirty="0">
              <a:solidFill>
                <a:schemeClr val="accent4"/>
              </a:solidFill>
            </a:endParaRPr>
          </a:p>
          <a:p>
            <a:endParaRPr lang="en-US" sz="3000" dirty="0">
              <a:solidFill>
                <a:schemeClr val="accent4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8685691"/>
              </p:ext>
            </p:extLst>
          </p:nvPr>
        </p:nvGraphicFramePr>
        <p:xfrm>
          <a:off x="115358" y="4570585"/>
          <a:ext cx="184626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5" name="Equation" r:id="rId3" imgW="952200" imgH="215640" progId="Equation.3">
                  <p:embed/>
                </p:oleObj>
              </mc:Choice>
              <mc:Fallback>
                <p:oleObj name="Equation" r:id="rId3" imgW="952200" imgH="21564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358" y="4570585"/>
                        <a:ext cx="1846263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509272"/>
              </p:ext>
            </p:extLst>
          </p:nvPr>
        </p:nvGraphicFramePr>
        <p:xfrm>
          <a:off x="210608" y="5097870"/>
          <a:ext cx="192087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6" name="Equation" r:id="rId5" imgW="990360" imgH="215640" progId="Equation.3">
                  <p:embed/>
                </p:oleObj>
              </mc:Choice>
              <mc:Fallback>
                <p:oleObj name="Equation" r:id="rId5" imgW="990360" imgH="21564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08" y="5097870"/>
                        <a:ext cx="1920875" cy="417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506703"/>
              </p:ext>
            </p:extLst>
          </p:nvPr>
        </p:nvGraphicFramePr>
        <p:xfrm>
          <a:off x="113771" y="5608810"/>
          <a:ext cx="2043112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7" name="Equation" r:id="rId7" imgW="1054080" imgH="215640" progId="Equation.3">
                  <p:embed/>
                </p:oleObj>
              </mc:Choice>
              <mc:Fallback>
                <p:oleObj name="Equation" r:id="rId7" imgW="1054080" imgH="21564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3771" y="5608810"/>
                        <a:ext cx="2043112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283894"/>
              </p:ext>
            </p:extLst>
          </p:nvPr>
        </p:nvGraphicFramePr>
        <p:xfrm>
          <a:off x="3675856" y="4397097"/>
          <a:ext cx="42830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8" name="Equation" r:id="rId9" imgW="2209680" imgH="393480" progId="Equation.3">
                  <p:embed/>
                </p:oleObj>
              </mc:Choice>
              <mc:Fallback>
                <p:oleObj name="Equation" r:id="rId9" imgW="2209680" imgH="39348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75856" y="4397097"/>
                        <a:ext cx="428307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463138"/>
              </p:ext>
            </p:extLst>
          </p:nvPr>
        </p:nvGraphicFramePr>
        <p:xfrm>
          <a:off x="3602038" y="5159719"/>
          <a:ext cx="44307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9" name="Equation" r:id="rId11" imgW="2286000" imgH="393480" progId="Equation.3">
                  <p:embed/>
                </p:oleObj>
              </mc:Choice>
              <mc:Fallback>
                <p:oleObj name="Equation" r:id="rId11" imgW="2286000" imgH="39348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02038" y="5159719"/>
                        <a:ext cx="4430713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8578441"/>
              </p:ext>
            </p:extLst>
          </p:nvPr>
        </p:nvGraphicFramePr>
        <p:xfrm>
          <a:off x="3529541" y="5922341"/>
          <a:ext cx="467518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0" name="Equation" r:id="rId13" imgW="2412720" imgH="393480" progId="Equation.3">
                  <p:embed/>
                </p:oleObj>
              </mc:Choice>
              <mc:Fallback>
                <p:oleObj name="Equation" r:id="rId13" imgW="2412720" imgH="39348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29541" y="5922341"/>
                        <a:ext cx="467518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 bwMode="auto">
          <a:xfrm>
            <a:off x="6400799" y="4558654"/>
            <a:ext cx="1631949" cy="429443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419846" y="5306626"/>
            <a:ext cx="1631949" cy="429443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419846" y="6068626"/>
            <a:ext cx="1784883" cy="429443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1002096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8" name="Picture 6" descr="13_06_Figur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2" t="4096" r="6152" b="6293"/>
          <a:stretch/>
        </p:blipFill>
        <p:spPr bwMode="auto">
          <a:xfrm>
            <a:off x="1562100" y="1066800"/>
            <a:ext cx="6019800" cy="58316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Using the Equilibrium Constant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83681366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70" name="Group 3"/>
          <p:cNvGrpSpPr>
            <a:grpSpLocks/>
          </p:cNvGrpSpPr>
          <p:nvPr/>
        </p:nvGrpSpPr>
        <p:grpSpPr bwMode="auto">
          <a:xfrm>
            <a:off x="1143000" y="1161073"/>
            <a:ext cx="6154616" cy="5641731"/>
            <a:chOff x="1295400" y="1295400"/>
            <a:chExt cx="5715000" cy="5238750"/>
          </a:xfrm>
        </p:grpSpPr>
        <p:pic>
          <p:nvPicPr>
            <p:cNvPr id="11367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5400" y="1295400"/>
              <a:ext cx="5715000" cy="523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673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352800" y="1581150"/>
              <a:ext cx="1390650" cy="828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Equilibrium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7" name="Rectangle 6"/>
          <p:cNvSpPr/>
          <p:nvPr/>
        </p:nvSpPr>
        <p:spPr>
          <a:xfrm>
            <a:off x="4393549" y="3766405"/>
            <a:ext cx="290406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At equilibrium the rates </a:t>
            </a:r>
            <a:r>
              <a:rPr lang="en-US" sz="2000" i="1">
                <a:solidFill>
                  <a:srgbClr val="005BA9"/>
                </a:solidFill>
                <a:latin typeface="Arial"/>
                <a:cs typeface="Arial"/>
              </a:rPr>
              <a:t>of product </a:t>
            </a: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formation and reactant consumption are  constant and equal.</a:t>
            </a:r>
          </a:p>
        </p:txBody>
      </p:sp>
    </p:spTree>
    <p:extLst>
      <p:ext uri="{BB962C8B-B14F-4D97-AF65-F5344CB8AC3E}">
        <p14:creationId xmlns:p14="http://schemas.microsoft.com/office/powerpoint/2010/main" val="520795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76200" y="990599"/>
            <a:ext cx="8991600" cy="2438401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For the reaction 2 H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S(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) </a:t>
            </a:r>
            <a:r>
              <a:rPr lang="en-US" sz="3000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⇌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2 H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) + S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), </a:t>
            </a:r>
            <a:r>
              <a:rPr lang="en-US" sz="3000" i="1" dirty="0" err="1">
                <a:solidFill>
                  <a:schemeClr val="accent4"/>
                </a:solidFill>
                <a:latin typeface="Arial" charset="0"/>
                <a:cs typeface="Arial" charset="0"/>
              </a:rPr>
              <a:t>K</a:t>
            </a:r>
            <a:r>
              <a:rPr lang="en-US" sz="3000" baseline="-25000" dirty="0" err="1">
                <a:solidFill>
                  <a:schemeClr val="accent4"/>
                </a:solidFill>
                <a:latin typeface="Arial" charset="0"/>
                <a:cs typeface="Arial" charset="0"/>
              </a:rPr>
              <a:t>p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= 1.5×10</a:t>
            </a:r>
            <a:r>
              <a:rPr lang="en-US" sz="3000" baseline="30000" dirty="0">
                <a:solidFill>
                  <a:schemeClr val="accent4"/>
                </a:solidFill>
                <a:latin typeface="Arial" charset="0"/>
                <a:cs typeface="Arial" charset="0"/>
              </a:rPr>
              <a:t>-5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at 800.0°C. If the initial partial pressure of H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and S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in a closed container are 4.00 </a:t>
            </a:r>
            <a:r>
              <a:rPr lang="en-US" sz="3000" dirty="0" err="1">
                <a:solidFill>
                  <a:schemeClr val="accent4"/>
                </a:solidFill>
                <a:latin typeface="Arial" charset="0"/>
                <a:cs typeface="Arial" charset="0"/>
              </a:rPr>
              <a:t>atm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and 2.00 </a:t>
            </a:r>
            <a:r>
              <a:rPr lang="en-US" sz="3000" dirty="0" err="1">
                <a:solidFill>
                  <a:schemeClr val="accent4"/>
                </a:solidFill>
                <a:latin typeface="Arial" charset="0"/>
                <a:cs typeface="Arial" charset="0"/>
              </a:rPr>
              <a:t>atm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, respectively, what is the approximate equilibrium partial pressure of H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S?</a:t>
            </a:r>
            <a:endParaRPr lang="en-US" sz="3000" dirty="0">
              <a:latin typeface="Calibri" charset="0"/>
              <a:ea typeface="MS PGothic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Practice: Calculations Based on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8" name="Rectangle 7"/>
          <p:cNvSpPr/>
          <p:nvPr/>
        </p:nvSpPr>
        <p:spPr>
          <a:xfrm>
            <a:off x="1600200" y="3733800"/>
            <a:ext cx="533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400" i="1" dirty="0">
                <a:solidFill>
                  <a:srgbClr val="005B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 set up the expression needed to solve, don’t worry about solving it.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92058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76200" y="990599"/>
            <a:ext cx="8991600" cy="2438401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For the reaction 2 H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S(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) </a:t>
            </a:r>
            <a:r>
              <a:rPr lang="en-US" sz="3000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⇌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2 H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) + S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), </a:t>
            </a:r>
            <a:r>
              <a:rPr lang="en-US" sz="3000" i="1" dirty="0" err="1">
                <a:solidFill>
                  <a:schemeClr val="accent4"/>
                </a:solidFill>
                <a:latin typeface="Arial" charset="0"/>
                <a:cs typeface="Arial" charset="0"/>
              </a:rPr>
              <a:t>K</a:t>
            </a:r>
            <a:r>
              <a:rPr lang="en-US" sz="3000" baseline="-25000" dirty="0" err="1">
                <a:solidFill>
                  <a:schemeClr val="accent4"/>
                </a:solidFill>
                <a:latin typeface="Arial" charset="0"/>
                <a:cs typeface="Arial" charset="0"/>
              </a:rPr>
              <a:t>p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= 1.5×10</a:t>
            </a:r>
            <a:r>
              <a:rPr lang="en-US" sz="3000" baseline="30000" dirty="0">
                <a:solidFill>
                  <a:schemeClr val="accent4"/>
                </a:solidFill>
                <a:latin typeface="Arial" charset="0"/>
                <a:cs typeface="Arial" charset="0"/>
              </a:rPr>
              <a:t>-5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at 800.0°C. If the initial partial pressure of H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and S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in a closed container are 4.00 </a:t>
            </a:r>
            <a:r>
              <a:rPr lang="en-US" sz="3000" dirty="0" err="1">
                <a:solidFill>
                  <a:schemeClr val="accent4"/>
                </a:solidFill>
                <a:latin typeface="Arial" charset="0"/>
                <a:cs typeface="Arial" charset="0"/>
              </a:rPr>
              <a:t>atm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and 2.00 </a:t>
            </a:r>
            <a:r>
              <a:rPr lang="en-US" sz="3000" dirty="0" err="1">
                <a:solidFill>
                  <a:schemeClr val="accent4"/>
                </a:solidFill>
                <a:latin typeface="Arial" charset="0"/>
                <a:cs typeface="Arial" charset="0"/>
              </a:rPr>
              <a:t>atm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, respectively, what is the approximate equilibrium partial pressure of H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S?</a:t>
            </a:r>
            <a:endParaRPr lang="en-US" sz="3000" dirty="0">
              <a:latin typeface="Calibri" charset="0"/>
              <a:ea typeface="MS PGothic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Practice: Calculations Based on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475964"/>
              </p:ext>
            </p:extLst>
          </p:nvPr>
        </p:nvGraphicFramePr>
        <p:xfrm>
          <a:off x="76200" y="4267200"/>
          <a:ext cx="8915401" cy="1828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503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45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1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Initial Pressure </a:t>
                      </a:r>
                      <a:r>
                        <a:rPr lang="en-US" sz="2200" b="1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2200" b="1" i="0" baseline="0" dirty="0" err="1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atm</a:t>
                      </a:r>
                      <a:r>
                        <a:rPr lang="en-US" sz="2200" b="1" i="0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200" b="1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Change in Pressure (</a:t>
                      </a:r>
                      <a:r>
                        <a:rPr lang="en-US" sz="2200" b="1" i="0" dirty="0" err="1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atm</a:t>
                      </a:r>
                      <a:r>
                        <a:rPr lang="en-US" sz="2200" b="1" i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200" b="1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Equilibrium</a:t>
                      </a:r>
                      <a:r>
                        <a:rPr lang="en-US" sz="2200" b="1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Pressure </a:t>
                      </a:r>
                      <a:r>
                        <a:rPr lang="en-US" sz="2200" b="1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2200" b="1" i="0" dirty="0" err="1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atm</a:t>
                      </a:r>
                      <a:r>
                        <a:rPr lang="en-US" sz="2200" b="1" i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200" b="1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325673" y="3691466"/>
            <a:ext cx="48830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2H</a:t>
            </a:r>
            <a:r>
              <a:rPr lang="en-US" sz="30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S(</a:t>
            </a:r>
            <a:r>
              <a:rPr lang="en-US" sz="30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3000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⇌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2H</a:t>
            </a:r>
            <a:r>
              <a:rPr lang="en-US" sz="30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0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S</a:t>
            </a:r>
            <a:r>
              <a:rPr lang="en-US" sz="30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0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3000" dirty="0"/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5162173" y="4733273"/>
            <a:ext cx="381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0</a:t>
            </a: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6631909" y="4749338"/>
            <a:ext cx="38695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4</a:t>
            </a: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5029200" y="5181010"/>
            <a:ext cx="91439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+2x</a:t>
            </a:r>
          </a:p>
        </p:txBody>
      </p:sp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6553201" y="5181009"/>
            <a:ext cx="91439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-2x</a:t>
            </a:r>
          </a:p>
        </p:txBody>
      </p: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5105400" y="5637296"/>
            <a:ext cx="5334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2x</a:t>
            </a:r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6400800" y="5661333"/>
            <a:ext cx="914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4 - 2x</a:t>
            </a:r>
          </a:p>
        </p:txBody>
      </p:sp>
      <p:sp>
        <p:nvSpPr>
          <p:cNvPr id="16" name="TextBox 6"/>
          <p:cNvSpPr txBox="1">
            <a:spLocks noChangeArrowheads="1"/>
          </p:cNvSpPr>
          <p:nvPr/>
        </p:nvSpPr>
        <p:spPr bwMode="auto">
          <a:xfrm>
            <a:off x="8112125" y="4747985"/>
            <a:ext cx="381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2</a:t>
            </a:r>
          </a:p>
        </p:txBody>
      </p:sp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8077200" y="5197942"/>
            <a:ext cx="50006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-x</a:t>
            </a:r>
          </a:p>
        </p:txBody>
      </p:sp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7912100" y="5647899"/>
            <a:ext cx="1066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2 - x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732196"/>
              </p:ext>
            </p:extLst>
          </p:nvPr>
        </p:nvGraphicFramePr>
        <p:xfrm>
          <a:off x="5085180" y="4282842"/>
          <a:ext cx="534987" cy="462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0" name="Equation" r:id="rId4" imgW="279360" imgH="241200" progId="Equation.3">
                  <p:embed/>
                </p:oleObj>
              </mc:Choice>
              <mc:Fallback>
                <p:oleObj name="Equation" r:id="rId4" imgW="279360" imgH="24120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5180" y="4282842"/>
                        <a:ext cx="534987" cy="4621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988019"/>
              </p:ext>
            </p:extLst>
          </p:nvPr>
        </p:nvGraphicFramePr>
        <p:xfrm>
          <a:off x="6623442" y="4240515"/>
          <a:ext cx="46196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1" name="Equation" r:id="rId6" imgW="241200" imgH="241200" progId="Equation.3">
                  <p:embed/>
                </p:oleObj>
              </mc:Choice>
              <mc:Fallback>
                <p:oleObj name="Equation" r:id="rId6" imgW="241200" imgH="24120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23442" y="4240515"/>
                        <a:ext cx="461963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880920"/>
              </p:ext>
            </p:extLst>
          </p:nvPr>
        </p:nvGraphicFramePr>
        <p:xfrm>
          <a:off x="8096250" y="4257675"/>
          <a:ext cx="41275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2" name="Equation" r:id="rId8" imgW="215640" imgH="241200" progId="Equation.3">
                  <p:embed/>
                </p:oleObj>
              </mc:Choice>
              <mc:Fallback>
                <p:oleObj name="Equation" r:id="rId8" imgW="215640" imgH="24120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96250" y="4257675"/>
                        <a:ext cx="412750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7066923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Practice: Calculations Based on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769398"/>
              </p:ext>
            </p:extLst>
          </p:nvPr>
        </p:nvGraphicFramePr>
        <p:xfrm>
          <a:off x="76200" y="1651000"/>
          <a:ext cx="8915401" cy="1828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503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45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1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Initial Pressure </a:t>
                      </a:r>
                      <a:r>
                        <a:rPr lang="en-US" sz="2200" b="1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2200" b="1" i="0" baseline="0" dirty="0" err="1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atm</a:t>
                      </a:r>
                      <a:r>
                        <a:rPr lang="en-US" sz="2200" b="1" i="0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200" b="1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Change in Pressure (</a:t>
                      </a:r>
                      <a:r>
                        <a:rPr lang="en-US" sz="2200" b="1" i="0" dirty="0" err="1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atm</a:t>
                      </a:r>
                      <a:r>
                        <a:rPr lang="en-US" sz="2200" b="1" i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200" b="1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Equilibrium</a:t>
                      </a:r>
                      <a:r>
                        <a:rPr lang="en-US" sz="2200" b="1" baseline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Pressure </a:t>
                      </a:r>
                      <a:r>
                        <a:rPr lang="en-US" sz="2200" b="1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2200" b="1" i="0" dirty="0" err="1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atm</a:t>
                      </a:r>
                      <a:r>
                        <a:rPr lang="en-US" sz="2200" b="1" i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200" b="1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325673" y="1075266"/>
            <a:ext cx="48830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2H</a:t>
            </a:r>
            <a:r>
              <a:rPr lang="en-US" sz="30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S(</a:t>
            </a:r>
            <a:r>
              <a:rPr lang="en-US" sz="30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3000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⇌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2H</a:t>
            </a:r>
            <a:r>
              <a:rPr lang="en-US" sz="30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0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S</a:t>
            </a:r>
            <a:r>
              <a:rPr lang="en-US" sz="30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0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30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254838"/>
              </p:ext>
            </p:extLst>
          </p:nvPr>
        </p:nvGraphicFramePr>
        <p:xfrm>
          <a:off x="706804" y="3657599"/>
          <a:ext cx="2376418" cy="1182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9" name="Equation" r:id="rId4" imgW="1015920" imgH="507960" progId="Equation.3">
                  <p:embed/>
                </p:oleObj>
              </mc:Choice>
              <mc:Fallback>
                <p:oleObj name="Equation" r:id="rId4" imgW="1015920" imgH="50796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6804" y="3657599"/>
                        <a:ext cx="2376418" cy="1182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161056"/>
              </p:ext>
            </p:extLst>
          </p:nvPr>
        </p:nvGraphicFramePr>
        <p:xfrm>
          <a:off x="3114338" y="3678204"/>
          <a:ext cx="4515523" cy="1189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0" name="Equation" r:id="rId6" imgW="1777680" imgH="469800" progId="Equation.3">
                  <p:embed/>
                </p:oleObj>
              </mc:Choice>
              <mc:Fallback>
                <p:oleObj name="Equation" r:id="rId6" imgW="1777680" imgH="4698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14338" y="3678204"/>
                        <a:ext cx="4515523" cy="11896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6"/>
          <p:cNvSpPr txBox="1">
            <a:spLocks noChangeArrowheads="1"/>
          </p:cNvSpPr>
          <p:nvPr/>
        </p:nvSpPr>
        <p:spPr bwMode="auto">
          <a:xfrm>
            <a:off x="5162173" y="2117073"/>
            <a:ext cx="381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0</a:t>
            </a:r>
          </a:p>
        </p:txBody>
      </p:sp>
      <p:sp>
        <p:nvSpPr>
          <p:cNvPr id="25" name="TextBox 6"/>
          <p:cNvSpPr txBox="1">
            <a:spLocks noChangeArrowheads="1"/>
          </p:cNvSpPr>
          <p:nvPr/>
        </p:nvSpPr>
        <p:spPr bwMode="auto">
          <a:xfrm>
            <a:off x="6631909" y="2133138"/>
            <a:ext cx="38695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4</a:t>
            </a:r>
          </a:p>
        </p:txBody>
      </p:sp>
      <p:sp>
        <p:nvSpPr>
          <p:cNvPr id="26" name="TextBox 6"/>
          <p:cNvSpPr txBox="1">
            <a:spLocks noChangeArrowheads="1"/>
          </p:cNvSpPr>
          <p:nvPr/>
        </p:nvSpPr>
        <p:spPr bwMode="auto">
          <a:xfrm>
            <a:off x="5029200" y="2564810"/>
            <a:ext cx="91439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+2x</a:t>
            </a:r>
          </a:p>
        </p:txBody>
      </p:sp>
      <p:sp>
        <p:nvSpPr>
          <p:cNvPr id="27" name="TextBox 6"/>
          <p:cNvSpPr txBox="1">
            <a:spLocks noChangeArrowheads="1"/>
          </p:cNvSpPr>
          <p:nvPr/>
        </p:nvSpPr>
        <p:spPr bwMode="auto">
          <a:xfrm>
            <a:off x="6553201" y="2564809"/>
            <a:ext cx="91439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-2x</a:t>
            </a:r>
          </a:p>
        </p:txBody>
      </p:sp>
      <p:sp>
        <p:nvSpPr>
          <p:cNvPr id="28" name="TextBox 6"/>
          <p:cNvSpPr txBox="1">
            <a:spLocks noChangeArrowheads="1"/>
          </p:cNvSpPr>
          <p:nvPr/>
        </p:nvSpPr>
        <p:spPr bwMode="auto">
          <a:xfrm>
            <a:off x="5105400" y="3021096"/>
            <a:ext cx="5334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2x</a:t>
            </a:r>
          </a:p>
        </p:txBody>
      </p:sp>
      <p:sp>
        <p:nvSpPr>
          <p:cNvPr id="29" name="TextBox 6"/>
          <p:cNvSpPr txBox="1">
            <a:spLocks noChangeArrowheads="1"/>
          </p:cNvSpPr>
          <p:nvPr/>
        </p:nvSpPr>
        <p:spPr bwMode="auto">
          <a:xfrm>
            <a:off x="6400800" y="3045133"/>
            <a:ext cx="914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4 - 2x</a:t>
            </a:r>
          </a:p>
        </p:txBody>
      </p:sp>
      <p:sp>
        <p:nvSpPr>
          <p:cNvPr id="30" name="TextBox 6"/>
          <p:cNvSpPr txBox="1">
            <a:spLocks noChangeArrowheads="1"/>
          </p:cNvSpPr>
          <p:nvPr/>
        </p:nvSpPr>
        <p:spPr bwMode="auto">
          <a:xfrm>
            <a:off x="8112125" y="2131785"/>
            <a:ext cx="381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2</a:t>
            </a:r>
          </a:p>
        </p:txBody>
      </p:sp>
      <p:sp>
        <p:nvSpPr>
          <p:cNvPr id="31" name="TextBox 6"/>
          <p:cNvSpPr txBox="1">
            <a:spLocks noChangeArrowheads="1"/>
          </p:cNvSpPr>
          <p:nvPr/>
        </p:nvSpPr>
        <p:spPr bwMode="auto">
          <a:xfrm>
            <a:off x="8077200" y="2581742"/>
            <a:ext cx="50006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-x</a:t>
            </a:r>
          </a:p>
        </p:txBody>
      </p:sp>
      <p:sp>
        <p:nvSpPr>
          <p:cNvPr id="32" name="TextBox 6"/>
          <p:cNvSpPr txBox="1">
            <a:spLocks noChangeArrowheads="1"/>
          </p:cNvSpPr>
          <p:nvPr/>
        </p:nvSpPr>
        <p:spPr bwMode="auto">
          <a:xfrm>
            <a:off x="7912100" y="3031699"/>
            <a:ext cx="1066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ea typeface="ＭＳ Ｐゴシック" charset="-128"/>
              </a:rPr>
              <a:t>2 - x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576002"/>
              </p:ext>
            </p:extLst>
          </p:nvPr>
        </p:nvGraphicFramePr>
        <p:xfrm>
          <a:off x="5085180" y="1666642"/>
          <a:ext cx="534987" cy="462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1" name="Equation" r:id="rId8" imgW="279360" imgH="241200" progId="Equation.3">
                  <p:embed/>
                </p:oleObj>
              </mc:Choice>
              <mc:Fallback>
                <p:oleObj name="Equation" r:id="rId8" imgW="279360" imgH="2412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85180" y="1666642"/>
                        <a:ext cx="534987" cy="4621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55681"/>
              </p:ext>
            </p:extLst>
          </p:nvPr>
        </p:nvGraphicFramePr>
        <p:xfrm>
          <a:off x="6623442" y="1624315"/>
          <a:ext cx="46196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2" name="Equation" r:id="rId10" imgW="241200" imgH="241200" progId="Equation.3">
                  <p:embed/>
                </p:oleObj>
              </mc:Choice>
              <mc:Fallback>
                <p:oleObj name="Equation" r:id="rId10" imgW="241200" imgH="2412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623442" y="1624315"/>
                        <a:ext cx="461963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221878"/>
              </p:ext>
            </p:extLst>
          </p:nvPr>
        </p:nvGraphicFramePr>
        <p:xfrm>
          <a:off x="8096250" y="1641475"/>
          <a:ext cx="41275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3" name="Equation" r:id="rId12" imgW="215640" imgH="241200" progId="Equation.3">
                  <p:embed/>
                </p:oleObj>
              </mc:Choice>
              <mc:Fallback>
                <p:oleObj name="Equation" r:id="rId12" imgW="215640" imgH="241200" progId="Equation.3">
                  <p:embed/>
                  <p:pic>
                    <p:nvPicPr>
                      <p:cNvPr id="36" name="Object 3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096250" y="1641475"/>
                        <a:ext cx="412750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587566"/>
              </p:ext>
            </p:extLst>
          </p:nvPr>
        </p:nvGraphicFramePr>
        <p:xfrm>
          <a:off x="1583267" y="4778834"/>
          <a:ext cx="441801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4" name="Equation" r:id="rId14" imgW="1739880" imgH="203040" progId="Equation.3">
                  <p:embed/>
                </p:oleObj>
              </mc:Choice>
              <mc:Fallback>
                <p:oleObj name="Equation" r:id="rId14" imgW="1739880" imgH="20304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3267" y="4778834"/>
                        <a:ext cx="4418013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59052"/>
              </p:ext>
            </p:extLst>
          </p:nvPr>
        </p:nvGraphicFramePr>
        <p:xfrm>
          <a:off x="2792148" y="5770257"/>
          <a:ext cx="200025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5" name="Equation" r:id="rId16" imgW="787320" imgH="177480" progId="Equation.3">
                  <p:embed/>
                </p:oleObj>
              </mc:Choice>
              <mc:Fallback>
                <p:oleObj name="Equation" r:id="rId16" imgW="787320" imgH="17748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792148" y="5770257"/>
                        <a:ext cx="2000250" cy="449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141791"/>
              </p:ext>
            </p:extLst>
          </p:nvPr>
        </p:nvGraphicFramePr>
        <p:xfrm>
          <a:off x="1600200" y="6246813"/>
          <a:ext cx="5324475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6" name="Equation" r:id="rId18" imgW="2095200" imgH="241200" progId="Equation.3">
                  <p:embed/>
                </p:oleObj>
              </mc:Choice>
              <mc:Fallback>
                <p:oleObj name="Equation" r:id="rId18" imgW="2095200" imgH="241200" progId="Equation.3">
                  <p:embed/>
                  <p:pic>
                    <p:nvPicPr>
                      <p:cNvPr id="39" name="Object 38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600200" y="6246813"/>
                        <a:ext cx="5324475" cy="611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9"/>
          <p:cNvSpPr/>
          <p:nvPr/>
        </p:nvSpPr>
        <p:spPr>
          <a:xfrm>
            <a:off x="42333" y="5300888"/>
            <a:ext cx="7333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400" i="1" dirty="0">
                <a:solidFill>
                  <a:srgbClr val="005B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Wolfram Alpha, or something like that…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5334000" y="6248400"/>
            <a:ext cx="1600200" cy="505643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8462314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Equilibrium and Thermodynamics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642564"/>
              </p:ext>
            </p:extLst>
          </p:nvPr>
        </p:nvGraphicFramePr>
        <p:xfrm>
          <a:off x="747713" y="4392613"/>
          <a:ext cx="294322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1" name="Equation" r:id="rId4" imgW="1117440" imgH="228600" progId="Equation.3">
                  <p:embed/>
                </p:oleObj>
              </mc:Choice>
              <mc:Fallback>
                <p:oleObj name="Equation" r:id="rId4" imgW="1117440" imgH="2286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7713" y="4392613"/>
                        <a:ext cx="294322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371783"/>
              </p:ext>
            </p:extLst>
          </p:nvPr>
        </p:nvGraphicFramePr>
        <p:xfrm>
          <a:off x="832113" y="1676399"/>
          <a:ext cx="8133379" cy="664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2" name="Equation" r:id="rId6" imgW="3085920" imgH="253800" progId="Equation.3">
                  <p:embed/>
                </p:oleObj>
              </mc:Choice>
              <mc:Fallback>
                <p:oleObj name="Equation" r:id="rId6" imgW="3085920" imgH="2538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2113" y="1676399"/>
                        <a:ext cx="8133379" cy="6643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006965"/>
              </p:ext>
            </p:extLst>
          </p:nvPr>
        </p:nvGraphicFramePr>
        <p:xfrm>
          <a:off x="832113" y="3067527"/>
          <a:ext cx="3915297" cy="598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3" name="Equation" r:id="rId8" imgW="1485720" imgH="228600" progId="Equation.3">
                  <p:embed/>
                </p:oleObj>
              </mc:Choice>
              <mc:Fallback>
                <p:oleObj name="Equation" r:id="rId8" imgW="1485720" imgH="2286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32113" y="3067527"/>
                        <a:ext cx="3915297" cy="598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328880"/>
              </p:ext>
            </p:extLst>
          </p:nvPr>
        </p:nvGraphicFramePr>
        <p:xfrm>
          <a:off x="1357313" y="4992688"/>
          <a:ext cx="1804987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4" name="Equation" r:id="rId10" imgW="685800" imgH="330120" progId="Equation.3">
                  <p:embed/>
                </p:oleObj>
              </mc:Choice>
              <mc:Fallback>
                <p:oleObj name="Equation" r:id="rId10" imgW="685800" imgH="33012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57313" y="4992688"/>
                        <a:ext cx="1804987" cy="86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76200" y="1191383"/>
            <a:ext cx="6172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600" i="1" dirty="0">
                <a:solidFill>
                  <a:srgbClr val="005BA9"/>
                </a:solidFill>
                <a:latin typeface="Arial"/>
                <a:cs typeface="Arial"/>
              </a:rPr>
              <a:t>Free energy change for a reaction: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200" y="2457928"/>
            <a:ext cx="827620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600" i="1" dirty="0">
                <a:solidFill>
                  <a:srgbClr val="005BA9"/>
                </a:solidFill>
                <a:latin typeface="Arial"/>
                <a:cs typeface="Arial"/>
              </a:rPr>
              <a:t>An alternative expression can be derived: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667" y="3783310"/>
            <a:ext cx="827620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600" i="1" dirty="0">
                <a:solidFill>
                  <a:srgbClr val="005BA9"/>
                </a:solidFill>
                <a:latin typeface="Arial"/>
                <a:cs typeface="Arial"/>
              </a:rPr>
              <a:t>At equilibrium, ∆</a:t>
            </a:r>
            <a:r>
              <a:rPr lang="en-US" sz="2600" i="1" dirty="0" err="1">
                <a:solidFill>
                  <a:srgbClr val="005BA9"/>
                </a:solidFill>
                <a:latin typeface="Arial"/>
                <a:cs typeface="Arial"/>
              </a:rPr>
              <a:t>G</a:t>
            </a:r>
            <a:r>
              <a:rPr lang="en-US" sz="2600" i="1" baseline="-25000" dirty="0" err="1">
                <a:solidFill>
                  <a:srgbClr val="005BA9"/>
                </a:solidFill>
                <a:latin typeface="Arial"/>
                <a:cs typeface="Arial"/>
              </a:rPr>
              <a:t>rxn</a:t>
            </a:r>
            <a:r>
              <a:rPr lang="en-US" sz="2600" i="1" dirty="0">
                <a:solidFill>
                  <a:srgbClr val="005BA9"/>
                </a:solidFill>
                <a:latin typeface="Arial"/>
                <a:cs typeface="Arial"/>
              </a:rPr>
              <a:t> = 0 and Q = 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91200" y="2850546"/>
            <a:ext cx="345867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000" i="1" dirty="0">
                <a:solidFill>
                  <a:srgbClr val="FF0000"/>
                </a:solidFill>
                <a:latin typeface="Arial"/>
                <a:cs typeface="Arial"/>
              </a:rPr>
              <a:t>The derivation of this is actually non-trivial. It will be approached in an advanced physical chemistry or thermodynamics class.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57600" y="4876800"/>
            <a:ext cx="34586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000" i="1" dirty="0">
                <a:solidFill>
                  <a:srgbClr val="FF0000"/>
                </a:solidFill>
                <a:latin typeface="Arial"/>
                <a:cs typeface="Arial"/>
              </a:rPr>
              <a:t>Expression relating the free energy of a reaction at a particular temperature to its equilibrium constant.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57238" y="4392613"/>
            <a:ext cx="2900362" cy="612123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4715681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Equilibrium and Thermodynamics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18894"/>
              </p:ext>
            </p:extLst>
          </p:nvPr>
        </p:nvGraphicFramePr>
        <p:xfrm>
          <a:off x="628350" y="3113851"/>
          <a:ext cx="294322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9" name="Equation" r:id="rId4" imgW="1117440" imgH="228600" progId="Equation.3">
                  <p:embed/>
                </p:oleObj>
              </mc:Choice>
              <mc:Fallback>
                <p:oleObj name="Equation" r:id="rId4" imgW="1117440" imgH="2286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8350" y="3113851"/>
                        <a:ext cx="294322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288765"/>
              </p:ext>
            </p:extLst>
          </p:nvPr>
        </p:nvGraphicFramePr>
        <p:xfrm>
          <a:off x="656703" y="1739881"/>
          <a:ext cx="3915297" cy="598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0" name="Equation" r:id="rId6" imgW="1485720" imgH="228600" progId="Equation.3">
                  <p:embed/>
                </p:oleObj>
              </mc:Choice>
              <mc:Fallback>
                <p:oleObj name="Equation" r:id="rId6" imgW="1485720" imgH="2286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6703" y="1739881"/>
                        <a:ext cx="3915297" cy="598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76200" y="1193680"/>
            <a:ext cx="827620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600" i="1" dirty="0">
                <a:solidFill>
                  <a:srgbClr val="005BA9"/>
                </a:solidFill>
                <a:latin typeface="Arial"/>
                <a:cs typeface="Arial"/>
              </a:rPr>
              <a:t>An alternative expression can be derived: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200" y="2542797"/>
            <a:ext cx="827620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600" i="1" dirty="0">
                <a:solidFill>
                  <a:srgbClr val="005BA9"/>
                </a:solidFill>
                <a:latin typeface="Arial"/>
                <a:cs typeface="Arial"/>
              </a:rPr>
              <a:t>At equilibrium, ∆</a:t>
            </a:r>
            <a:r>
              <a:rPr lang="en-US" sz="2600" i="1" dirty="0" err="1">
                <a:solidFill>
                  <a:srgbClr val="005BA9"/>
                </a:solidFill>
                <a:latin typeface="Arial"/>
                <a:cs typeface="Arial"/>
              </a:rPr>
              <a:t>G</a:t>
            </a:r>
            <a:r>
              <a:rPr lang="en-US" sz="2600" i="1" baseline="-25000" dirty="0" err="1">
                <a:solidFill>
                  <a:srgbClr val="005BA9"/>
                </a:solidFill>
                <a:latin typeface="Arial"/>
                <a:cs typeface="Arial"/>
              </a:rPr>
              <a:t>rxn</a:t>
            </a:r>
            <a:r>
              <a:rPr lang="en-US" sz="2600" i="1" dirty="0">
                <a:solidFill>
                  <a:srgbClr val="005BA9"/>
                </a:solidFill>
                <a:latin typeface="Arial"/>
                <a:cs typeface="Arial"/>
              </a:rPr>
              <a:t> = 0 and Q = 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28350" y="3101803"/>
            <a:ext cx="2900362" cy="612123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" y="3875965"/>
            <a:ext cx="9067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PAY ATTENTION:  ∆</a:t>
            </a:r>
            <a:r>
              <a:rPr lang="en-US" sz="2800" i="1" dirty="0" err="1">
                <a:solidFill>
                  <a:srgbClr val="FF0000"/>
                </a:solidFill>
              </a:rPr>
              <a:t>G</a:t>
            </a:r>
            <a:r>
              <a:rPr lang="en-US" sz="2800" baseline="-25000" dirty="0" err="1">
                <a:solidFill>
                  <a:srgbClr val="FF0000"/>
                </a:solidFill>
              </a:rPr>
              <a:t>rxn</a:t>
            </a:r>
            <a:r>
              <a:rPr lang="en-US" sz="2800" dirty="0">
                <a:solidFill>
                  <a:srgbClr val="FF0000"/>
                </a:solidFill>
              </a:rPr>
              <a:t> is NOT the same as ∆</a:t>
            </a:r>
            <a:r>
              <a:rPr lang="en-US" sz="2800" i="1" dirty="0" err="1">
                <a:solidFill>
                  <a:srgbClr val="FF0000"/>
                </a:solidFill>
              </a:rPr>
              <a:t>G</a:t>
            </a:r>
            <a:r>
              <a:rPr lang="en-US" sz="2800" baseline="30000" dirty="0" err="1">
                <a:solidFill>
                  <a:srgbClr val="FF0000"/>
                </a:solidFill>
              </a:rPr>
              <a:t>°</a:t>
            </a:r>
            <a:r>
              <a:rPr lang="en-US" sz="2800" baseline="-25000" dirty="0" err="1">
                <a:solidFill>
                  <a:srgbClr val="FF0000"/>
                </a:solidFill>
              </a:rPr>
              <a:t>rxn</a:t>
            </a:r>
            <a:r>
              <a:rPr lang="en-US" sz="2800" dirty="0">
                <a:solidFill>
                  <a:srgbClr val="FF0000"/>
                </a:solidFill>
              </a:rPr>
              <a:t>  								∆G “not”</a:t>
            </a:r>
          </a:p>
          <a:p>
            <a:r>
              <a:rPr lang="en-US" sz="2800" dirty="0">
                <a:solidFill>
                  <a:srgbClr val="7030A0"/>
                </a:solidFill>
              </a:rPr>
              <a:t>∆</a:t>
            </a:r>
            <a:r>
              <a:rPr lang="en-US" sz="2800" i="1" dirty="0" err="1">
                <a:solidFill>
                  <a:srgbClr val="7030A0"/>
                </a:solidFill>
              </a:rPr>
              <a:t>G</a:t>
            </a:r>
            <a:r>
              <a:rPr lang="en-US" sz="2800" baseline="-25000" dirty="0" err="1">
                <a:solidFill>
                  <a:srgbClr val="7030A0"/>
                </a:solidFill>
              </a:rPr>
              <a:t>rxn</a:t>
            </a:r>
            <a:r>
              <a:rPr lang="en-US" sz="2800" dirty="0">
                <a:solidFill>
                  <a:srgbClr val="7030A0"/>
                </a:solidFill>
              </a:rPr>
              <a:t> is ∆</a:t>
            </a:r>
            <a:r>
              <a:rPr lang="en-US" sz="2800" i="1" dirty="0">
                <a:solidFill>
                  <a:srgbClr val="7030A0"/>
                </a:solidFill>
              </a:rPr>
              <a:t>G</a:t>
            </a:r>
            <a:r>
              <a:rPr lang="en-US" sz="2800" dirty="0">
                <a:solidFill>
                  <a:srgbClr val="7030A0"/>
                </a:solidFill>
              </a:rPr>
              <a:t> under current condition and = 0 at Equilibrium</a:t>
            </a:r>
            <a:br>
              <a:rPr lang="en-US" sz="2800" dirty="0">
                <a:solidFill>
                  <a:srgbClr val="7030A0"/>
                </a:solidFill>
              </a:rPr>
            </a:br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 ∆</a:t>
            </a:r>
            <a:r>
              <a:rPr lang="en-US" sz="2800" i="1" dirty="0" err="1">
                <a:solidFill>
                  <a:srgbClr val="FF0000"/>
                </a:solidFill>
              </a:rPr>
              <a:t>G</a:t>
            </a:r>
            <a:r>
              <a:rPr lang="en-US" sz="2800" baseline="30000" dirty="0" err="1">
                <a:solidFill>
                  <a:srgbClr val="FF0000"/>
                </a:solidFill>
              </a:rPr>
              <a:t>°</a:t>
            </a:r>
            <a:r>
              <a:rPr lang="en-US" sz="2800" baseline="-25000" dirty="0" err="1">
                <a:solidFill>
                  <a:srgbClr val="FF0000"/>
                </a:solidFill>
              </a:rPr>
              <a:t>rxn</a:t>
            </a:r>
            <a:r>
              <a:rPr lang="en-US" sz="2800" dirty="0">
                <a:solidFill>
                  <a:srgbClr val="FF0000"/>
                </a:solidFill>
              </a:rPr>
              <a:t> is under standard conditions (e.g. 1 </a:t>
            </a:r>
            <a:r>
              <a:rPr lang="en-US" sz="2800" dirty="0" err="1">
                <a:solidFill>
                  <a:srgbClr val="FF0000"/>
                </a:solidFill>
              </a:rPr>
              <a:t>atm</a:t>
            </a:r>
            <a:r>
              <a:rPr lang="en-US" sz="2800" dirty="0">
                <a:solidFill>
                  <a:srgbClr val="FF0000"/>
                </a:solidFill>
              </a:rPr>
              <a:t> or 1M)</a:t>
            </a:r>
          </a:p>
        </p:txBody>
      </p:sp>
    </p:spTree>
    <p:extLst>
      <p:ext uri="{BB962C8B-B14F-4D97-AF65-F5344CB8AC3E}">
        <p14:creationId xmlns:p14="http://schemas.microsoft.com/office/powerpoint/2010/main" val="20020454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 animBg="1"/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Equilibrium and Thermodynamics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967115"/>
              </p:ext>
            </p:extLst>
          </p:nvPr>
        </p:nvGraphicFramePr>
        <p:xfrm>
          <a:off x="2190758" y="2057400"/>
          <a:ext cx="3580075" cy="729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3" name="Equation" r:id="rId4" imgW="1117440" imgH="228600" progId="Equation.3">
                  <p:embed/>
                </p:oleObj>
              </mc:Choice>
              <mc:Fallback>
                <p:oleObj name="Equation" r:id="rId4" imgW="1117440" imgH="2286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90758" y="2057400"/>
                        <a:ext cx="3580075" cy="7299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485916"/>
              </p:ext>
            </p:extLst>
          </p:nvPr>
        </p:nvGraphicFramePr>
        <p:xfrm>
          <a:off x="2190758" y="1117577"/>
          <a:ext cx="4762483" cy="728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4" name="Equation" r:id="rId6" imgW="1485720" imgH="228600" progId="Equation.3">
                  <p:embed/>
                </p:oleObj>
              </mc:Choice>
              <mc:Fallback>
                <p:oleObj name="Equation" r:id="rId6" imgW="1485720" imgH="2286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90758" y="1117577"/>
                        <a:ext cx="4762483" cy="7281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228600" y="3155583"/>
            <a:ext cx="5093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 algn="ctr">
              <a:spcBef>
                <a:spcPts val="1200"/>
              </a:spcBef>
              <a:buNone/>
            </a:pPr>
            <a:r>
              <a:rPr lang="en-US" sz="2800" i="1" dirty="0">
                <a:solidFill>
                  <a:srgbClr val="FF0000"/>
                </a:solidFill>
              </a:rPr>
              <a:t>K </a:t>
            </a:r>
            <a:r>
              <a:rPr lang="en-US" sz="2800" dirty="0">
                <a:solidFill>
                  <a:srgbClr val="FF0000"/>
                </a:solidFill>
              </a:rPr>
              <a:t>is </a:t>
            </a:r>
            <a:r>
              <a:rPr lang="en-US" sz="2800" i="1" dirty="0" err="1">
                <a:solidFill>
                  <a:srgbClr val="FF0000"/>
                </a:solidFill>
              </a:rPr>
              <a:t>K</a:t>
            </a:r>
            <a:r>
              <a:rPr lang="en-US" sz="2800" i="1" baseline="-25000" dirty="0" err="1">
                <a:solidFill>
                  <a:srgbClr val="FF0000"/>
                </a:solidFill>
              </a:rPr>
              <a:t>p</a:t>
            </a:r>
            <a:r>
              <a:rPr lang="en-US" sz="2800" i="1" dirty="0">
                <a:solidFill>
                  <a:srgbClr val="FF0000"/>
                </a:solidFill>
              </a:rPr>
              <a:t> for gas phase reactions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8600" y="3934517"/>
            <a:ext cx="57406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 algn="ctr">
              <a:spcBef>
                <a:spcPts val="1200"/>
              </a:spcBef>
              <a:buNone/>
            </a:pPr>
            <a:r>
              <a:rPr lang="en-US" sz="2800" i="1" dirty="0">
                <a:solidFill>
                  <a:srgbClr val="FF0000"/>
                </a:solidFill>
              </a:rPr>
              <a:t>K </a:t>
            </a:r>
            <a:r>
              <a:rPr lang="en-US" sz="2800" dirty="0">
                <a:solidFill>
                  <a:srgbClr val="FF0000"/>
                </a:solidFill>
              </a:rPr>
              <a:t>is </a:t>
            </a:r>
            <a:r>
              <a:rPr lang="en-US" sz="2800" i="1" dirty="0">
                <a:solidFill>
                  <a:srgbClr val="FF0000"/>
                </a:solidFill>
              </a:rPr>
              <a:t>K</a:t>
            </a:r>
            <a:r>
              <a:rPr lang="en-US" sz="2800" i="1" baseline="-25000" dirty="0">
                <a:solidFill>
                  <a:srgbClr val="FF0000"/>
                </a:solidFill>
              </a:rPr>
              <a:t>c</a:t>
            </a:r>
            <a:r>
              <a:rPr lang="en-US" sz="2800" i="1" dirty="0">
                <a:solidFill>
                  <a:srgbClr val="FF0000"/>
                </a:solidFill>
              </a:rPr>
              <a:t> for solution phase reactions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48577" y="3193719"/>
            <a:ext cx="784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 algn="ctr">
              <a:spcBef>
                <a:spcPts val="1200"/>
              </a:spcBef>
              <a:buNone/>
            </a:pPr>
            <a:r>
              <a:rPr lang="en-US" sz="2800" i="1" dirty="0" err="1">
                <a:solidFill>
                  <a:srgbClr val="005BA9"/>
                </a:solidFill>
              </a:rPr>
              <a:t>atm</a:t>
            </a:r>
            <a:endParaRPr lang="en-US" sz="2800" i="1" dirty="0">
              <a:solidFill>
                <a:srgbClr val="005BA9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408314" y="3934517"/>
            <a:ext cx="1064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 algn="ctr">
              <a:spcBef>
                <a:spcPts val="1200"/>
              </a:spcBef>
              <a:buNone/>
            </a:pPr>
            <a:r>
              <a:rPr lang="en-US" sz="2800" i="1" dirty="0" err="1">
                <a:solidFill>
                  <a:srgbClr val="005BA9"/>
                </a:solidFill>
              </a:rPr>
              <a:t>mol</a:t>
            </a:r>
            <a:r>
              <a:rPr lang="en-US" sz="2800" i="1" dirty="0">
                <a:solidFill>
                  <a:srgbClr val="005BA9"/>
                </a:solidFill>
              </a:rPr>
              <a:t>/L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4614491"/>
            <a:ext cx="6444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 algn="ctr">
              <a:spcBef>
                <a:spcPts val="1200"/>
              </a:spcBef>
              <a:buNone/>
            </a:pPr>
            <a:r>
              <a:rPr lang="en-US" sz="2800" i="1" dirty="0">
                <a:solidFill>
                  <a:srgbClr val="FF0000"/>
                </a:solidFill>
              </a:rPr>
              <a:t>For mixed gas/solution phase reactions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89743" y="4614491"/>
            <a:ext cx="2101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 algn="ctr">
              <a:spcBef>
                <a:spcPts val="1200"/>
              </a:spcBef>
              <a:buNone/>
            </a:pPr>
            <a:r>
              <a:rPr lang="en-US" sz="2800" i="1" dirty="0" err="1">
                <a:solidFill>
                  <a:srgbClr val="005BA9"/>
                </a:solidFill>
              </a:rPr>
              <a:t>atm</a:t>
            </a:r>
            <a:r>
              <a:rPr lang="en-US" sz="2800" i="1" dirty="0">
                <a:solidFill>
                  <a:srgbClr val="005BA9"/>
                </a:solidFill>
              </a:rPr>
              <a:t> &amp; </a:t>
            </a:r>
            <a:r>
              <a:rPr lang="en-US" sz="2800" i="1" dirty="0" err="1">
                <a:solidFill>
                  <a:srgbClr val="005BA9"/>
                </a:solidFill>
              </a:rPr>
              <a:t>mol</a:t>
            </a:r>
            <a:r>
              <a:rPr lang="en-US" sz="2800" i="1" dirty="0">
                <a:solidFill>
                  <a:srgbClr val="005BA9"/>
                </a:solidFill>
              </a:rPr>
              <a:t>/L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438770" y="2525708"/>
            <a:ext cx="10038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 algn="ctr">
              <a:spcBef>
                <a:spcPts val="1200"/>
              </a:spcBef>
              <a:buNone/>
            </a:pPr>
            <a:r>
              <a:rPr lang="en-US" sz="2800" i="1" u="sng" dirty="0">
                <a:solidFill>
                  <a:srgbClr val="005BA9"/>
                </a:solidFill>
              </a:rPr>
              <a:t>Units</a:t>
            </a:r>
          </a:p>
        </p:txBody>
      </p:sp>
    </p:spTree>
    <p:extLst>
      <p:ext uri="{BB962C8B-B14F-4D97-AF65-F5344CB8AC3E}">
        <p14:creationId xmlns:p14="http://schemas.microsoft.com/office/powerpoint/2010/main" val="8975400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Thermodynamics of Equilibria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pic>
        <p:nvPicPr>
          <p:cNvPr id="9" name="Picture 8" descr="16_10_Figu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" t="22193" r="7402" b="8359"/>
          <a:stretch/>
        </p:blipFill>
        <p:spPr bwMode="auto">
          <a:xfrm>
            <a:off x="685800" y="1949652"/>
            <a:ext cx="7391400" cy="48734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1035252"/>
            <a:ext cx="3962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000" i="1" dirty="0">
                <a:solidFill>
                  <a:srgbClr val="FF0000"/>
                </a:solidFill>
                <a:latin typeface="Arial"/>
                <a:cs typeface="Arial"/>
              </a:rPr>
              <a:t>Pure reactants: the free energy decreases (∆G &lt; 0) as the system moves toward equilibrium.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05400" y="1001385"/>
            <a:ext cx="4038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000" i="1" dirty="0">
                <a:solidFill>
                  <a:srgbClr val="FF0000"/>
                </a:solidFill>
                <a:latin typeface="Arial"/>
                <a:cs typeface="Arial"/>
              </a:rPr>
              <a:t>Pure products: the free energy also decreases (∆G &lt; 0) as the system moves toward equilibrium.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654238"/>
              </p:ext>
            </p:extLst>
          </p:nvPr>
        </p:nvGraphicFramePr>
        <p:xfrm>
          <a:off x="2133600" y="2369475"/>
          <a:ext cx="3915297" cy="598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4" name="Equation" r:id="rId5" imgW="1485720" imgH="228600" progId="Equation.3">
                  <p:embed/>
                </p:oleObj>
              </mc:Choice>
              <mc:Fallback>
                <p:oleObj name="Equation" r:id="rId5" imgW="1485720" imgH="228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3600" y="2369475"/>
                        <a:ext cx="3915297" cy="598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65567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Thermodynamics of Equilibria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pic>
        <p:nvPicPr>
          <p:cNvPr id="9" name="Picture 8" descr="16_10_Figu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" t="22193" r="7402" b="8359"/>
          <a:stretch/>
        </p:blipFill>
        <p:spPr bwMode="auto">
          <a:xfrm>
            <a:off x="685800" y="1949652"/>
            <a:ext cx="7391400" cy="48734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2133600" y="2369475"/>
          <a:ext cx="3915297" cy="598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8" name="Equation" r:id="rId5" imgW="1485720" imgH="228600" progId="Equation.3">
                  <p:embed/>
                </p:oleObj>
              </mc:Choice>
              <mc:Fallback>
                <p:oleObj name="Equation" r:id="rId5" imgW="1485720" imgH="228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3600" y="2369475"/>
                        <a:ext cx="3915297" cy="598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val Callout 1">
            <a:extLst>
              <a:ext uri="{FF2B5EF4-FFF2-40B4-BE49-F238E27FC236}">
                <a16:creationId xmlns:a16="http://schemas.microsoft.com/office/drawing/2014/main" id="{03E043A5-58F9-2F49-B40A-28F5DDB89849}"/>
              </a:ext>
            </a:extLst>
          </p:cNvPr>
          <p:cNvSpPr/>
          <p:nvPr/>
        </p:nvSpPr>
        <p:spPr bwMode="auto">
          <a:xfrm>
            <a:off x="6705600" y="2438400"/>
            <a:ext cx="2514600" cy="1447800"/>
          </a:xfrm>
          <a:prstGeom prst="wedgeEllipseCallout">
            <a:avLst>
              <a:gd name="adj1" fmla="val -57197"/>
              <a:gd name="adj2" fmla="val 2221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rPr>
              <a:t>What is ∆G°,</a:t>
            </a:r>
            <a:endParaRPr lang="en-US" sz="2400" dirty="0">
              <a:latin typeface="Time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rPr>
              <a:t>∆G?</a:t>
            </a:r>
          </a:p>
        </p:txBody>
      </p:sp>
    </p:spTree>
    <p:extLst>
      <p:ext uri="{BB962C8B-B14F-4D97-AF65-F5344CB8AC3E}">
        <p14:creationId xmlns:p14="http://schemas.microsoft.com/office/powerpoint/2010/main" val="20042783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89" name="Picture 2"/>
          <p:cNvPicPr>
            <a:picLocks noChangeAspect="1"/>
          </p:cNvPicPr>
          <p:nvPr/>
        </p:nvPicPr>
        <p:blipFill>
          <a:blip r:embed="rId4"/>
          <a:srcRect b="66667"/>
          <a:stretch>
            <a:fillRect/>
          </a:stretch>
        </p:blipFill>
        <p:spPr bwMode="auto">
          <a:xfrm>
            <a:off x="1" y="2543926"/>
            <a:ext cx="8991600" cy="3325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1493" name="TextBox 4"/>
          <p:cNvSpPr txBox="1">
            <a:spLocks noChangeArrowheads="1"/>
          </p:cNvSpPr>
          <p:nvPr/>
        </p:nvSpPr>
        <p:spPr bwMode="auto">
          <a:xfrm>
            <a:off x="990600" y="1725612"/>
            <a:ext cx="7467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 dirty="0">
                <a:solidFill>
                  <a:schemeClr val="accent4"/>
                </a:solidFill>
                <a:ea typeface="ＭＳ Ｐゴシック" charset="-128"/>
              </a:rPr>
              <a:t>    </a:t>
            </a:r>
            <a:r>
              <a:rPr lang="en-US" sz="3200" dirty="0">
                <a:solidFill>
                  <a:schemeClr val="accent4"/>
                </a:solidFill>
                <a:ea typeface="ＭＳ Ｐゴシック" charset="-128"/>
              </a:rPr>
              <a:t>∆</a:t>
            </a:r>
            <a:r>
              <a:rPr lang="en-US" sz="32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200" dirty="0">
                <a:solidFill>
                  <a:schemeClr val="accent4"/>
                </a:solidFill>
                <a:ea typeface="ＭＳ Ｐゴシック" charset="-128"/>
                <a:sym typeface="Symbol" pitchFamily="18" charset="2"/>
              </a:rPr>
              <a:t> &lt; 0; </a:t>
            </a:r>
            <a:r>
              <a:rPr lang="en-US" sz="3200" i="1" dirty="0">
                <a:solidFill>
                  <a:schemeClr val="accent4"/>
                </a:solidFill>
                <a:ea typeface="ＭＳ Ｐゴシック" charset="-128"/>
                <a:sym typeface="Symbol" pitchFamily="18" charset="2"/>
              </a:rPr>
              <a:t>K</a:t>
            </a:r>
            <a:r>
              <a:rPr lang="en-US" sz="3200" dirty="0">
                <a:solidFill>
                  <a:schemeClr val="accent4"/>
                </a:solidFill>
                <a:ea typeface="ＭＳ Ｐゴシック" charset="-128"/>
                <a:sym typeface="Symbol" pitchFamily="18" charset="2"/>
              </a:rPr>
              <a:t> is large, favors products.</a:t>
            </a:r>
            <a:endParaRPr lang="en-US" sz="3200" dirty="0">
              <a:solidFill>
                <a:schemeClr val="accent4"/>
              </a:solidFill>
              <a:ea typeface="ＭＳ Ｐゴシック" charset="-128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Thermodynamics of Equilibria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522949"/>
              </p:ext>
            </p:extLst>
          </p:nvPr>
        </p:nvGraphicFramePr>
        <p:xfrm>
          <a:off x="1371600" y="1118392"/>
          <a:ext cx="294322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2" name="Equation" r:id="rId5" imgW="1117440" imgH="228600" progId="Equation.3">
                  <p:embed/>
                </p:oleObj>
              </mc:Choice>
              <mc:Fallback>
                <p:oleObj name="Equation" r:id="rId5" imgW="1117440" imgH="2286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71600" y="1118392"/>
                        <a:ext cx="294322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6451276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3" name="Content Placeholder 7"/>
          <p:cNvSpPr>
            <a:spLocks noGrp="1"/>
          </p:cNvSpPr>
          <p:nvPr>
            <p:ph idx="1"/>
          </p:nvPr>
        </p:nvSpPr>
        <p:spPr>
          <a:xfrm>
            <a:off x="152400" y="1716088"/>
            <a:ext cx="8915400" cy="1066800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∆</a:t>
            </a:r>
            <a:r>
              <a:rPr lang="en-US" i="1" dirty="0">
                <a:solidFill>
                  <a:schemeClr val="accent4"/>
                </a:solidFill>
                <a:latin typeface="Arial"/>
                <a:cs typeface="Arial"/>
              </a:rPr>
              <a:t>G</a:t>
            </a:r>
            <a:r>
              <a:rPr lang="en-US" dirty="0">
                <a:solidFill>
                  <a:schemeClr val="accent4"/>
                </a:solidFill>
                <a:latin typeface="Arial"/>
                <a:cs typeface="Arial"/>
                <a:sym typeface="Symbol" charset="0"/>
              </a:rPr>
              <a:t> slightly negative; </a:t>
            </a:r>
            <a:r>
              <a:rPr lang="en-US" i="1" dirty="0">
                <a:solidFill>
                  <a:schemeClr val="accent4"/>
                </a:solidFill>
                <a:latin typeface="Arial"/>
                <a:cs typeface="Arial"/>
                <a:sym typeface="Symbol" charset="0"/>
              </a:rPr>
              <a:t>K</a:t>
            </a:r>
            <a:r>
              <a:rPr lang="en-US" dirty="0">
                <a:solidFill>
                  <a:schemeClr val="accent4"/>
                </a:solidFill>
                <a:latin typeface="Arial"/>
                <a:cs typeface="Arial"/>
                <a:sym typeface="Symbol" charset="0"/>
              </a:rPr>
              <a:t> slightly favors products</a:t>
            </a:r>
            <a:endParaRPr lang="en-US" dirty="0">
              <a:solidFill>
                <a:schemeClr val="accent4"/>
              </a:solidFill>
              <a:latin typeface="Arial"/>
              <a:cs typeface="Arial"/>
            </a:endParaRPr>
          </a:p>
          <a:p>
            <a:pPr>
              <a:defRPr/>
            </a:pPr>
            <a:endParaRPr lang="en-US" dirty="0">
              <a:solidFill>
                <a:schemeClr val="accent4"/>
              </a:solidFill>
              <a:latin typeface="Arial"/>
              <a:cs typeface="Arial"/>
            </a:endParaRPr>
          </a:p>
        </p:txBody>
      </p:sp>
      <p:pic>
        <p:nvPicPr>
          <p:cNvPr id="192517" name="Picture 2"/>
          <p:cNvPicPr>
            <a:picLocks noChangeAspect="1"/>
          </p:cNvPicPr>
          <p:nvPr/>
        </p:nvPicPr>
        <p:blipFill>
          <a:blip r:embed="rId4"/>
          <a:srcRect t="32462" b="34859"/>
          <a:stretch>
            <a:fillRect/>
          </a:stretch>
        </p:blipFill>
        <p:spPr bwMode="auto">
          <a:xfrm>
            <a:off x="59267" y="2590800"/>
            <a:ext cx="9032093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2519" name="TextBox 4"/>
          <p:cNvSpPr txBox="1">
            <a:spLocks noChangeArrowheads="1"/>
          </p:cNvSpPr>
          <p:nvPr/>
        </p:nvSpPr>
        <p:spPr bwMode="auto">
          <a:xfrm>
            <a:off x="5715000" y="2545822"/>
            <a:ext cx="3352800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    </a:t>
            </a:r>
            <a:endParaRPr lang="en-US">
              <a:solidFill>
                <a:srgbClr val="0000FF"/>
              </a:solidFill>
              <a:latin typeface="Times New Roman" pitchFamily="18" charset="0"/>
              <a:ea typeface="ＭＳ Ｐゴシック" charset="-128"/>
              <a:cs typeface="Times New Roman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Thermodynamics of Equilibria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935042"/>
              </p:ext>
            </p:extLst>
          </p:nvPr>
        </p:nvGraphicFramePr>
        <p:xfrm>
          <a:off x="304800" y="1091406"/>
          <a:ext cx="294322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6" name="Equation" r:id="rId5" imgW="1117440" imgH="228600" progId="Equation.3">
                  <p:embed/>
                </p:oleObj>
              </mc:Choice>
              <mc:Fallback>
                <p:oleObj name="Equation" r:id="rId5" imgW="1117440" imgH="228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800" y="1091406"/>
                        <a:ext cx="294322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779677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Equilibrium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3" name="Rectangle 2"/>
          <p:cNvSpPr/>
          <p:nvPr/>
        </p:nvSpPr>
        <p:spPr>
          <a:xfrm>
            <a:off x="2438400" y="1032158"/>
            <a:ext cx="4368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dirty="0"/>
              <a:t>N</a:t>
            </a:r>
            <a:r>
              <a:rPr lang="en-US" sz="3600" baseline="-25000" dirty="0"/>
              <a:t>2</a:t>
            </a:r>
            <a:r>
              <a:rPr lang="en-US" sz="3600" dirty="0"/>
              <a:t>O</a:t>
            </a:r>
            <a:r>
              <a:rPr lang="en-US" sz="3600" baseline="-25000" dirty="0"/>
              <a:t>4</a:t>
            </a:r>
            <a:r>
              <a:rPr lang="en-US" sz="3600" dirty="0"/>
              <a:t>(</a:t>
            </a:r>
            <a:r>
              <a:rPr lang="en-US" sz="3600" i="1" dirty="0"/>
              <a:t>g</a:t>
            </a:r>
            <a:r>
              <a:rPr lang="en-US" sz="3600" dirty="0"/>
              <a:t>) ⇌  2NO</a:t>
            </a:r>
            <a:r>
              <a:rPr lang="en-US" sz="3600" baseline="-25000" dirty="0"/>
              <a:t>2</a:t>
            </a:r>
            <a:r>
              <a:rPr lang="en-US" sz="3600" dirty="0"/>
              <a:t>(</a:t>
            </a:r>
            <a:r>
              <a:rPr lang="en-US" sz="3600" i="1" dirty="0"/>
              <a:t>g</a:t>
            </a:r>
            <a:r>
              <a:rPr lang="en-US" sz="3600" dirty="0"/>
              <a:t>) 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3028156" y="2851254"/>
          <a:ext cx="2039938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" name="Equation" r:id="rId4" imgW="863280" imgH="215640" progId="Equation.3">
                  <p:embed/>
                </p:oleObj>
              </mc:Choice>
              <mc:Fallback>
                <p:oleObj name="Equation" r:id="rId4" imgW="863280" imgH="21564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8156" y="2851254"/>
                        <a:ext cx="2039938" cy="506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2504281" y="3540469"/>
          <a:ext cx="3087687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" name="Equation" r:id="rId6" imgW="1307880" imgH="241200" progId="Equation.3">
                  <p:embed/>
                </p:oleObj>
              </mc:Choice>
              <mc:Fallback>
                <p:oleObj name="Equation" r:id="rId6" imgW="1307880" imgH="2412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4281" y="3540469"/>
                        <a:ext cx="3087687" cy="56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5068094" y="1939775"/>
          <a:ext cx="2547937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" name="Equation" r:id="rId8" imgW="1079280" imgH="241200" progId="Equation.3">
                  <p:embed/>
                </p:oleObj>
              </mc:Choice>
              <mc:Fallback>
                <p:oleObj name="Equation" r:id="rId8" imgW="1079280" imgH="2412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68094" y="1939775"/>
                        <a:ext cx="2547937" cy="566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2201068" y="2003203"/>
          <a:ext cx="2608263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" name="Equation" r:id="rId10" imgW="1104840" imgH="215640" progId="Equation.3">
                  <p:embed/>
                </p:oleObj>
              </mc:Choice>
              <mc:Fallback>
                <p:oleObj name="Equation" r:id="rId10" imgW="1104840" imgH="21564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01068" y="2003203"/>
                        <a:ext cx="2608263" cy="506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3505199" y="4234760"/>
          <a:ext cx="19177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" name="Equation" r:id="rId12" imgW="812520" imgH="469800" progId="Equation.3">
                  <p:embed/>
                </p:oleObj>
              </mc:Choice>
              <mc:Fallback>
                <p:oleObj name="Equation" r:id="rId12" imgW="812520" imgH="46980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05199" y="4234760"/>
                        <a:ext cx="191770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-160337" y="1941095"/>
            <a:ext cx="225266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Experimentally determined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660095" y="5635398"/>
          <a:ext cx="1258887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5" name="Equation" r:id="rId14" imgW="533160" imgH="431640" progId="Equation.3">
                  <p:embed/>
                </p:oleObj>
              </mc:Choice>
              <mc:Fallback>
                <p:oleObj name="Equation" r:id="rId14" imgW="533160" imgH="43164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60095" y="5635398"/>
                        <a:ext cx="1258887" cy="101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-149941" y="5835866"/>
            <a:ext cx="3429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generalized equilibrium constant definition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5655758"/>
            <a:ext cx="1639923" cy="99405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 dirty="0">
              <a:solidFill>
                <a:srgbClr val="084333"/>
              </a:solidFill>
              <a:latin typeface="Time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200" y="4474389"/>
            <a:ext cx="28871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equilibrium expression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149941" y="2761465"/>
            <a:ext cx="225266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Definition of equilibrium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5397499" y="4582598"/>
          <a:ext cx="158908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6" name="Equation" r:id="rId16" imgW="672840" imgH="164880" progId="Equation.3">
                  <p:embed/>
                </p:oleObj>
              </mc:Choice>
              <mc:Fallback>
                <p:oleObj name="Equation" r:id="rId16" imgW="672840" imgH="16488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397499" y="4582598"/>
                        <a:ext cx="158908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6014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" grpId="0"/>
      <p:bldP spid="13" grpId="0" animBg="1"/>
      <p:bldP spid="20" grpId="0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40" name="TextBox 4"/>
          <p:cNvSpPr txBox="1">
            <a:spLocks noChangeArrowheads="1"/>
          </p:cNvSpPr>
          <p:nvPr/>
        </p:nvSpPr>
        <p:spPr bwMode="auto">
          <a:xfrm>
            <a:off x="1055688" y="1752600"/>
            <a:ext cx="63087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ea typeface="ＭＳ Ｐゴシック" charset="-128"/>
              </a:rPr>
              <a:t>∆</a:t>
            </a:r>
            <a:r>
              <a:rPr lang="en-US" sz="32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200" dirty="0">
                <a:solidFill>
                  <a:schemeClr val="accent4"/>
                </a:solidFill>
                <a:ea typeface="ＭＳ Ｐゴシック" charset="-128"/>
                <a:sym typeface="Symbol" pitchFamily="18" charset="2"/>
              </a:rPr>
              <a:t> &gt; 0; </a:t>
            </a:r>
            <a:r>
              <a:rPr lang="en-US" sz="3200" i="1" dirty="0">
                <a:solidFill>
                  <a:schemeClr val="accent4"/>
                </a:solidFill>
                <a:ea typeface="ＭＳ Ｐゴシック" charset="-128"/>
                <a:sym typeface="Symbol" pitchFamily="18" charset="2"/>
              </a:rPr>
              <a:t>K</a:t>
            </a:r>
            <a:r>
              <a:rPr lang="en-US" sz="3200" dirty="0">
                <a:solidFill>
                  <a:schemeClr val="accent4"/>
                </a:solidFill>
                <a:ea typeface="ＭＳ Ｐゴシック" charset="-128"/>
                <a:sym typeface="Symbol" pitchFamily="18" charset="2"/>
              </a:rPr>
              <a:t> &lt;&lt; 1, favors reactants.</a:t>
            </a:r>
            <a:endParaRPr lang="en-US" sz="3200" dirty="0">
              <a:solidFill>
                <a:schemeClr val="accent4"/>
              </a:solidFill>
              <a:ea typeface="ＭＳ Ｐゴシック" charset="-128"/>
            </a:endParaRPr>
          </a:p>
        </p:txBody>
      </p:sp>
      <p:pic>
        <p:nvPicPr>
          <p:cNvPr id="193541" name="Picture 2"/>
          <p:cNvPicPr>
            <a:picLocks noChangeAspect="1"/>
          </p:cNvPicPr>
          <p:nvPr/>
        </p:nvPicPr>
        <p:blipFill>
          <a:blip r:embed="rId3"/>
          <a:srcRect t="64925"/>
          <a:stretch>
            <a:fillRect/>
          </a:stretch>
        </p:blipFill>
        <p:spPr bwMode="auto">
          <a:xfrm>
            <a:off x="76200" y="2549838"/>
            <a:ext cx="8991600" cy="3500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3543" name="TextBox 4"/>
          <p:cNvSpPr txBox="1">
            <a:spLocks noChangeArrowheads="1"/>
          </p:cNvSpPr>
          <p:nvPr/>
        </p:nvSpPr>
        <p:spPr bwMode="auto">
          <a:xfrm>
            <a:off x="5715000" y="2473639"/>
            <a:ext cx="3352800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    </a:t>
            </a:r>
            <a:endParaRPr lang="en-US">
              <a:solidFill>
                <a:srgbClr val="0000FF"/>
              </a:solidFill>
              <a:latin typeface="Times New Roman" pitchFamily="18" charset="0"/>
              <a:ea typeface="ＭＳ Ｐゴシック" charset="-128"/>
              <a:cs typeface="Times New Roman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Thermodynamics of Equilibria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940276"/>
              </p:ext>
            </p:extLst>
          </p:nvPr>
        </p:nvGraphicFramePr>
        <p:xfrm>
          <a:off x="1021821" y="1127125"/>
          <a:ext cx="294322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0" name="Equation" r:id="rId4" imgW="1117440" imgH="228600" progId="Equation.3">
                  <p:embed/>
                </p:oleObj>
              </mc:Choice>
              <mc:Fallback>
                <p:oleObj name="Equation" r:id="rId4" imgW="1117440" imgH="228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1821" y="1127125"/>
                        <a:ext cx="294322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495718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066800"/>
            <a:ext cx="8991600" cy="1981200"/>
          </a:xfrm>
        </p:spPr>
        <p:txBody>
          <a:bodyPr/>
          <a:lstStyle/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Using ∆</a:t>
            </a:r>
            <a:r>
              <a:rPr lang="en-US" sz="3000" i="1" dirty="0" err="1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000" baseline="-25000" dirty="0" err="1">
                <a:solidFill>
                  <a:schemeClr val="accent4"/>
                </a:solidFill>
                <a:latin typeface="Arial" charset="0"/>
                <a:cs typeface="Arial" charset="0"/>
              </a:rPr>
              <a:t>f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  <a:sym typeface="Symbol" pitchFamily="18" charset="2"/>
              </a:rPr>
              <a:t> values from Appendix 4, c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alculate the value of </a:t>
            </a:r>
            <a:r>
              <a:rPr lang="en-US" sz="3000" dirty="0">
                <a:solidFill>
                  <a:schemeClr val="accent4"/>
                </a:solidFill>
                <a:latin typeface="Symbol" pitchFamily="18" charset="2"/>
                <a:cs typeface="Arial" charset="0"/>
              </a:rPr>
              <a:t>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000" baseline="30000" dirty="0">
                <a:solidFill>
                  <a:schemeClr val="accent4"/>
                </a:solidFill>
                <a:latin typeface="Arial" charset="0"/>
                <a:cs typeface="Arial" charset="0"/>
              </a:rPr>
              <a:t>o 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and the equilibrium constant 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K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at 298 K for: </a:t>
            </a:r>
          </a:p>
          <a:p>
            <a:pPr marL="90488" indent="-90488" algn="ctr" eaLnBrk="1" hangingPunct="1">
              <a:spcBef>
                <a:spcPts val="0"/>
              </a:spcBef>
              <a:buFontTx/>
              <a:buNone/>
            </a:pP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	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2NO(</a:t>
            </a:r>
            <a:r>
              <a:rPr lang="en-US" sz="3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)  +  Cl</a:t>
            </a:r>
            <a:r>
              <a:rPr lang="en-US" sz="36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) ⇌  2NOCl(</a:t>
            </a:r>
            <a:r>
              <a:rPr lang="en-US" sz="36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600" dirty="0">
                <a:solidFill>
                  <a:schemeClr val="accent4"/>
                </a:solidFill>
                <a:latin typeface="Arial" charset="0"/>
                <a:cs typeface="Arial" charset="0"/>
              </a:rPr>
              <a:t>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3600" kern="0" dirty="0">
                <a:solidFill>
                  <a:srgbClr val="084333"/>
                </a:solidFill>
                <a:cs typeface="Arial" panose="020B0604020202020204" pitchFamily="34" charset="0"/>
              </a:rPr>
              <a:t>Practice: Relationship Between K and ∆</a:t>
            </a:r>
            <a:r>
              <a:rPr lang="en-US" sz="3600" i="1" kern="0" dirty="0">
                <a:solidFill>
                  <a:srgbClr val="084333"/>
                </a:solidFill>
                <a:cs typeface="Arial" panose="020B0604020202020204" pitchFamily="34" charset="0"/>
              </a:rPr>
              <a:t>G</a:t>
            </a:r>
            <a:r>
              <a:rPr lang="en-US" sz="3600" kern="0" baseline="30000" dirty="0">
                <a:solidFill>
                  <a:srgbClr val="084333"/>
                </a:solidFill>
                <a:cs typeface="Arial" panose="020B0604020202020204" pitchFamily="34" charset="0"/>
              </a:rPr>
              <a:t>o</a:t>
            </a:r>
            <a:endParaRPr lang="en-US" sz="3600" kern="0" baseline="30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224824"/>
              </p:ext>
            </p:extLst>
          </p:nvPr>
        </p:nvGraphicFramePr>
        <p:xfrm>
          <a:off x="304800" y="3342093"/>
          <a:ext cx="4953000" cy="404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0" name="Equation" r:id="rId4" imgW="3085920" imgH="253800" progId="Equation.3">
                  <p:embed/>
                </p:oleObj>
              </mc:Choice>
              <mc:Fallback>
                <p:oleObj name="Equation" r:id="rId4" imgW="3085920" imgH="2538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3342093"/>
                        <a:ext cx="4953000" cy="404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980534"/>
              </p:ext>
            </p:extLst>
          </p:nvPr>
        </p:nvGraphicFramePr>
        <p:xfrm>
          <a:off x="304800" y="3782401"/>
          <a:ext cx="1951718" cy="397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1" name="Equation" r:id="rId6" imgW="1117440" imgH="228600" progId="Equation.3">
                  <p:embed/>
                </p:oleObj>
              </mc:Choice>
              <mc:Fallback>
                <p:oleObj name="Equation" r:id="rId6" imgW="1117440" imgH="2286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4800" y="3782401"/>
                        <a:ext cx="1951718" cy="3978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2988673"/>
            <a:ext cx="2438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Definitions of ∆G: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19800" y="2986576"/>
            <a:ext cx="2514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From Appendix 4: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863833"/>
              </p:ext>
            </p:extLst>
          </p:nvPr>
        </p:nvGraphicFramePr>
        <p:xfrm>
          <a:off x="6019800" y="3312637"/>
          <a:ext cx="2424113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2" name="Equation" r:id="rId8" imgW="1511280" imgH="228600" progId="Equation.3">
                  <p:embed/>
                </p:oleObj>
              </mc:Choice>
              <mc:Fallback>
                <p:oleObj name="Equation" r:id="rId8" imgW="1511280" imgH="2286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19800" y="3312637"/>
                        <a:ext cx="2424113" cy="36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496769"/>
              </p:ext>
            </p:extLst>
          </p:nvPr>
        </p:nvGraphicFramePr>
        <p:xfrm>
          <a:off x="6019800" y="3713595"/>
          <a:ext cx="2282825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3" name="Equation" r:id="rId10" imgW="1422360" imgH="228600" progId="Equation.3">
                  <p:embed/>
                </p:oleObj>
              </mc:Choice>
              <mc:Fallback>
                <p:oleObj name="Equation" r:id="rId10" imgW="1422360" imgH="228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19800" y="3713595"/>
                        <a:ext cx="2282825" cy="36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19426"/>
              </p:ext>
            </p:extLst>
          </p:nvPr>
        </p:nvGraphicFramePr>
        <p:xfrm>
          <a:off x="6043612" y="4114553"/>
          <a:ext cx="2651125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4" name="Equation" r:id="rId12" imgW="1650960" imgH="228600" progId="Equation.3">
                  <p:embed/>
                </p:oleObj>
              </mc:Choice>
              <mc:Fallback>
                <p:oleObj name="Equation" r:id="rId12" imgW="1650960" imgH="2286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43612" y="4114553"/>
                        <a:ext cx="2651125" cy="36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056662"/>
              </p:ext>
            </p:extLst>
          </p:nvPr>
        </p:nvGraphicFramePr>
        <p:xfrm>
          <a:off x="76200" y="4890016"/>
          <a:ext cx="6096000" cy="520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5" name="Equation" r:id="rId14" imgW="5321300" imgH="457200" progId="Equation.3">
                  <p:embed/>
                </p:oleObj>
              </mc:Choice>
              <mc:Fallback>
                <p:oleObj name="Equation" r:id="rId14" imgW="5321300" imgH="4572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6200" y="4890016"/>
                        <a:ext cx="6096000" cy="5201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62412"/>
              </p:ext>
            </p:extLst>
          </p:nvPr>
        </p:nvGraphicFramePr>
        <p:xfrm>
          <a:off x="76200" y="4540435"/>
          <a:ext cx="4953000" cy="404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6" name="Equation" r:id="rId16" imgW="3085920" imgH="253800" progId="Equation.3">
                  <p:embed/>
                </p:oleObj>
              </mc:Choice>
              <mc:Fallback>
                <p:oleObj name="Equation" r:id="rId16" imgW="3085920" imgH="2538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00" y="4540435"/>
                        <a:ext cx="4953000" cy="404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580375"/>
              </p:ext>
            </p:extLst>
          </p:nvPr>
        </p:nvGraphicFramePr>
        <p:xfrm>
          <a:off x="49591" y="5372006"/>
          <a:ext cx="4827209" cy="380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7" name="Equation" r:id="rId17" imgW="2869920" imgH="228600" progId="Equation.3">
                  <p:embed/>
                </p:oleObj>
              </mc:Choice>
              <mc:Fallback>
                <p:oleObj name="Equation" r:id="rId17" imgW="2869920" imgH="2286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9591" y="5372006"/>
                        <a:ext cx="4827209" cy="380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307587"/>
              </p:ext>
            </p:extLst>
          </p:nvPr>
        </p:nvGraphicFramePr>
        <p:xfrm>
          <a:off x="4922838" y="5378450"/>
          <a:ext cx="3382962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8" name="Equation" r:id="rId19" imgW="2908300" imgH="292100" progId="Equation.3">
                  <p:embed/>
                </p:oleObj>
              </mc:Choice>
              <mc:Fallback>
                <p:oleObj name="Equation" r:id="rId19" imgW="2908300" imgH="2921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22838" y="5378450"/>
                        <a:ext cx="3382962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05462"/>
              </p:ext>
            </p:extLst>
          </p:nvPr>
        </p:nvGraphicFramePr>
        <p:xfrm>
          <a:off x="296333" y="6038718"/>
          <a:ext cx="1502538" cy="723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9" name="Equation" r:id="rId21" imgW="685800" imgH="330120" progId="Equation.3">
                  <p:embed/>
                </p:oleObj>
              </mc:Choice>
              <mc:Fallback>
                <p:oleObj name="Equation" r:id="rId21" imgW="685800" imgH="33012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96333" y="6038718"/>
                        <a:ext cx="1502538" cy="723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0" y="4128236"/>
            <a:ext cx="2438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Calculate ∆</a:t>
            </a:r>
            <a:r>
              <a:rPr lang="en-US" sz="2200" i="1" dirty="0" err="1">
                <a:solidFill>
                  <a:srgbClr val="005BA9"/>
                </a:solidFill>
                <a:latin typeface="Arial"/>
                <a:cs typeface="Arial"/>
              </a:rPr>
              <a:t>G°</a:t>
            </a:r>
            <a:r>
              <a:rPr lang="en-US" sz="2200" i="1" baseline="-25000" dirty="0" err="1">
                <a:solidFill>
                  <a:srgbClr val="005BA9"/>
                </a:solidFill>
                <a:latin typeface="Arial"/>
                <a:cs typeface="Arial"/>
              </a:rPr>
              <a:t>rxn</a:t>
            </a:r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: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5699052"/>
            <a:ext cx="2438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Calculate K: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274328"/>
              </p:ext>
            </p:extLst>
          </p:nvPr>
        </p:nvGraphicFramePr>
        <p:xfrm>
          <a:off x="1828800" y="5867400"/>
          <a:ext cx="21336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0" name="Equation" r:id="rId23" imgW="1638300" imgH="609600" progId="Equation.3">
                  <p:embed/>
                </p:oleObj>
              </mc:Choice>
              <mc:Fallback>
                <p:oleObj name="Equation" r:id="rId23" imgW="1638300" imgH="60960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28800" y="5867400"/>
                        <a:ext cx="21336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404880"/>
              </p:ext>
            </p:extLst>
          </p:nvPr>
        </p:nvGraphicFramePr>
        <p:xfrm>
          <a:off x="4048125" y="6248400"/>
          <a:ext cx="840243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1" name="Equation" r:id="rId25" imgW="609600" imgH="292100" progId="Equation.3">
                  <p:embed/>
                </p:oleObj>
              </mc:Choice>
              <mc:Fallback>
                <p:oleObj name="Equation" r:id="rId25" imgW="609600" imgH="292100" progId="Equation.3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048125" y="6248400"/>
                        <a:ext cx="840243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398451"/>
              </p:ext>
            </p:extLst>
          </p:nvPr>
        </p:nvGraphicFramePr>
        <p:xfrm>
          <a:off x="5029200" y="6248400"/>
          <a:ext cx="150843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2" name="Equation" r:id="rId27" imgW="1054100" imgH="292100" progId="Equation.3">
                  <p:embed/>
                </p:oleObj>
              </mc:Choice>
              <mc:Fallback>
                <p:oleObj name="Equation" r:id="rId27" imgW="1054100" imgH="292100" progId="Equation.3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29200" y="6248400"/>
                        <a:ext cx="1508433" cy="417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 bwMode="auto">
          <a:xfrm>
            <a:off x="5029200" y="6270846"/>
            <a:ext cx="1717411" cy="434754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4701469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9" grpId="0"/>
      <p:bldP spid="20" grpId="0"/>
      <p:bldP spid="2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Equilibrium and Temperature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218775"/>
              </p:ext>
            </p:extLst>
          </p:nvPr>
        </p:nvGraphicFramePr>
        <p:xfrm>
          <a:off x="838200" y="4105715"/>
          <a:ext cx="3722049" cy="114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6" name="Equation" r:id="rId3" imgW="1447560" imgH="444240" progId="Equation.3">
                  <p:embed/>
                </p:oleObj>
              </mc:Choice>
              <mc:Fallback>
                <p:oleObj name="Equation" r:id="rId3" imgW="1447560" imgH="44424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4105715"/>
                        <a:ext cx="3722049" cy="1140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31419"/>
              </p:ext>
            </p:extLst>
          </p:nvPr>
        </p:nvGraphicFramePr>
        <p:xfrm>
          <a:off x="880533" y="1523208"/>
          <a:ext cx="3135782" cy="521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7" name="Equation" r:id="rId5" imgW="1218960" imgH="203040" progId="Equation.3">
                  <p:embed/>
                </p:oleObj>
              </mc:Choice>
              <mc:Fallback>
                <p:oleObj name="Equation" r:id="rId5" imgW="1218960" imgH="20304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0533" y="1523208"/>
                        <a:ext cx="3135782" cy="521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121276"/>
              </p:ext>
            </p:extLst>
          </p:nvPr>
        </p:nvGraphicFramePr>
        <p:xfrm>
          <a:off x="880533" y="2707698"/>
          <a:ext cx="2710637" cy="521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8" name="Equation" r:id="rId7" imgW="1054080" imgH="203040" progId="Equation.3">
                  <p:embed/>
                </p:oleObj>
              </mc:Choice>
              <mc:Fallback>
                <p:oleObj name="Equation" r:id="rId7" imgW="1054080" imgH="20304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80533" y="2707698"/>
                        <a:ext cx="2710637" cy="521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76200" y="1117019"/>
            <a:ext cx="6172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600" i="1" dirty="0">
                <a:solidFill>
                  <a:srgbClr val="005BA9"/>
                </a:solidFill>
                <a:latin typeface="Arial"/>
                <a:cs typeface="Arial"/>
              </a:rPr>
              <a:t>Gibbs Law of Free Energy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" y="2205270"/>
            <a:ext cx="4876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600" i="1" dirty="0">
                <a:solidFill>
                  <a:srgbClr val="005BA9"/>
                </a:solidFill>
                <a:latin typeface="Arial"/>
                <a:cs typeface="Arial"/>
              </a:rPr>
              <a:t>Relationship between ∆G and 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50" y="3235122"/>
            <a:ext cx="827620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600" i="1" dirty="0">
                <a:solidFill>
                  <a:srgbClr val="005BA9"/>
                </a:solidFill>
                <a:latin typeface="Arial"/>
                <a:cs typeface="Arial"/>
              </a:rPr>
              <a:t>Substitute.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998671"/>
              </p:ext>
            </p:extLst>
          </p:nvPr>
        </p:nvGraphicFramePr>
        <p:xfrm>
          <a:off x="-33867" y="3645882"/>
          <a:ext cx="3952223" cy="521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9" name="Equation" r:id="rId9" imgW="1536480" imgH="203040" progId="Equation.3">
                  <p:embed/>
                </p:oleObj>
              </mc:Choice>
              <mc:Fallback>
                <p:oleObj name="Equation" r:id="rId9" imgW="1536480" imgH="20304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33867" y="3645882"/>
                        <a:ext cx="3952223" cy="521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038441"/>
              </p:ext>
            </p:extLst>
          </p:nvPr>
        </p:nvGraphicFramePr>
        <p:xfrm>
          <a:off x="855133" y="5276795"/>
          <a:ext cx="3331634" cy="1075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0" name="Equation" r:id="rId11" imgW="1295280" imgH="419040" progId="Equation.3">
                  <p:embed/>
                </p:oleObj>
              </mc:Choice>
              <mc:Fallback>
                <p:oleObj name="Equation" r:id="rId11" imgW="1295280" imgH="41904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55133" y="5276795"/>
                        <a:ext cx="3331634" cy="1075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417641"/>
              </p:ext>
            </p:extLst>
          </p:nvPr>
        </p:nvGraphicFramePr>
        <p:xfrm>
          <a:off x="4876800" y="2766695"/>
          <a:ext cx="4051300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1" name="Equation" r:id="rId13" imgW="1574640" imgH="444240" progId="Equation.3">
                  <p:embed/>
                </p:oleObj>
              </mc:Choice>
              <mc:Fallback>
                <p:oleObj name="Equation" r:id="rId13" imgW="1574640" imgH="44424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76800" y="2766695"/>
                        <a:ext cx="4051300" cy="113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20549"/>
              </p:ext>
            </p:extLst>
          </p:nvPr>
        </p:nvGraphicFramePr>
        <p:xfrm>
          <a:off x="5334000" y="3935642"/>
          <a:ext cx="173196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2" name="Equation" r:id="rId15" imgW="672840" imgH="203040" progId="Equation.3">
                  <p:embed/>
                </p:oleObj>
              </mc:Choice>
              <mc:Fallback>
                <p:oleObj name="Equation" r:id="rId15" imgW="672840" imgH="20304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334000" y="3935642"/>
                        <a:ext cx="1731963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5029200" y="4572000"/>
            <a:ext cx="4343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000" i="1" dirty="0">
                <a:solidFill>
                  <a:srgbClr val="FF0000"/>
                </a:solidFill>
                <a:latin typeface="Arial"/>
                <a:cs typeface="Arial"/>
              </a:rPr>
              <a:t>ln K vs. 1/T should be a linear plot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12267" y="5121822"/>
            <a:ext cx="1083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000" i="1" dirty="0">
                <a:solidFill>
                  <a:srgbClr val="FF0000"/>
                </a:solidFill>
                <a:latin typeface="Arial"/>
                <a:cs typeface="Arial"/>
              </a:rPr>
              <a:t>Where,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70600" y="5030232"/>
                <a:ext cx="1555041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slope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600" y="5030232"/>
                <a:ext cx="1555041" cy="57618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070600" y="5698005"/>
                <a:ext cx="1964576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intercept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600" y="5698005"/>
                <a:ext cx="1964576" cy="57618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 bwMode="auto">
          <a:xfrm>
            <a:off x="4762500" y="2736697"/>
            <a:ext cx="4229100" cy="1169823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32964" y="2285782"/>
            <a:ext cx="26303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van ‘t Hoff equation</a:t>
            </a:r>
          </a:p>
        </p:txBody>
      </p:sp>
    </p:spTree>
    <p:extLst>
      <p:ext uri="{BB962C8B-B14F-4D97-AF65-F5344CB8AC3E}">
        <p14:creationId xmlns:p14="http://schemas.microsoft.com/office/powerpoint/2010/main" val="3628409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20" grpId="0"/>
      <p:bldP spid="21" grpId="0"/>
      <p:bldP spid="3" grpId="0"/>
      <p:bldP spid="22" grpId="0"/>
      <p:bldP spid="23" grpId="0" animBg="1"/>
      <p:bldP spid="1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8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190999" y="1028245"/>
            <a:ext cx="4953000" cy="5788361"/>
          </a:xfrm>
        </p:spPr>
      </p:pic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9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Equilibrium and Temperature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81000" y="965046"/>
            <a:ext cx="485563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000" dirty="0">
                <a:solidFill>
                  <a:schemeClr val="accent4"/>
                </a:solidFill>
                <a:ea typeface="ＭＳ Ｐゴシック" charset="-128"/>
              </a:rPr>
              <a:t>2CO</a:t>
            </a:r>
            <a:r>
              <a:rPr lang="en-US" sz="30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30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0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000" dirty="0">
                <a:solidFill>
                  <a:schemeClr val="accent4"/>
                </a:solidFill>
                <a:ea typeface="ＭＳ Ｐゴシック" charset="-128"/>
              </a:rPr>
              <a:t>) ⇌ 2CO(</a:t>
            </a:r>
            <a:r>
              <a:rPr lang="en-US" sz="30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000" dirty="0">
                <a:solidFill>
                  <a:schemeClr val="accent4"/>
                </a:solidFill>
                <a:ea typeface="ＭＳ Ｐゴシック" charset="-128"/>
              </a:rPr>
              <a:t>) + O</a:t>
            </a:r>
            <a:r>
              <a:rPr lang="en-US" sz="30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30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0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000" dirty="0">
                <a:solidFill>
                  <a:schemeClr val="accent4"/>
                </a:solidFill>
                <a:ea typeface="ＭＳ Ｐゴシック" charset="-128"/>
              </a:rPr>
              <a:t>)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638800" y="4759794"/>
            <a:ext cx="3505200" cy="118380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104568"/>
              </p:ext>
            </p:extLst>
          </p:nvPr>
        </p:nvGraphicFramePr>
        <p:xfrm>
          <a:off x="685800" y="1729689"/>
          <a:ext cx="4088197" cy="1018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26" name="Equation" r:id="rId4" imgW="1777680" imgH="444240" progId="Equation.3">
                  <p:embed/>
                </p:oleObj>
              </mc:Choice>
              <mc:Fallback>
                <p:oleObj name="Equation" r:id="rId4" imgW="1777680" imgH="44424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1729689"/>
                        <a:ext cx="4088197" cy="1018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7990122"/>
              </p:ext>
            </p:extLst>
          </p:nvPr>
        </p:nvGraphicFramePr>
        <p:xfrm>
          <a:off x="64859" y="2677039"/>
          <a:ext cx="177958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27" name="Equation" r:id="rId6" imgW="1002960" imgH="419040" progId="Equation.3">
                  <p:embed/>
                </p:oleObj>
              </mc:Choice>
              <mc:Fallback>
                <p:oleObj name="Equation" r:id="rId6" imgW="1002960" imgH="41904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859" y="2677039"/>
                        <a:ext cx="1779588" cy="74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844998"/>
              </p:ext>
            </p:extLst>
          </p:nvPr>
        </p:nvGraphicFramePr>
        <p:xfrm>
          <a:off x="-8467" y="3326760"/>
          <a:ext cx="2057400" cy="40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28" name="Equation" r:id="rId8" imgW="1143000" imgH="228600" progId="Equation.3">
                  <p:embed/>
                </p:oleObj>
              </mc:Choice>
              <mc:Fallback>
                <p:oleObj name="Equation" r:id="rId8" imgW="1143000" imgH="2286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8467" y="3326760"/>
                        <a:ext cx="2057400" cy="409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1423"/>
              </p:ext>
            </p:extLst>
          </p:nvPr>
        </p:nvGraphicFramePr>
        <p:xfrm>
          <a:off x="20447" y="4459793"/>
          <a:ext cx="4320189" cy="407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29" name="Equation" r:id="rId10" imgW="2412720" imgH="228600" progId="Equation.3">
                  <p:embed/>
                </p:oleObj>
              </mc:Choice>
              <mc:Fallback>
                <p:oleObj name="Equation" r:id="rId10" imgW="2412720" imgH="2286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447" y="4459793"/>
                        <a:ext cx="4320189" cy="4079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306967"/>
              </p:ext>
            </p:extLst>
          </p:nvPr>
        </p:nvGraphicFramePr>
        <p:xfrm>
          <a:off x="234950" y="5006975"/>
          <a:ext cx="22304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0" name="Equation" r:id="rId12" imgW="1257120" imgH="419040" progId="Equation.3">
                  <p:embed/>
                </p:oleObj>
              </mc:Choice>
              <mc:Fallback>
                <p:oleObj name="Equation" r:id="rId12" imgW="1257120" imgH="41904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4950" y="5006975"/>
                        <a:ext cx="2230438" cy="74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529730"/>
              </p:ext>
            </p:extLst>
          </p:nvPr>
        </p:nvGraphicFramePr>
        <p:xfrm>
          <a:off x="262086" y="5712450"/>
          <a:ext cx="2509838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1" name="Equation" r:id="rId14" imgW="1333440" imgH="228600" progId="Equation.3">
                  <p:embed/>
                </p:oleObj>
              </mc:Choice>
              <mc:Fallback>
                <p:oleObj name="Equation" r:id="rId14" imgW="1333440" imgH="2286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62086" y="5712450"/>
                        <a:ext cx="2509838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271706"/>
              </p:ext>
            </p:extLst>
          </p:nvPr>
        </p:nvGraphicFramePr>
        <p:xfrm>
          <a:off x="3738711" y="6135113"/>
          <a:ext cx="1566862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2" name="Equation" r:id="rId16" imgW="850680" imgH="393480" progId="Equation.3">
                  <p:embed/>
                </p:oleObj>
              </mc:Choice>
              <mc:Fallback>
                <p:oleObj name="Equation" r:id="rId16" imgW="850680" imgH="39348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738711" y="6135113"/>
                        <a:ext cx="1566862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67766"/>
              </p:ext>
            </p:extLst>
          </p:nvPr>
        </p:nvGraphicFramePr>
        <p:xfrm>
          <a:off x="28914" y="3739029"/>
          <a:ext cx="4225776" cy="769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3" name="Equation" r:id="rId18" imgW="2361960" imgH="431640" progId="Equation.3">
                  <p:embed/>
                </p:oleObj>
              </mc:Choice>
              <mc:Fallback>
                <p:oleObj name="Equation" r:id="rId18" imgW="2361960" imgH="4316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914" y="3739029"/>
                        <a:ext cx="4225776" cy="769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607189"/>
              </p:ext>
            </p:extLst>
          </p:nvPr>
        </p:nvGraphicFramePr>
        <p:xfrm>
          <a:off x="174625" y="6103599"/>
          <a:ext cx="353695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4" name="Equation" r:id="rId20" imgW="1879560" imgH="431640" progId="Equation.3">
                  <p:embed/>
                </p:oleObj>
              </mc:Choice>
              <mc:Fallback>
                <p:oleObj name="Equation" r:id="rId20" imgW="1879560" imgH="43164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74625" y="6103599"/>
                        <a:ext cx="353695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6553200" y="1295400"/>
            <a:ext cx="25146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>
              <a:defRPr/>
            </a:pPr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From equilibrium data, we are able to calculate thermodynamic data</a:t>
            </a:r>
          </a:p>
        </p:txBody>
      </p:sp>
    </p:spTree>
    <p:extLst>
      <p:ext uri="{BB962C8B-B14F-4D97-AF65-F5344CB8AC3E}">
        <p14:creationId xmlns:p14="http://schemas.microsoft.com/office/powerpoint/2010/main" val="40283711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84" name="Rectangle 7"/>
          <p:cNvSpPr>
            <a:spLocks noChangeArrowheads="1"/>
          </p:cNvSpPr>
          <p:nvPr/>
        </p:nvSpPr>
        <p:spPr bwMode="auto">
          <a:xfrm>
            <a:off x="5863431" y="4627927"/>
            <a:ext cx="3440906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i="1" dirty="0">
                <a:solidFill>
                  <a:srgbClr val="FF0000"/>
                </a:solidFill>
                <a:sym typeface="Symbol" pitchFamily="18" charset="2"/>
              </a:rPr>
              <a:t>Assuming ∆S</a:t>
            </a:r>
            <a:r>
              <a:rPr lang="en-US" sz="2200" dirty="0">
                <a:solidFill>
                  <a:srgbClr val="FF0000"/>
                </a:solidFill>
                <a:sym typeface="Symbol" pitchFamily="18" charset="2"/>
              </a:rPr>
              <a:t></a:t>
            </a:r>
            <a:r>
              <a:rPr lang="en-US" sz="2200" i="1" dirty="0">
                <a:solidFill>
                  <a:srgbClr val="FF0000"/>
                </a:solidFill>
                <a:sym typeface="Symbol" pitchFamily="18" charset="2"/>
              </a:rPr>
              <a:t> is independent of T, K will vary with temperature as</a:t>
            </a:r>
            <a:endParaRPr lang="en-US" sz="2200" i="1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826712"/>
              </p:ext>
            </p:extLst>
          </p:nvPr>
        </p:nvGraphicFramePr>
        <p:xfrm>
          <a:off x="5799138" y="5733209"/>
          <a:ext cx="3370262" cy="1037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1" name="Equation" r:id="rId3" imgW="1562040" imgH="482400" progId="Equation.3">
                  <p:embed/>
                </p:oleObj>
              </mc:Choice>
              <mc:Fallback>
                <p:oleObj name="Equation" r:id="rId3" imgW="1562040" imgH="4824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99138" y="5733209"/>
                        <a:ext cx="3370262" cy="10378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Equilibrium and Temperature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200" y="1100667"/>
            <a:ext cx="8991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For the same reaction, equilibrium constants can measured at different temperatures: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619651"/>
              </p:ext>
            </p:extLst>
          </p:nvPr>
        </p:nvGraphicFramePr>
        <p:xfrm>
          <a:off x="228600" y="1845734"/>
          <a:ext cx="3259138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2" name="Equation" r:id="rId5" imgW="1638000" imgH="482400" progId="Equation.3">
                  <p:embed/>
                </p:oleObj>
              </mc:Choice>
              <mc:Fallback>
                <p:oleObj name="Equation" r:id="rId5" imgW="1638000" imgH="4824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600" y="1845734"/>
                        <a:ext cx="3259138" cy="95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202695"/>
              </p:ext>
            </p:extLst>
          </p:nvPr>
        </p:nvGraphicFramePr>
        <p:xfrm>
          <a:off x="4546600" y="1826152"/>
          <a:ext cx="3309938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3" name="Equation" r:id="rId7" imgW="1663560" imgH="482400" progId="Equation.3">
                  <p:embed/>
                </p:oleObj>
              </mc:Choice>
              <mc:Fallback>
                <p:oleObj name="Equation" r:id="rId7" imgW="1663560" imgH="4824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46600" y="1826152"/>
                        <a:ext cx="3309938" cy="95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3690938" y="2088547"/>
            <a:ext cx="838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and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2858399"/>
            <a:ext cx="8991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If we subtract the first equation from the second: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418793"/>
              </p:ext>
            </p:extLst>
          </p:nvPr>
        </p:nvGraphicFramePr>
        <p:xfrm>
          <a:off x="192088" y="3343275"/>
          <a:ext cx="699928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4" name="Equation" r:id="rId9" imgW="3517560" imgH="507960" progId="Equation.3">
                  <p:embed/>
                </p:oleObj>
              </mc:Choice>
              <mc:Fallback>
                <p:oleObj name="Equation" r:id="rId9" imgW="3517560" imgH="50796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2088" y="3343275"/>
                        <a:ext cx="6999287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086374"/>
              </p:ext>
            </p:extLst>
          </p:nvPr>
        </p:nvGraphicFramePr>
        <p:xfrm>
          <a:off x="203994" y="4507215"/>
          <a:ext cx="5684837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5" name="Equation" r:id="rId11" imgW="2857320" imgH="482400" progId="Equation.3">
                  <p:embed/>
                </p:oleObj>
              </mc:Choice>
              <mc:Fallback>
                <p:oleObj name="Equation" r:id="rId11" imgW="2857320" imgH="4824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3994" y="4507215"/>
                        <a:ext cx="5684837" cy="95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/>
        </p:nvCxnSpPr>
        <p:spPr bwMode="auto">
          <a:xfrm flipV="1">
            <a:off x="2904067" y="4618408"/>
            <a:ext cx="592138" cy="74046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flipV="1">
            <a:off x="5181600" y="4614819"/>
            <a:ext cx="592138" cy="74046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353144"/>
              </p:ext>
            </p:extLst>
          </p:nvPr>
        </p:nvGraphicFramePr>
        <p:xfrm>
          <a:off x="203994" y="5620211"/>
          <a:ext cx="404177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6" name="Equation" r:id="rId13" imgW="2031840" imgH="482400" progId="Equation.3">
                  <p:embed/>
                </p:oleObj>
              </mc:Choice>
              <mc:Fallback>
                <p:oleObj name="Equation" r:id="rId13" imgW="2031840" imgH="48240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3994" y="5620211"/>
                        <a:ext cx="4041775" cy="95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 bwMode="auto">
          <a:xfrm>
            <a:off x="5773737" y="5733209"/>
            <a:ext cx="3353329" cy="1063276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1610686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84" grpId="0"/>
      <p:bldP spid="11" grpId="0"/>
      <p:bldP spid="14" grpId="0"/>
      <p:bldP spid="15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022350"/>
            <a:ext cx="8991600" cy="2269068"/>
          </a:xfrm>
        </p:spPr>
        <p:txBody>
          <a:bodyPr/>
          <a:lstStyle/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At 2000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  <a:sym typeface="Symbol" pitchFamily="18" charset="2"/>
              </a:rPr>
              <a:t>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C, the value of 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K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c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for the reaction,   </a:t>
            </a:r>
          </a:p>
          <a:p>
            <a:pPr marL="182563" indent="-182563" algn="ctr">
              <a:spcBef>
                <a:spcPts val="1200"/>
              </a:spcBef>
              <a:buNone/>
            </a:pP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N</a:t>
            </a:r>
            <a:r>
              <a:rPr lang="en-US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)  +  O</a:t>
            </a:r>
            <a:r>
              <a:rPr lang="en-US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) ⇌  2NO(</a:t>
            </a:r>
            <a:r>
              <a:rPr lang="en-US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)</a:t>
            </a:r>
          </a:p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sz="2900" dirty="0">
                <a:solidFill>
                  <a:schemeClr val="accent4"/>
                </a:solidFill>
                <a:latin typeface="Arial" charset="0"/>
                <a:cs typeface="Arial" charset="0"/>
              </a:rPr>
              <a:t>is 4.10×10</a:t>
            </a:r>
            <a:r>
              <a:rPr lang="en-US" sz="2900" baseline="30000" dirty="0">
                <a:solidFill>
                  <a:schemeClr val="accent4"/>
                </a:solidFill>
                <a:latin typeface="Arial" charset="0"/>
                <a:cs typeface="Arial" charset="0"/>
              </a:rPr>
              <a:t>-4</a:t>
            </a:r>
            <a:r>
              <a:rPr lang="en-US" sz="2900" dirty="0">
                <a:solidFill>
                  <a:schemeClr val="accent4"/>
                </a:solidFill>
                <a:latin typeface="Arial" charset="0"/>
                <a:cs typeface="Arial" charset="0"/>
              </a:rPr>
              <a:t>. What is the value of </a:t>
            </a:r>
            <a:r>
              <a:rPr lang="en-US" sz="29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K</a:t>
            </a:r>
            <a:r>
              <a:rPr lang="en-US" sz="29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c</a:t>
            </a:r>
            <a:r>
              <a:rPr lang="en-US" sz="2900" dirty="0">
                <a:solidFill>
                  <a:schemeClr val="accent4"/>
                </a:solidFill>
                <a:latin typeface="Arial" charset="0"/>
                <a:cs typeface="Arial" charset="0"/>
              </a:rPr>
              <a:t> at 75</a:t>
            </a:r>
            <a:r>
              <a:rPr lang="en-US" sz="2900" dirty="0">
                <a:solidFill>
                  <a:schemeClr val="accent4"/>
                </a:solidFill>
                <a:latin typeface="Arial" charset="0"/>
                <a:cs typeface="Arial" charset="0"/>
                <a:sym typeface="Symbol" pitchFamily="18" charset="2"/>
              </a:rPr>
              <a:t></a:t>
            </a:r>
            <a:r>
              <a:rPr lang="en-US" sz="2900" dirty="0">
                <a:solidFill>
                  <a:schemeClr val="accent4"/>
                </a:solidFill>
                <a:latin typeface="Arial" charset="0"/>
                <a:cs typeface="Arial" charset="0"/>
              </a:rPr>
              <a:t>C if </a:t>
            </a:r>
            <a:r>
              <a:rPr lang="en-US" sz="2900" dirty="0">
                <a:solidFill>
                  <a:schemeClr val="accent4"/>
                </a:solidFill>
                <a:latin typeface="Symbol" pitchFamily="18" charset="2"/>
                <a:cs typeface="Arial" charset="0"/>
              </a:rPr>
              <a:t></a:t>
            </a:r>
            <a:r>
              <a:rPr lang="en-US" sz="29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H</a:t>
            </a:r>
            <a:r>
              <a:rPr lang="en-US" sz="2900" dirty="0">
                <a:solidFill>
                  <a:schemeClr val="accent4"/>
                </a:solidFill>
                <a:latin typeface="Arial" charset="0"/>
                <a:cs typeface="Arial" charset="0"/>
                <a:sym typeface="Symbol" pitchFamily="18" charset="2"/>
              </a:rPr>
              <a:t></a:t>
            </a:r>
            <a:r>
              <a:rPr lang="en-US" sz="2900" dirty="0">
                <a:solidFill>
                  <a:schemeClr val="accent4"/>
                </a:solidFill>
                <a:latin typeface="Arial" charset="0"/>
                <a:cs typeface="Arial" charset="0"/>
              </a:rPr>
              <a:t> = 180.6 kJ?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Practice: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 vs. Temperature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443352"/>
              </p:ext>
            </p:extLst>
          </p:nvPr>
        </p:nvGraphicFramePr>
        <p:xfrm>
          <a:off x="144991" y="3101189"/>
          <a:ext cx="3157009" cy="972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2" name="Equation" r:id="rId4" imgW="1562040" imgH="482400" progId="Equation.3">
                  <p:embed/>
                </p:oleObj>
              </mc:Choice>
              <mc:Fallback>
                <p:oleObj name="Equation" r:id="rId4" imgW="1562040" imgH="4824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991" y="3101189"/>
                        <a:ext cx="3157009" cy="972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800271"/>
              </p:ext>
            </p:extLst>
          </p:nvPr>
        </p:nvGraphicFramePr>
        <p:xfrm>
          <a:off x="221191" y="4033460"/>
          <a:ext cx="7051675" cy="14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3" name="Equation" r:id="rId6" imgW="3708360" imgH="787320" progId="Equation.3">
                  <p:embed/>
                </p:oleObj>
              </mc:Choice>
              <mc:Fallback>
                <p:oleObj name="Equation" r:id="rId6" imgW="3708360" imgH="78732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1191" y="4033460"/>
                        <a:ext cx="7051675" cy="149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478748"/>
              </p:ext>
            </p:extLst>
          </p:nvPr>
        </p:nvGraphicFramePr>
        <p:xfrm>
          <a:off x="195791" y="5536348"/>
          <a:ext cx="270510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4" name="Equation" r:id="rId8" imgW="1346040" imgH="215640" progId="Equation.3">
                  <p:embed/>
                </p:oleObj>
              </mc:Choice>
              <mc:Fallback>
                <p:oleObj name="Equation" r:id="rId8" imgW="1346040" imgH="21564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5791" y="5536348"/>
                        <a:ext cx="270510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957017"/>
              </p:ext>
            </p:extLst>
          </p:nvPr>
        </p:nvGraphicFramePr>
        <p:xfrm>
          <a:off x="465195" y="6048359"/>
          <a:ext cx="1338205" cy="462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5" name="Equation" r:id="rId10" imgW="660240" imgH="228600" progId="Equation.3">
                  <p:embed/>
                </p:oleObj>
              </mc:Choice>
              <mc:Fallback>
                <p:oleObj name="Equation" r:id="rId10" imgW="660240" imgH="2286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5195" y="6048359"/>
                        <a:ext cx="1338205" cy="462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101809"/>
              </p:ext>
            </p:extLst>
          </p:nvPr>
        </p:nvGraphicFramePr>
        <p:xfrm>
          <a:off x="1790700" y="6021388"/>
          <a:ext cx="1741488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6" name="Equation" r:id="rId12" imgW="838080" imgH="203040" progId="Equation.3">
                  <p:embed/>
                </p:oleObj>
              </mc:Choice>
              <mc:Fallback>
                <p:oleObj name="Equation" r:id="rId12" imgW="838080" imgH="20304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90700" y="6021388"/>
                        <a:ext cx="1741488" cy="42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3378200" y="2873339"/>
            <a:ext cx="344090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i="1" dirty="0">
                <a:solidFill>
                  <a:srgbClr val="FF0000"/>
                </a:solidFill>
                <a:sym typeface="Symbol" pitchFamily="18" charset="2"/>
              </a:rPr>
              <a:t>T</a:t>
            </a:r>
            <a:r>
              <a:rPr lang="en-US" sz="2200" i="1" baseline="-25000" dirty="0">
                <a:solidFill>
                  <a:srgbClr val="FF0000"/>
                </a:solidFill>
                <a:sym typeface="Symbol" pitchFamily="18" charset="2"/>
              </a:rPr>
              <a:t>1</a:t>
            </a:r>
            <a:r>
              <a:rPr lang="en-US" sz="2200" i="1" dirty="0">
                <a:solidFill>
                  <a:srgbClr val="FF0000"/>
                </a:solidFill>
                <a:sym typeface="Symbol" pitchFamily="18" charset="2"/>
              </a:rPr>
              <a:t> = 2000°C = 2273 K</a:t>
            </a:r>
            <a:endParaRPr lang="en-US" sz="2200" i="1" dirty="0">
              <a:solidFill>
                <a:srgbClr val="FF0000"/>
              </a:solidFill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3378200" y="3286544"/>
            <a:ext cx="228018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i="1" dirty="0">
                <a:solidFill>
                  <a:srgbClr val="FF0000"/>
                </a:solidFill>
                <a:sym typeface="Symbol" pitchFamily="18" charset="2"/>
              </a:rPr>
              <a:t>K</a:t>
            </a:r>
            <a:r>
              <a:rPr lang="en-US" sz="2200" i="1" baseline="-25000" dirty="0">
                <a:solidFill>
                  <a:srgbClr val="FF0000"/>
                </a:solidFill>
                <a:sym typeface="Symbol" pitchFamily="18" charset="2"/>
              </a:rPr>
              <a:t>1</a:t>
            </a:r>
            <a:r>
              <a:rPr lang="en-US" sz="2200" i="1" dirty="0">
                <a:solidFill>
                  <a:srgbClr val="FF0000"/>
                </a:solidFill>
                <a:sym typeface="Symbol" pitchFamily="18" charset="2"/>
              </a:rPr>
              <a:t> = 4.10 × 10</a:t>
            </a:r>
            <a:r>
              <a:rPr lang="en-US" sz="2200" i="1" baseline="30000" dirty="0">
                <a:solidFill>
                  <a:srgbClr val="FF0000"/>
                </a:solidFill>
                <a:sym typeface="Symbol" pitchFamily="18" charset="2"/>
              </a:rPr>
              <a:t>-4</a:t>
            </a:r>
            <a:endParaRPr lang="en-US" sz="2200" i="1" dirty="0">
              <a:solidFill>
                <a:srgbClr val="FF0000"/>
              </a:solidFill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553200" y="2873339"/>
            <a:ext cx="344090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i="1" dirty="0">
                <a:solidFill>
                  <a:srgbClr val="FF0000"/>
                </a:solidFill>
                <a:sym typeface="Symbol" pitchFamily="18" charset="2"/>
              </a:rPr>
              <a:t>T</a:t>
            </a:r>
            <a:r>
              <a:rPr lang="en-US" sz="2200" i="1" baseline="-25000" dirty="0">
                <a:solidFill>
                  <a:srgbClr val="FF0000"/>
                </a:solidFill>
                <a:sym typeface="Symbol" pitchFamily="18" charset="2"/>
              </a:rPr>
              <a:t>2</a:t>
            </a:r>
            <a:r>
              <a:rPr lang="en-US" sz="2200" i="1" dirty="0">
                <a:solidFill>
                  <a:srgbClr val="FF0000"/>
                </a:solidFill>
                <a:sym typeface="Symbol" pitchFamily="18" charset="2"/>
              </a:rPr>
              <a:t> = 75°C = 348 K</a:t>
            </a:r>
            <a:endParaRPr lang="en-US" sz="2200" i="1" dirty="0">
              <a:solidFill>
                <a:srgbClr val="FF0000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6553200" y="3286544"/>
            <a:ext cx="228018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i="1" dirty="0">
                <a:solidFill>
                  <a:srgbClr val="FF0000"/>
                </a:solidFill>
                <a:sym typeface="Symbol" pitchFamily="18" charset="2"/>
              </a:rPr>
              <a:t>K</a:t>
            </a:r>
            <a:r>
              <a:rPr lang="en-US" sz="2200" i="1" baseline="-25000" dirty="0">
                <a:solidFill>
                  <a:srgbClr val="FF0000"/>
                </a:solidFill>
                <a:sym typeface="Symbol" pitchFamily="18" charset="2"/>
              </a:rPr>
              <a:t>2</a:t>
            </a:r>
            <a:r>
              <a:rPr lang="en-US" sz="2200" i="1" dirty="0">
                <a:solidFill>
                  <a:srgbClr val="FF0000"/>
                </a:solidFill>
                <a:sym typeface="Symbol" pitchFamily="18" charset="2"/>
              </a:rPr>
              <a:t> = ?</a:t>
            </a:r>
            <a:endParaRPr lang="en-US" sz="2200" i="1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42808" y="5380091"/>
            <a:ext cx="5182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 algn="ctr">
              <a:spcBef>
                <a:spcPts val="120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N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en-US" sz="2400" i="1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rgbClr val="FF0000"/>
                </a:solidFill>
              </a:rPr>
              <a:t>)  +  O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en-US" sz="2400" i="1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rgbClr val="FF0000"/>
                </a:solidFill>
              </a:rPr>
              <a:t>) + 180.6 kJ ⇌  2NO(</a:t>
            </a:r>
            <a:r>
              <a:rPr lang="en-US" sz="2400" i="1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3842808" y="5863693"/>
            <a:ext cx="53011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sym typeface="Symbol" pitchFamily="18" charset="2"/>
              </a:rPr>
              <a:t>lower the temperature, move toward the heat term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42808" y="6276898"/>
            <a:ext cx="5301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sym typeface="Symbol" pitchFamily="18" charset="2"/>
              </a:rPr>
              <a:t>Results in shift of equilibrium to the left, smaller K</a:t>
            </a:r>
            <a:r>
              <a:rPr lang="en-US" i="1" baseline="-25000" dirty="0">
                <a:solidFill>
                  <a:srgbClr val="FF0000"/>
                </a:solidFill>
                <a:sym typeface="Symbol" pitchFamily="18" charset="2"/>
              </a:rPr>
              <a:t>c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576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2" grpId="0"/>
      <p:bldP spid="16" grpId="0"/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76200" y="1066800"/>
            <a:ext cx="9067800" cy="1908144"/>
          </a:xfrm>
        </p:spPr>
        <p:txBody>
          <a:bodyPr/>
          <a:lstStyle/>
          <a:p>
            <a:pPr algn="l"/>
            <a:r>
              <a:rPr lang="en-US" sz="2900" dirty="0">
                <a:solidFill>
                  <a:schemeClr val="accent4"/>
                </a:solidFill>
                <a:latin typeface="Arial" charset="0"/>
                <a:cs typeface="Arial" charset="0"/>
              </a:rPr>
              <a:t>For the phase transition H</a:t>
            </a:r>
            <a:r>
              <a:rPr lang="en-US" sz="29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2900" dirty="0">
                <a:solidFill>
                  <a:schemeClr val="accent4"/>
                </a:solidFill>
                <a:latin typeface="Arial" charset="0"/>
                <a:cs typeface="Arial" charset="0"/>
              </a:rPr>
              <a:t>O(</a:t>
            </a:r>
            <a:r>
              <a:rPr lang="en-US" sz="29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l</a:t>
            </a:r>
            <a:r>
              <a:rPr lang="en-US" sz="2900" dirty="0">
                <a:solidFill>
                  <a:schemeClr val="accent4"/>
                </a:solidFill>
                <a:latin typeface="Arial" charset="0"/>
                <a:cs typeface="Arial" charset="0"/>
              </a:rPr>
              <a:t>) </a:t>
            </a:r>
            <a:r>
              <a:rPr lang="en-US" sz="2900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⇌</a:t>
            </a:r>
            <a:r>
              <a:rPr lang="en-US" sz="2900" dirty="0">
                <a:solidFill>
                  <a:schemeClr val="accent4"/>
                </a:solidFill>
                <a:latin typeface="Arial" charset="0"/>
                <a:cs typeface="Arial" charset="0"/>
              </a:rPr>
              <a:t> H</a:t>
            </a:r>
            <a:r>
              <a:rPr lang="en-US" sz="29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2900" dirty="0">
                <a:solidFill>
                  <a:schemeClr val="accent4"/>
                </a:solidFill>
                <a:latin typeface="Arial" charset="0"/>
                <a:cs typeface="Arial" charset="0"/>
              </a:rPr>
              <a:t>O(</a:t>
            </a:r>
            <a:r>
              <a:rPr lang="en-US" sz="29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2900" dirty="0">
                <a:solidFill>
                  <a:schemeClr val="accent4"/>
                </a:solidFill>
                <a:latin typeface="Arial" charset="0"/>
                <a:cs typeface="Arial" charset="0"/>
              </a:rPr>
              <a:t>) at 298 K,    Δ</a:t>
            </a:r>
            <a:r>
              <a:rPr lang="en-US" sz="29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H</a:t>
            </a:r>
            <a:r>
              <a:rPr lang="en-US" sz="2900" dirty="0">
                <a:solidFill>
                  <a:schemeClr val="accent4"/>
                </a:solidFill>
                <a:latin typeface="Arial" charset="0"/>
                <a:cs typeface="Arial" charset="0"/>
              </a:rPr>
              <a:t>° = 44.0 kJ/</a:t>
            </a:r>
            <a:r>
              <a:rPr lang="en-US" sz="2900" dirty="0" err="1">
                <a:solidFill>
                  <a:schemeClr val="accent4"/>
                </a:solidFill>
                <a:latin typeface="Arial" charset="0"/>
                <a:cs typeface="Arial" charset="0"/>
              </a:rPr>
              <a:t>mol</a:t>
            </a:r>
            <a:r>
              <a:rPr lang="en-US" sz="2900" dirty="0">
                <a:solidFill>
                  <a:schemeClr val="accent4"/>
                </a:solidFill>
                <a:latin typeface="Arial" charset="0"/>
                <a:cs typeface="Arial" charset="0"/>
              </a:rPr>
              <a:t> and Δ</a:t>
            </a:r>
            <a:r>
              <a:rPr lang="en-US" sz="29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S</a:t>
            </a:r>
            <a:r>
              <a:rPr lang="en-US" sz="2900" dirty="0">
                <a:solidFill>
                  <a:schemeClr val="accent4"/>
                </a:solidFill>
                <a:latin typeface="Arial" charset="0"/>
                <a:cs typeface="Arial" charset="0"/>
              </a:rPr>
              <a:t>° = 119 J/</a:t>
            </a:r>
            <a:r>
              <a:rPr lang="en-US" sz="2900" dirty="0" err="1">
                <a:solidFill>
                  <a:schemeClr val="accent4"/>
                </a:solidFill>
                <a:latin typeface="Arial" charset="0"/>
                <a:cs typeface="Arial" charset="0"/>
              </a:rPr>
              <a:t>mol·K</a:t>
            </a:r>
            <a:r>
              <a:rPr lang="en-US" sz="2900" dirty="0">
                <a:solidFill>
                  <a:schemeClr val="accent4"/>
                </a:solidFill>
                <a:latin typeface="Arial" charset="0"/>
                <a:cs typeface="Arial" charset="0"/>
              </a:rPr>
              <a:t>. What is the value of ∆</a:t>
            </a:r>
            <a:r>
              <a:rPr lang="en-US" sz="29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2900" dirty="0">
                <a:solidFill>
                  <a:schemeClr val="accent4"/>
                </a:solidFill>
                <a:latin typeface="Arial" charset="0"/>
                <a:cs typeface="Arial" charset="0"/>
              </a:rPr>
              <a:t> at 298 K when the partial pressure of water is 19.2 </a:t>
            </a:r>
            <a:r>
              <a:rPr lang="en-US" sz="2900" dirty="0" err="1">
                <a:solidFill>
                  <a:schemeClr val="accent4"/>
                </a:solidFill>
                <a:latin typeface="Arial" charset="0"/>
                <a:cs typeface="Arial" charset="0"/>
              </a:rPr>
              <a:t>torr</a:t>
            </a:r>
            <a:r>
              <a:rPr lang="en-US" sz="2900" dirty="0">
                <a:solidFill>
                  <a:schemeClr val="accent4"/>
                </a:solidFill>
                <a:latin typeface="Arial" charset="0"/>
                <a:cs typeface="Arial" charset="0"/>
              </a:rPr>
              <a:t>?</a:t>
            </a:r>
            <a:endParaRPr lang="en-US" sz="2900" dirty="0">
              <a:latin typeface="Calibri" charset="0"/>
              <a:ea typeface="MS PGothic" charset="0"/>
            </a:endParaRPr>
          </a:p>
        </p:txBody>
      </p:sp>
      <p:pic>
        <p:nvPicPr>
          <p:cNvPr id="4" name="TPChart" descr="6B2EC41C22A14A30A70012BB0DA66176Chart20150309111340858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352800"/>
            <a:ext cx="3136900" cy="352901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3800" kern="0" dirty="0">
                <a:solidFill>
                  <a:srgbClr val="084333"/>
                </a:solidFill>
                <a:cs typeface="Arial" panose="020B0604020202020204" pitchFamily="34" charset="0"/>
              </a:rPr>
              <a:t>Practice: Thermodynamics/Equilibrium</a:t>
            </a:r>
            <a:endParaRPr lang="en-US" sz="38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523190"/>
              </p:ext>
            </p:extLst>
          </p:nvPr>
        </p:nvGraphicFramePr>
        <p:xfrm>
          <a:off x="477838" y="3405274"/>
          <a:ext cx="27527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8" name="Equation" r:id="rId6" imgW="1498320" imgH="253800" progId="Equation.3">
                  <p:embed/>
                </p:oleObj>
              </mc:Choice>
              <mc:Fallback>
                <p:oleObj name="Equation" r:id="rId6" imgW="1498320" imgH="2538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7838" y="3405274"/>
                        <a:ext cx="2752725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2802786"/>
            <a:ext cx="3505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000" i="1" dirty="0">
                <a:solidFill>
                  <a:srgbClr val="005B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 for ∆G</a:t>
            </a:r>
            <a:r>
              <a:rPr lang="en-US" sz="2000" dirty="0">
                <a:solidFill>
                  <a:srgbClr val="005B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partial pressures: </a:t>
            </a:r>
            <a:endParaRPr lang="en-US" sz="2000" i="1" dirty="0">
              <a:solidFill>
                <a:srgbClr val="005BA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12723"/>
              </p:ext>
            </p:extLst>
          </p:nvPr>
        </p:nvGraphicFramePr>
        <p:xfrm>
          <a:off x="460375" y="3846513"/>
          <a:ext cx="330993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9" name="Equation" r:id="rId8" imgW="1714320" imgH="253800" progId="Equation.3">
                  <p:embed/>
                </p:oleObj>
              </mc:Choice>
              <mc:Fallback>
                <p:oleObj name="Equation" r:id="rId8" imgW="1714320" imgH="2538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0375" y="3846513"/>
                        <a:ext cx="3309938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04407"/>
              </p:ext>
            </p:extLst>
          </p:nvPr>
        </p:nvGraphicFramePr>
        <p:xfrm>
          <a:off x="477838" y="4603408"/>
          <a:ext cx="745490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0" name="Equation" r:id="rId10" imgW="3860640" imgH="431640" progId="Equation.3">
                  <p:embed/>
                </p:oleObj>
              </mc:Choice>
              <mc:Fallback>
                <p:oleObj name="Equation" r:id="rId10" imgW="3860640" imgH="43164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7838" y="4603408"/>
                        <a:ext cx="7454900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465869"/>
              </p:ext>
            </p:extLst>
          </p:nvPr>
        </p:nvGraphicFramePr>
        <p:xfrm>
          <a:off x="500063" y="5410200"/>
          <a:ext cx="4633912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1" name="Equation" r:id="rId12" imgW="2400120" imgH="393480" progId="Equation.3">
                  <p:embed/>
                </p:oleObj>
              </mc:Choice>
              <mc:Fallback>
                <p:oleObj name="Equation" r:id="rId12" imgW="2400120" imgH="39348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0063" y="5410200"/>
                        <a:ext cx="4633912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88572"/>
              </p:ext>
            </p:extLst>
          </p:nvPr>
        </p:nvGraphicFramePr>
        <p:xfrm>
          <a:off x="534988" y="6103938"/>
          <a:ext cx="4876800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2" name="Equation" r:id="rId14" imgW="2527200" imgH="393480" progId="Equation.3">
                  <p:embed/>
                </p:oleObj>
              </mc:Choice>
              <mc:Fallback>
                <p:oleObj name="Equation" r:id="rId14" imgW="2527200" imgH="39348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4988" y="6103938"/>
                        <a:ext cx="4876800" cy="754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 bwMode="auto">
          <a:xfrm>
            <a:off x="3657600" y="6235723"/>
            <a:ext cx="1815309" cy="459089"/>
          </a:xfrm>
          <a:prstGeom prst="rect">
            <a:avLst/>
          </a:prstGeom>
          <a:noFill/>
          <a:ln w="28575" cap="flat" cmpd="sng" algn="ctr">
            <a:solidFill>
              <a:srgbClr val="F325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932" y="4299154"/>
            <a:ext cx="48598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000" i="1" dirty="0">
                <a:solidFill>
                  <a:srgbClr val="005B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Plug-in vapor pressure and ∆</a:t>
            </a:r>
            <a:r>
              <a:rPr lang="en-US" sz="2000" i="1" dirty="0" err="1">
                <a:solidFill>
                  <a:srgbClr val="005B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000" i="1" baseline="30000" dirty="0" err="1">
                <a:solidFill>
                  <a:srgbClr val="005B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000" i="1" baseline="-25000" dirty="0" err="1">
                <a:solidFill>
                  <a:srgbClr val="005B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rxn</a:t>
            </a:r>
            <a:r>
              <a:rPr lang="en-US" sz="2000" dirty="0">
                <a:solidFill>
                  <a:srgbClr val="005B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2000" i="1" dirty="0">
              <a:solidFill>
                <a:srgbClr val="005BA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0053" y="2767726"/>
            <a:ext cx="21134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000" i="1" dirty="0">
                <a:solidFill>
                  <a:srgbClr val="005B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∆</a:t>
            </a:r>
            <a:r>
              <a:rPr lang="en-US" sz="2000" i="1" dirty="0" err="1">
                <a:solidFill>
                  <a:srgbClr val="005B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000" i="1" baseline="30000" dirty="0" err="1">
                <a:solidFill>
                  <a:srgbClr val="005B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000" i="1" baseline="-25000" dirty="0" err="1">
                <a:solidFill>
                  <a:srgbClr val="005B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rxn</a:t>
            </a:r>
            <a:r>
              <a:rPr lang="en-US" sz="2000" dirty="0">
                <a:solidFill>
                  <a:srgbClr val="005B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2000" i="1" dirty="0">
              <a:solidFill>
                <a:srgbClr val="005BA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295393"/>
              </p:ext>
            </p:extLst>
          </p:nvPr>
        </p:nvGraphicFramePr>
        <p:xfrm>
          <a:off x="4165602" y="3203566"/>
          <a:ext cx="2614613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3" name="Equation" r:id="rId16" imgW="1422360" imgH="253800" progId="Equation.3">
                  <p:embed/>
                </p:oleObj>
              </mc:Choice>
              <mc:Fallback>
                <p:oleObj name="Equation" r:id="rId16" imgW="1422360" imgH="2538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165602" y="3203566"/>
                        <a:ext cx="2614613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759783"/>
              </p:ext>
            </p:extLst>
          </p:nvPr>
        </p:nvGraphicFramePr>
        <p:xfrm>
          <a:off x="4196821" y="3648043"/>
          <a:ext cx="4896378" cy="44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4" name="Equation" r:id="rId18" imgW="2806560" imgH="253800" progId="Equation.3">
                  <p:embed/>
                </p:oleObj>
              </mc:Choice>
              <mc:Fallback>
                <p:oleObj name="Equation" r:id="rId18" imgW="2806560" imgH="25380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196821" y="3648043"/>
                        <a:ext cx="4896378" cy="441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438818"/>
              </p:ext>
            </p:extLst>
          </p:nvPr>
        </p:nvGraphicFramePr>
        <p:xfrm>
          <a:off x="4165602" y="4037759"/>
          <a:ext cx="273208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5" name="Equation" r:id="rId20" imgW="1485720" imgH="253800" progId="Equation.3">
                  <p:embed/>
                </p:oleObj>
              </mc:Choice>
              <mc:Fallback>
                <p:oleObj name="Equation" r:id="rId20" imgW="1485720" imgH="25380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165602" y="4037759"/>
                        <a:ext cx="2732087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5948893" y="5245829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sym typeface="Symbol" pitchFamily="18" charset="2"/>
              </a:rPr>
              <a:t>needs to be in </a:t>
            </a:r>
            <a:r>
              <a:rPr lang="en-US" i="1" dirty="0" err="1">
                <a:solidFill>
                  <a:srgbClr val="FF0000"/>
                </a:solidFill>
                <a:sym typeface="Symbol" pitchFamily="18" charset="2"/>
              </a:rPr>
              <a:t>atm</a:t>
            </a:r>
            <a:r>
              <a:rPr lang="en-US" i="1" dirty="0">
                <a:solidFill>
                  <a:srgbClr val="FF0000"/>
                </a:solidFill>
                <a:sym typeface="Symbol" pitchFamily="18" charset="2"/>
              </a:rPr>
              <a:t>, not </a:t>
            </a:r>
            <a:r>
              <a:rPr lang="en-US" i="1" dirty="0" err="1">
                <a:solidFill>
                  <a:srgbClr val="FF0000"/>
                </a:solidFill>
                <a:sym typeface="Symbol" pitchFamily="18" charset="2"/>
              </a:rPr>
              <a:t>torr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00800" y="5659120"/>
            <a:ext cx="1819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sym typeface="Symbol" pitchFamily="18" charset="2"/>
              </a:rPr>
              <a:t>1 </a:t>
            </a:r>
            <a:r>
              <a:rPr lang="en-US" i="1" dirty="0" err="1">
                <a:solidFill>
                  <a:srgbClr val="FF0000"/>
                </a:solidFill>
                <a:sym typeface="Symbol" pitchFamily="18" charset="2"/>
              </a:rPr>
              <a:t>atm</a:t>
            </a:r>
            <a:r>
              <a:rPr lang="en-US" i="1" dirty="0">
                <a:solidFill>
                  <a:srgbClr val="FF0000"/>
                </a:solidFill>
                <a:sym typeface="Symbol" pitchFamily="18" charset="2"/>
              </a:rPr>
              <a:t> = 760 </a:t>
            </a:r>
            <a:r>
              <a:rPr lang="en-US" i="1" dirty="0" err="1">
                <a:solidFill>
                  <a:srgbClr val="FF0000"/>
                </a:solidFill>
                <a:sym typeface="Symbol" pitchFamily="18" charset="2"/>
              </a:rPr>
              <a:t>torr</a:t>
            </a:r>
            <a:endParaRPr lang="en-US" i="1" dirty="0">
              <a:solidFill>
                <a:srgbClr val="FF0000"/>
              </a:solidFill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675330"/>
              </p:ext>
            </p:extLst>
          </p:nvPr>
        </p:nvGraphicFramePr>
        <p:xfrm>
          <a:off x="7620000" y="2362200"/>
          <a:ext cx="108997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6" name="Equation" r:id="rId22" imgW="850900" imgH="647700" progId="Equation.3">
                  <p:embed/>
                </p:oleObj>
              </mc:Choice>
              <mc:Fallback>
                <p:oleObj name="Equation" r:id="rId22" imgW="850900" imgH="64770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620000" y="2362200"/>
                        <a:ext cx="1089970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1777116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/>
      <p:bldP spid="16" grpId="0"/>
      <p:bldP spid="20" grpId="0"/>
      <p:bldP spid="2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000" kern="0" dirty="0">
                <a:solidFill>
                  <a:srgbClr val="084333"/>
                </a:solidFill>
                <a:cs typeface="Arial" panose="020B0604020202020204" pitchFamily="34" charset="0"/>
              </a:rPr>
              <a:t>Interplay of Kinetics/Thermodynamics</a:t>
            </a:r>
            <a:endParaRPr lang="en-US" sz="4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6" name="Rectangle 15"/>
          <p:cNvSpPr/>
          <p:nvPr/>
        </p:nvSpPr>
        <p:spPr>
          <a:xfrm>
            <a:off x="33867" y="991877"/>
            <a:ext cx="8991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800" dirty="0">
                <a:solidFill>
                  <a:schemeClr val="accent4"/>
                </a:solidFill>
                <a:latin typeface="Arial"/>
                <a:cs typeface="Arial"/>
              </a:rPr>
              <a:t>Generally speaking, for a chemical process, especially one done on the industrial scale. Two main characteristics are desired:</a:t>
            </a:r>
          </a:p>
          <a:p>
            <a:pPr marL="685800" lvl="1" indent="-398463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accent4"/>
                </a:solidFill>
                <a:latin typeface="Arial"/>
                <a:cs typeface="Arial"/>
              </a:rPr>
              <a:t>High product yield</a:t>
            </a:r>
          </a:p>
          <a:p>
            <a:pPr marL="685800" lvl="1" indent="-398463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accent4"/>
                </a:solidFill>
                <a:latin typeface="Arial"/>
                <a:cs typeface="Arial"/>
              </a:rPr>
              <a:t>Fast reaction rates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934" y="3269058"/>
            <a:ext cx="2971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600" i="1" dirty="0">
                <a:solidFill>
                  <a:srgbClr val="005BA9"/>
                </a:solidFill>
                <a:latin typeface="Arial"/>
                <a:cs typeface="Arial"/>
              </a:rPr>
              <a:t>Ex. Haber process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795867" y="3659229"/>
            <a:ext cx="60621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algn="ctr" eaLnBrk="1" hangingPunct="1">
              <a:spcBef>
                <a:spcPts val="1200"/>
              </a:spcBef>
              <a:buFontTx/>
              <a:buNone/>
            </a:pPr>
            <a:r>
              <a:rPr lang="en-US" sz="3200" dirty="0">
                <a:solidFill>
                  <a:schemeClr val="accent4"/>
                </a:solidFill>
              </a:rPr>
              <a:t>N</a:t>
            </a:r>
            <a:r>
              <a:rPr lang="en-US" sz="3200" baseline="-25000" dirty="0">
                <a:solidFill>
                  <a:schemeClr val="accent4"/>
                </a:solidFill>
              </a:rPr>
              <a:t>2</a:t>
            </a:r>
            <a:r>
              <a:rPr lang="en-US" sz="3200" dirty="0">
                <a:solidFill>
                  <a:schemeClr val="accent4"/>
                </a:solidFill>
              </a:rPr>
              <a:t>(</a:t>
            </a:r>
            <a:r>
              <a:rPr lang="en-US" sz="3200" i="1" dirty="0">
                <a:solidFill>
                  <a:schemeClr val="accent4"/>
                </a:solidFill>
              </a:rPr>
              <a:t>g</a:t>
            </a:r>
            <a:r>
              <a:rPr lang="en-US" sz="3200" dirty="0">
                <a:solidFill>
                  <a:schemeClr val="accent4"/>
                </a:solidFill>
              </a:rPr>
              <a:t>)  +  3H</a:t>
            </a:r>
            <a:r>
              <a:rPr lang="en-US" sz="3200" baseline="-25000" dirty="0">
                <a:solidFill>
                  <a:schemeClr val="accent4"/>
                </a:solidFill>
              </a:rPr>
              <a:t>2</a:t>
            </a:r>
            <a:r>
              <a:rPr lang="en-US" sz="3200" dirty="0">
                <a:solidFill>
                  <a:schemeClr val="accent4"/>
                </a:solidFill>
              </a:rPr>
              <a:t>(</a:t>
            </a:r>
            <a:r>
              <a:rPr lang="en-US" sz="3200" i="1" dirty="0">
                <a:solidFill>
                  <a:schemeClr val="accent4"/>
                </a:solidFill>
              </a:rPr>
              <a:t>g</a:t>
            </a:r>
            <a:r>
              <a:rPr lang="en-US" sz="3200" dirty="0">
                <a:solidFill>
                  <a:schemeClr val="accent4"/>
                </a:solidFill>
              </a:rPr>
              <a:t>) ⇌  2NH</a:t>
            </a:r>
            <a:r>
              <a:rPr lang="en-US" sz="3200" baseline="-25000" dirty="0">
                <a:solidFill>
                  <a:schemeClr val="accent4"/>
                </a:solidFill>
              </a:rPr>
              <a:t>3</a:t>
            </a:r>
            <a:r>
              <a:rPr lang="en-US" sz="3200" dirty="0">
                <a:solidFill>
                  <a:schemeClr val="accent4"/>
                </a:solidFill>
              </a:rPr>
              <a:t>(</a:t>
            </a:r>
            <a:r>
              <a:rPr lang="en-US" sz="3200" i="1" dirty="0">
                <a:solidFill>
                  <a:schemeClr val="accent4"/>
                </a:solidFill>
              </a:rPr>
              <a:t>g</a:t>
            </a:r>
            <a:r>
              <a:rPr lang="en-US" sz="32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6200" y="4402977"/>
            <a:ext cx="3746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 algn="ctr" eaLnBrk="1" hangingPunct="1">
              <a:spcBef>
                <a:spcPts val="1200"/>
              </a:spcBef>
              <a:buFontTx/>
              <a:buNone/>
            </a:pPr>
            <a:r>
              <a:rPr lang="en-US" sz="2800" dirty="0">
                <a:solidFill>
                  <a:schemeClr val="accent4"/>
                </a:solidFill>
              </a:rPr>
              <a:t>at 298 K, </a:t>
            </a:r>
            <a:r>
              <a:rPr lang="en-US" sz="2800" i="1" dirty="0" err="1">
                <a:solidFill>
                  <a:schemeClr val="accent4"/>
                </a:solidFill>
              </a:rPr>
              <a:t>K</a:t>
            </a:r>
            <a:r>
              <a:rPr lang="en-US" sz="2800" i="1" baseline="-25000" dirty="0" err="1">
                <a:solidFill>
                  <a:schemeClr val="accent4"/>
                </a:solidFill>
              </a:rPr>
              <a:t>p</a:t>
            </a:r>
            <a:r>
              <a:rPr lang="en-US" sz="2800" i="1" dirty="0">
                <a:solidFill>
                  <a:schemeClr val="accent4"/>
                </a:solidFill>
              </a:rPr>
              <a:t> </a:t>
            </a:r>
            <a:r>
              <a:rPr lang="en-US" sz="2800" dirty="0">
                <a:solidFill>
                  <a:schemeClr val="accent4"/>
                </a:solidFill>
              </a:rPr>
              <a:t>= 6.1×10</a:t>
            </a:r>
            <a:r>
              <a:rPr lang="en-US" sz="2800" baseline="30000" dirty="0">
                <a:solidFill>
                  <a:schemeClr val="accent4"/>
                </a:solidFill>
              </a:rPr>
              <a:t>5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4089400" y="4336351"/>
            <a:ext cx="3733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sym typeface="Symbol" pitchFamily="18" charset="2"/>
              </a:rPr>
              <a:t>favorable for reasonable amount of product formation</a:t>
            </a:r>
            <a:endParaRPr lang="en-US" sz="2000" i="1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9467" y="4978921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400" i="1" dirty="0">
                <a:solidFill>
                  <a:srgbClr val="005BA9"/>
                </a:solidFill>
                <a:latin typeface="Arial"/>
                <a:cs typeface="Arial"/>
              </a:rPr>
              <a:t>But, we can make it go faster if we raise temperatures!?!?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267" y="5529630"/>
            <a:ext cx="3866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 algn="ctr" eaLnBrk="1" hangingPunct="1">
              <a:spcBef>
                <a:spcPts val="1200"/>
              </a:spcBef>
              <a:buFontTx/>
              <a:buNone/>
            </a:pPr>
            <a:r>
              <a:rPr lang="en-US" sz="2800" dirty="0">
                <a:solidFill>
                  <a:schemeClr val="accent4"/>
                </a:solidFill>
              </a:rPr>
              <a:t>at 773 K, </a:t>
            </a:r>
            <a:r>
              <a:rPr lang="en-US" sz="2800" i="1" dirty="0" err="1">
                <a:solidFill>
                  <a:schemeClr val="accent4"/>
                </a:solidFill>
              </a:rPr>
              <a:t>K</a:t>
            </a:r>
            <a:r>
              <a:rPr lang="en-US" sz="2800" i="1" baseline="-25000" dirty="0" err="1">
                <a:solidFill>
                  <a:schemeClr val="accent4"/>
                </a:solidFill>
              </a:rPr>
              <a:t>p</a:t>
            </a:r>
            <a:r>
              <a:rPr lang="en-US" sz="2800" i="1" dirty="0">
                <a:solidFill>
                  <a:schemeClr val="accent4"/>
                </a:solidFill>
              </a:rPr>
              <a:t> </a:t>
            </a:r>
            <a:r>
              <a:rPr lang="en-US" sz="2800" dirty="0">
                <a:solidFill>
                  <a:schemeClr val="accent4"/>
                </a:solidFill>
              </a:rPr>
              <a:t>= 7.3×10</a:t>
            </a:r>
            <a:r>
              <a:rPr lang="en-US" sz="2800" baseline="30000" dirty="0">
                <a:solidFill>
                  <a:schemeClr val="accent4"/>
                </a:solidFill>
              </a:rPr>
              <a:t>-5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4089400" y="5464314"/>
            <a:ext cx="4292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sym typeface="Symbol" pitchFamily="18" charset="2"/>
              </a:rPr>
              <a:t>very little product formation will occur due to place of the equilibrium</a:t>
            </a:r>
            <a:endParaRPr lang="en-US" sz="2000" i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29200" y="2081394"/>
            <a:ext cx="37168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800" i="1" dirty="0">
                <a:solidFill>
                  <a:schemeClr val="accent4"/>
                </a:solidFill>
                <a:latin typeface="Arial"/>
                <a:cs typeface="Arial"/>
              </a:rPr>
              <a:t>(At the cheapest possible price!!)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04534" y="6272986"/>
            <a:ext cx="6510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400" i="1" dirty="0">
                <a:solidFill>
                  <a:srgbClr val="005BA9"/>
                </a:solidFill>
                <a:latin typeface="Arial"/>
                <a:cs typeface="Arial"/>
              </a:rPr>
              <a:t>How do we overcome this problem?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27233" y="3682957"/>
            <a:ext cx="2040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algn="ctr" eaLnBrk="1" hangingPunct="1">
              <a:spcBef>
                <a:spcPts val="1200"/>
              </a:spcBef>
              <a:buFontTx/>
              <a:buNone/>
            </a:pPr>
            <a:r>
              <a:rPr lang="en-US" sz="3200" dirty="0">
                <a:solidFill>
                  <a:schemeClr val="accent4"/>
                </a:solidFill>
              </a:rPr>
              <a:t>+ 92.4 kJ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9600" y="6284944"/>
            <a:ext cx="1947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400" i="1" dirty="0">
                <a:solidFill>
                  <a:srgbClr val="005BA9"/>
                </a:solidFill>
                <a:latin typeface="Arial"/>
                <a:cs typeface="Arial"/>
              </a:rPr>
              <a:t>Why is this? </a:t>
            </a:r>
          </a:p>
        </p:txBody>
      </p:sp>
    </p:spTree>
    <p:extLst>
      <p:ext uri="{BB962C8B-B14F-4D97-AF65-F5344CB8AC3E}">
        <p14:creationId xmlns:p14="http://schemas.microsoft.com/office/powerpoint/2010/main" val="22752009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/>
      <p:bldP spid="4" grpId="0"/>
      <p:bldP spid="19" grpId="0"/>
      <p:bldP spid="21" grpId="0"/>
      <p:bldP spid="22" grpId="0"/>
      <p:bldP spid="23" grpId="0"/>
      <p:bldP spid="24" grpId="0"/>
      <p:bldP spid="18" grpId="0"/>
      <p:bldP spid="26" grpId="0"/>
      <p:bldP spid="14" grpId="0"/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000" kern="0" dirty="0">
                <a:solidFill>
                  <a:srgbClr val="084333"/>
                </a:solidFill>
                <a:cs typeface="Arial" panose="020B0604020202020204" pitchFamily="34" charset="0"/>
              </a:rPr>
              <a:t>Interplay of Kinetics/Thermodynamics</a:t>
            </a:r>
            <a:endParaRPr lang="en-US" sz="4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4" name="Rectangle 3"/>
          <p:cNvSpPr/>
          <p:nvPr/>
        </p:nvSpPr>
        <p:spPr>
          <a:xfrm>
            <a:off x="855133" y="1473828"/>
            <a:ext cx="7467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algn="ctr" eaLnBrk="1" hangingPunct="1">
              <a:spcBef>
                <a:spcPts val="1200"/>
              </a:spcBef>
              <a:buFontTx/>
              <a:buNone/>
            </a:pPr>
            <a:r>
              <a:rPr lang="en-US" sz="3200" dirty="0">
                <a:solidFill>
                  <a:schemeClr val="accent4"/>
                </a:solidFill>
              </a:rPr>
              <a:t>N</a:t>
            </a:r>
            <a:r>
              <a:rPr lang="en-US" sz="3200" baseline="-25000" dirty="0">
                <a:solidFill>
                  <a:schemeClr val="accent4"/>
                </a:solidFill>
              </a:rPr>
              <a:t>2</a:t>
            </a:r>
            <a:r>
              <a:rPr lang="en-US" sz="3200" dirty="0">
                <a:solidFill>
                  <a:schemeClr val="accent4"/>
                </a:solidFill>
              </a:rPr>
              <a:t>(</a:t>
            </a:r>
            <a:r>
              <a:rPr lang="en-US" sz="3200" i="1" dirty="0">
                <a:solidFill>
                  <a:schemeClr val="accent4"/>
                </a:solidFill>
              </a:rPr>
              <a:t>g</a:t>
            </a:r>
            <a:r>
              <a:rPr lang="en-US" sz="3200" dirty="0">
                <a:solidFill>
                  <a:schemeClr val="accent4"/>
                </a:solidFill>
              </a:rPr>
              <a:t>)  +  3H</a:t>
            </a:r>
            <a:r>
              <a:rPr lang="en-US" sz="3200" baseline="-25000" dirty="0">
                <a:solidFill>
                  <a:schemeClr val="accent4"/>
                </a:solidFill>
              </a:rPr>
              <a:t>2</a:t>
            </a:r>
            <a:r>
              <a:rPr lang="en-US" sz="3200" dirty="0">
                <a:solidFill>
                  <a:schemeClr val="accent4"/>
                </a:solidFill>
              </a:rPr>
              <a:t>(</a:t>
            </a:r>
            <a:r>
              <a:rPr lang="en-US" sz="3200" i="1" dirty="0">
                <a:solidFill>
                  <a:schemeClr val="accent4"/>
                </a:solidFill>
              </a:rPr>
              <a:t>g</a:t>
            </a:r>
            <a:r>
              <a:rPr lang="en-US" sz="3200" dirty="0">
                <a:solidFill>
                  <a:schemeClr val="accent4"/>
                </a:solidFill>
              </a:rPr>
              <a:t>) ⇌  2NH</a:t>
            </a:r>
            <a:r>
              <a:rPr lang="en-US" sz="3200" baseline="-25000" dirty="0">
                <a:solidFill>
                  <a:schemeClr val="accent4"/>
                </a:solidFill>
              </a:rPr>
              <a:t>3</a:t>
            </a:r>
            <a:r>
              <a:rPr lang="en-US" sz="3200" dirty="0">
                <a:solidFill>
                  <a:schemeClr val="accent4"/>
                </a:solidFill>
              </a:rPr>
              <a:t>(</a:t>
            </a:r>
            <a:r>
              <a:rPr lang="en-US" sz="3200" i="1" dirty="0">
                <a:solidFill>
                  <a:schemeClr val="accent4"/>
                </a:solidFill>
              </a:rPr>
              <a:t>g</a:t>
            </a:r>
            <a:r>
              <a:rPr lang="en-US" sz="3200" dirty="0">
                <a:solidFill>
                  <a:schemeClr val="accent4"/>
                </a:solidFill>
              </a:rPr>
              <a:t>) + 92.4 kJ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5466" y="2217576"/>
            <a:ext cx="3746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 algn="ctr" eaLnBrk="1" hangingPunct="1">
              <a:spcBef>
                <a:spcPts val="1200"/>
              </a:spcBef>
              <a:buFontTx/>
              <a:buNone/>
            </a:pPr>
            <a:r>
              <a:rPr lang="en-US" sz="2800" dirty="0">
                <a:solidFill>
                  <a:schemeClr val="accent4"/>
                </a:solidFill>
              </a:rPr>
              <a:t>at 298 K, </a:t>
            </a:r>
            <a:r>
              <a:rPr lang="en-US" sz="2800" i="1" dirty="0" err="1">
                <a:solidFill>
                  <a:schemeClr val="accent4"/>
                </a:solidFill>
              </a:rPr>
              <a:t>K</a:t>
            </a:r>
            <a:r>
              <a:rPr lang="en-US" sz="2800" i="1" baseline="-25000" dirty="0" err="1">
                <a:solidFill>
                  <a:schemeClr val="accent4"/>
                </a:solidFill>
              </a:rPr>
              <a:t>p</a:t>
            </a:r>
            <a:r>
              <a:rPr lang="en-US" sz="2800" i="1" dirty="0">
                <a:solidFill>
                  <a:schemeClr val="accent4"/>
                </a:solidFill>
              </a:rPr>
              <a:t> </a:t>
            </a:r>
            <a:r>
              <a:rPr lang="en-US" sz="2800" dirty="0">
                <a:solidFill>
                  <a:schemeClr val="accent4"/>
                </a:solidFill>
              </a:rPr>
              <a:t>= 6.1×10</a:t>
            </a:r>
            <a:r>
              <a:rPr lang="en-US" sz="2800" baseline="30000" dirty="0">
                <a:solidFill>
                  <a:schemeClr val="accent4"/>
                </a:solidFill>
              </a:rPr>
              <a:t>5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91000" y="2217576"/>
            <a:ext cx="3866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 algn="ctr" eaLnBrk="1" hangingPunct="1">
              <a:spcBef>
                <a:spcPts val="1200"/>
              </a:spcBef>
              <a:buFontTx/>
              <a:buNone/>
            </a:pPr>
            <a:r>
              <a:rPr lang="en-US" sz="2800" dirty="0">
                <a:solidFill>
                  <a:schemeClr val="accent4"/>
                </a:solidFill>
              </a:rPr>
              <a:t>at 773 K, </a:t>
            </a:r>
            <a:r>
              <a:rPr lang="en-US" sz="2800" i="1" dirty="0" err="1">
                <a:solidFill>
                  <a:schemeClr val="accent4"/>
                </a:solidFill>
              </a:rPr>
              <a:t>K</a:t>
            </a:r>
            <a:r>
              <a:rPr lang="en-US" sz="2800" i="1" baseline="-25000" dirty="0" err="1">
                <a:solidFill>
                  <a:schemeClr val="accent4"/>
                </a:solidFill>
              </a:rPr>
              <a:t>p</a:t>
            </a:r>
            <a:r>
              <a:rPr lang="en-US" sz="2800" i="1" dirty="0">
                <a:solidFill>
                  <a:schemeClr val="accent4"/>
                </a:solidFill>
              </a:rPr>
              <a:t> </a:t>
            </a:r>
            <a:r>
              <a:rPr lang="en-US" sz="2800" dirty="0">
                <a:solidFill>
                  <a:schemeClr val="accent4"/>
                </a:solidFill>
              </a:rPr>
              <a:t>= 7.3×10</a:t>
            </a:r>
            <a:r>
              <a:rPr lang="en-US" sz="2800" baseline="30000" dirty="0">
                <a:solidFill>
                  <a:schemeClr val="accent4"/>
                </a:solidFill>
              </a:rPr>
              <a:t>-5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267" y="28194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400" i="1" dirty="0">
                <a:solidFill>
                  <a:srgbClr val="005BA9"/>
                </a:solidFill>
                <a:latin typeface="Arial"/>
                <a:cs typeface="Arial"/>
              </a:rPr>
              <a:t>Let’s take a closer look at the energetics: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237417"/>
              </p:ext>
            </p:extLst>
          </p:nvPr>
        </p:nvGraphicFramePr>
        <p:xfrm>
          <a:off x="609600" y="3272598"/>
          <a:ext cx="3135782" cy="521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7" name="Equation" r:id="rId4" imgW="1218960" imgH="203040" progId="Equation.3">
                  <p:embed/>
                </p:oleObj>
              </mc:Choice>
              <mc:Fallback>
                <p:oleObj name="Equation" r:id="rId4" imgW="1218960" imgH="20304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3272598"/>
                        <a:ext cx="3135782" cy="521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3898937" y="3359669"/>
            <a:ext cx="2997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sym typeface="Symbol" pitchFamily="18" charset="2"/>
              </a:rPr>
              <a:t>at equilibrium ∆G = 0</a:t>
            </a:r>
            <a:endParaRPr lang="en-US" sz="2000" i="1" dirty="0">
              <a:solidFill>
                <a:srgbClr val="FF0000"/>
              </a:solidFill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317965"/>
              </p:ext>
            </p:extLst>
          </p:nvPr>
        </p:nvGraphicFramePr>
        <p:xfrm>
          <a:off x="1066800" y="3832099"/>
          <a:ext cx="1568450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8" name="Equation" r:id="rId6" imgW="609480" imgH="419040" progId="Equation.3">
                  <p:embed/>
                </p:oleObj>
              </mc:Choice>
              <mc:Fallback>
                <p:oleObj name="Equation" r:id="rId6" imgW="609480" imgH="419040" progId="Equation.3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6800" y="3832099"/>
                        <a:ext cx="1568450" cy="1074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033464"/>
              </p:ext>
            </p:extLst>
          </p:nvPr>
        </p:nvGraphicFramePr>
        <p:xfrm>
          <a:off x="2590006" y="3798004"/>
          <a:ext cx="3201988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9" name="Equation" r:id="rId8" imgW="1244520" imgH="419040" progId="Equation.3">
                  <p:embed/>
                </p:oleObj>
              </mc:Choice>
              <mc:Fallback>
                <p:oleObj name="Equation" r:id="rId8" imgW="1244520" imgH="419040" progId="Equation.3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90006" y="3798004"/>
                        <a:ext cx="3201988" cy="1074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660972"/>
              </p:ext>
            </p:extLst>
          </p:nvPr>
        </p:nvGraphicFramePr>
        <p:xfrm>
          <a:off x="5715000" y="4140868"/>
          <a:ext cx="14049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0" name="Equation" r:id="rId10" imgW="545760" imgH="177480" progId="Equation.3">
                  <p:embed/>
                </p:oleObj>
              </mc:Choice>
              <mc:Fallback>
                <p:oleObj name="Equation" r:id="rId10" imgW="545760" imgH="177480" progId="Equation.3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715000" y="4140868"/>
                        <a:ext cx="1404937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6559164" y="4534231"/>
            <a:ext cx="2997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sym typeface="Symbol" pitchFamily="18" charset="2"/>
              </a:rPr>
              <a:t>for reaction to be spontaneous:</a:t>
            </a:r>
          </a:p>
          <a:p>
            <a:r>
              <a:rPr lang="en-US" sz="2000" i="1" dirty="0">
                <a:solidFill>
                  <a:srgbClr val="FF0000"/>
                </a:solidFill>
                <a:sym typeface="Symbol" pitchFamily="18" charset="2"/>
              </a:rPr>
              <a:t>     ∆G &lt; 0</a:t>
            </a:r>
            <a:endParaRPr lang="en-US" sz="2000" i="1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9267" y="5075523"/>
            <a:ext cx="1236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400" i="1" dirty="0">
                <a:solidFill>
                  <a:srgbClr val="005BA9"/>
                </a:solidFill>
                <a:latin typeface="Arial"/>
                <a:cs typeface="Arial"/>
              </a:rPr>
              <a:t>Notice: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15596" y="5562600"/>
            <a:ext cx="7770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 algn="ctr" eaLnBrk="1" hangingPunct="1">
              <a:spcBef>
                <a:spcPts val="1200"/>
              </a:spcBef>
              <a:buFontTx/>
              <a:buNone/>
            </a:pPr>
            <a:r>
              <a:rPr lang="en-US" sz="2800" dirty="0">
                <a:solidFill>
                  <a:schemeClr val="accent4"/>
                </a:solidFill>
              </a:rPr>
              <a:t>at 298 K, </a:t>
            </a:r>
            <a:r>
              <a:rPr lang="en-US" sz="2800" i="1" dirty="0">
                <a:solidFill>
                  <a:schemeClr val="accent4"/>
                </a:solidFill>
              </a:rPr>
              <a:t>∆G &lt; </a:t>
            </a:r>
            <a:r>
              <a:rPr lang="en-US" sz="2800" dirty="0">
                <a:solidFill>
                  <a:schemeClr val="accent4"/>
                </a:solidFill>
              </a:rPr>
              <a:t>0, spontaneous forward reaction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15598" y="6059167"/>
            <a:ext cx="837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 algn="ctr" eaLnBrk="1" hangingPunct="1">
              <a:spcBef>
                <a:spcPts val="1200"/>
              </a:spcBef>
              <a:buFontTx/>
              <a:buNone/>
            </a:pPr>
            <a:r>
              <a:rPr lang="en-US" sz="2800" dirty="0">
                <a:solidFill>
                  <a:schemeClr val="accent4"/>
                </a:solidFill>
              </a:rPr>
              <a:t>at 773 K, </a:t>
            </a:r>
            <a:r>
              <a:rPr lang="en-US" sz="2800" i="1" dirty="0">
                <a:solidFill>
                  <a:schemeClr val="accent4"/>
                </a:solidFill>
              </a:rPr>
              <a:t>∆G &gt; </a:t>
            </a:r>
            <a:r>
              <a:rPr lang="en-US" sz="2800" dirty="0">
                <a:solidFill>
                  <a:schemeClr val="accent4"/>
                </a:solidFill>
              </a:rPr>
              <a:t>0, nonspontaneous forward reaction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7696200" y="5137078"/>
            <a:ext cx="144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sym typeface="Symbol" pitchFamily="18" charset="2"/>
              </a:rPr>
              <a:t>, T &lt; 467 K</a:t>
            </a:r>
            <a:endParaRPr lang="en-US" sz="2000" i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3133" y="1087650"/>
            <a:ext cx="1947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400" i="1" dirty="0">
                <a:solidFill>
                  <a:srgbClr val="005BA9"/>
                </a:solidFill>
                <a:latin typeface="Arial"/>
                <a:cs typeface="Arial"/>
              </a:rPr>
              <a:t>Why is this? </a:t>
            </a:r>
          </a:p>
        </p:txBody>
      </p:sp>
    </p:spTree>
    <p:extLst>
      <p:ext uri="{BB962C8B-B14F-4D97-AF65-F5344CB8AC3E}">
        <p14:creationId xmlns:p14="http://schemas.microsoft.com/office/powerpoint/2010/main" val="15259144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30" grpId="0"/>
      <p:bldP spid="31" grpId="0"/>
      <p:bldP spid="32" grpId="0"/>
      <p:bldP spid="33" grpId="0"/>
      <p:bldP spid="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000" kern="0" dirty="0">
                <a:solidFill>
                  <a:srgbClr val="084333"/>
                </a:solidFill>
                <a:cs typeface="Arial" panose="020B0604020202020204" pitchFamily="34" charset="0"/>
              </a:rPr>
              <a:t>Interplay of Kinetics/Thermodynamics</a:t>
            </a:r>
            <a:endParaRPr lang="en-US" sz="4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8" name="Rectangle 17"/>
          <p:cNvSpPr/>
          <p:nvPr/>
        </p:nvSpPr>
        <p:spPr>
          <a:xfrm>
            <a:off x="0" y="1066800"/>
            <a:ext cx="7569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600" i="1" dirty="0">
                <a:solidFill>
                  <a:srgbClr val="005BA9"/>
                </a:solidFill>
                <a:latin typeface="Arial"/>
                <a:cs typeface="Arial"/>
              </a:rPr>
              <a:t>Based on our discussions of equilibrium,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6063" y="1502672"/>
            <a:ext cx="86847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41463" indent="-1541463" eaLnBrk="1" hangingPunct="1">
              <a:spcBef>
                <a:spcPts val="1200"/>
              </a:spcBef>
              <a:buFontTx/>
              <a:buNone/>
            </a:pPr>
            <a:r>
              <a:rPr lang="en-US" sz="2800" i="1" dirty="0">
                <a:solidFill>
                  <a:schemeClr val="accent4"/>
                </a:solidFill>
              </a:rPr>
              <a:t>∆G &lt; </a:t>
            </a:r>
            <a:r>
              <a:rPr lang="en-US" sz="2800" dirty="0">
                <a:solidFill>
                  <a:schemeClr val="accent4"/>
                </a:solidFill>
              </a:rPr>
              <a:t>0, spontaneous forward reaction, means </a:t>
            </a:r>
            <a:r>
              <a:rPr lang="en-US" sz="2800" b="1" i="1" dirty="0">
                <a:solidFill>
                  <a:schemeClr val="accent4"/>
                </a:solidFill>
              </a:rPr>
              <a:t>mostly</a:t>
            </a:r>
            <a:r>
              <a:rPr lang="en-US" sz="2800" dirty="0">
                <a:solidFill>
                  <a:schemeClr val="accent4"/>
                </a:solidFill>
              </a:rPr>
              <a:t> products found at equilibrium.</a:t>
            </a:r>
            <a:endParaRPr lang="en-US" sz="2800" b="1" dirty="0">
              <a:solidFill>
                <a:schemeClr val="accent4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56063" y="2510136"/>
            <a:ext cx="86847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41463" indent="-1541463" eaLnBrk="1" hangingPunct="1">
              <a:spcBef>
                <a:spcPts val="1200"/>
              </a:spcBef>
              <a:buFontTx/>
              <a:buNone/>
            </a:pPr>
            <a:r>
              <a:rPr lang="en-US" sz="2800" i="1" dirty="0">
                <a:solidFill>
                  <a:schemeClr val="accent4"/>
                </a:solidFill>
              </a:rPr>
              <a:t>∆G &gt; </a:t>
            </a:r>
            <a:r>
              <a:rPr lang="en-US" sz="2800" dirty="0">
                <a:solidFill>
                  <a:schemeClr val="accent4"/>
                </a:solidFill>
              </a:rPr>
              <a:t>0, nonspontaneous forward reaction, means </a:t>
            </a:r>
            <a:r>
              <a:rPr lang="en-US" sz="2800" b="1" i="1" dirty="0">
                <a:solidFill>
                  <a:schemeClr val="accent4"/>
                </a:solidFill>
              </a:rPr>
              <a:t>some</a:t>
            </a:r>
            <a:r>
              <a:rPr lang="en-US" sz="2800" i="1" dirty="0">
                <a:solidFill>
                  <a:schemeClr val="accent4"/>
                </a:solidFill>
              </a:rPr>
              <a:t> (but very little) </a:t>
            </a:r>
            <a:r>
              <a:rPr lang="en-US" sz="2800" dirty="0">
                <a:solidFill>
                  <a:schemeClr val="accent4"/>
                </a:solidFill>
              </a:rPr>
              <a:t>products found at equilibrium.</a:t>
            </a:r>
            <a:endParaRPr lang="en-US" sz="2800" b="1" dirty="0">
              <a:solidFill>
                <a:schemeClr val="accent4"/>
              </a:solidFill>
            </a:endParaRPr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76200" y="4038600"/>
            <a:ext cx="89916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  <a:sym typeface="Symbol" pitchFamily="18" charset="2"/>
              </a:rPr>
              <a:t>This is a more complete view of thermodynamics. All reactions have an equilibrium (reverse reaction) to an extent.</a:t>
            </a:r>
            <a:endParaRPr lang="en-US" sz="2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2496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4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1" name="Rectangle 5"/>
          <p:cNvSpPr>
            <a:spLocks noChangeArrowheads="1"/>
          </p:cNvSpPr>
          <p:nvPr/>
        </p:nvSpPr>
        <p:spPr bwMode="auto">
          <a:xfrm>
            <a:off x="7170467" y="4501034"/>
            <a:ext cx="13933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2200" i="1" dirty="0">
                <a:solidFill>
                  <a:srgbClr val="FF0000"/>
                </a:solidFill>
              </a:rPr>
              <a:t>Constant!</a:t>
            </a:r>
          </a:p>
        </p:txBody>
      </p:sp>
      <p:pic>
        <p:nvPicPr>
          <p:cNvPr id="142348" name="Picture 12" descr="13_01_Tabl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6" b="8193"/>
          <a:stretch/>
        </p:blipFill>
        <p:spPr bwMode="auto">
          <a:xfrm>
            <a:off x="57426" y="1714500"/>
            <a:ext cx="9029148" cy="27813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351" name="AutoShape 15"/>
          <p:cNvSpPr>
            <a:spLocks noChangeArrowheads="1"/>
          </p:cNvSpPr>
          <p:nvPr/>
        </p:nvSpPr>
        <p:spPr bwMode="auto">
          <a:xfrm>
            <a:off x="7054850" y="2844800"/>
            <a:ext cx="1403350" cy="1600200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Equilibrium Constant (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r>
              <a:rPr lang="en-US" sz="4400" kern="0" baseline="-25000" dirty="0">
                <a:solidFill>
                  <a:srgbClr val="084333"/>
                </a:solidFill>
                <a:cs typeface="Arial" panose="020B0604020202020204" pitchFamily="34" charset="0"/>
              </a:rPr>
              <a:t>c</a:t>
            </a:r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)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1" name="Rectangle 10"/>
          <p:cNvSpPr/>
          <p:nvPr/>
        </p:nvSpPr>
        <p:spPr>
          <a:xfrm>
            <a:off x="2438400" y="1032158"/>
            <a:ext cx="4368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accent4"/>
                </a:solidFill>
              </a:rPr>
              <a:t>2NO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 ⇌  N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O</a:t>
            </a:r>
            <a:r>
              <a:rPr lang="en-US" sz="3600" baseline="-25000" dirty="0">
                <a:solidFill>
                  <a:schemeClr val="accent4"/>
                </a:solidFill>
              </a:rPr>
              <a:t>4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3350294" y="4617006"/>
          <a:ext cx="2291011" cy="1299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5" imgW="825480" imgH="469800" progId="Equation.3">
                  <p:embed/>
                </p:oleObj>
              </mc:Choice>
              <mc:Fallback>
                <p:oleObj name="Equation" r:id="rId5" imgW="825480" imgH="4698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0294" y="4617006"/>
                        <a:ext cx="2291011" cy="1299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683294" y="4912796"/>
            <a:ext cx="28871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equilibrium expression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52400" y="6088559"/>
            <a:ext cx="9296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Can we take a generalized approach to writing equilibrium expressions without dealing with rate constants?</a:t>
            </a:r>
          </a:p>
        </p:txBody>
      </p:sp>
    </p:spTree>
    <p:extLst>
      <p:ext uri="{BB962C8B-B14F-4D97-AF65-F5344CB8AC3E}">
        <p14:creationId xmlns:p14="http://schemas.microsoft.com/office/powerpoint/2010/main" val="4045382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1" grpId="0"/>
      <p:bldP spid="142351" grpId="0" animBg="1"/>
      <p:bldP spid="12" grpId="0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000" kern="0" dirty="0">
                <a:solidFill>
                  <a:srgbClr val="084333"/>
                </a:solidFill>
                <a:cs typeface="Arial" panose="020B0604020202020204" pitchFamily="34" charset="0"/>
              </a:rPr>
              <a:t>Interplay of Kinetics/Thermodynamics</a:t>
            </a:r>
            <a:endParaRPr lang="en-US" sz="4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6" name="Rectangle 15"/>
          <p:cNvSpPr/>
          <p:nvPr/>
        </p:nvSpPr>
        <p:spPr>
          <a:xfrm>
            <a:off x="33867" y="1067593"/>
            <a:ext cx="8991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800" dirty="0">
                <a:solidFill>
                  <a:schemeClr val="accent4"/>
                </a:solidFill>
                <a:latin typeface="Arial"/>
                <a:cs typeface="Arial"/>
              </a:rPr>
              <a:t>Desired characteristics are:</a:t>
            </a:r>
          </a:p>
          <a:p>
            <a:pPr marL="685800" lvl="1" indent="-398463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accent4"/>
                </a:solidFill>
                <a:latin typeface="Arial"/>
                <a:cs typeface="Arial"/>
              </a:rPr>
              <a:t>High product yield</a:t>
            </a:r>
          </a:p>
          <a:p>
            <a:pPr marL="685800" lvl="1" indent="-398463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accent4"/>
                </a:solidFill>
                <a:latin typeface="Arial"/>
                <a:cs typeface="Arial"/>
              </a:rPr>
              <a:t>Fast reaction rates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12800" y="2628489"/>
            <a:ext cx="7467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algn="ctr" eaLnBrk="1" hangingPunct="1">
              <a:spcBef>
                <a:spcPts val="1200"/>
              </a:spcBef>
              <a:buFontTx/>
              <a:buNone/>
            </a:pPr>
            <a:r>
              <a:rPr lang="en-US" sz="3200" dirty="0">
                <a:solidFill>
                  <a:schemeClr val="accent4"/>
                </a:solidFill>
              </a:rPr>
              <a:t>N</a:t>
            </a:r>
            <a:r>
              <a:rPr lang="en-US" sz="3200" baseline="-25000" dirty="0">
                <a:solidFill>
                  <a:schemeClr val="accent4"/>
                </a:solidFill>
              </a:rPr>
              <a:t>2</a:t>
            </a:r>
            <a:r>
              <a:rPr lang="en-US" sz="3200" dirty="0">
                <a:solidFill>
                  <a:schemeClr val="accent4"/>
                </a:solidFill>
              </a:rPr>
              <a:t>(</a:t>
            </a:r>
            <a:r>
              <a:rPr lang="en-US" sz="3200" i="1" dirty="0">
                <a:solidFill>
                  <a:schemeClr val="accent4"/>
                </a:solidFill>
              </a:rPr>
              <a:t>g</a:t>
            </a:r>
            <a:r>
              <a:rPr lang="en-US" sz="3200" dirty="0">
                <a:solidFill>
                  <a:schemeClr val="accent4"/>
                </a:solidFill>
              </a:rPr>
              <a:t>)  +  3H</a:t>
            </a:r>
            <a:r>
              <a:rPr lang="en-US" sz="3200" baseline="-25000" dirty="0">
                <a:solidFill>
                  <a:schemeClr val="accent4"/>
                </a:solidFill>
              </a:rPr>
              <a:t>2</a:t>
            </a:r>
            <a:r>
              <a:rPr lang="en-US" sz="3200" dirty="0">
                <a:solidFill>
                  <a:schemeClr val="accent4"/>
                </a:solidFill>
              </a:rPr>
              <a:t>(</a:t>
            </a:r>
            <a:r>
              <a:rPr lang="en-US" sz="3200" i="1" dirty="0">
                <a:solidFill>
                  <a:schemeClr val="accent4"/>
                </a:solidFill>
              </a:rPr>
              <a:t>g</a:t>
            </a:r>
            <a:r>
              <a:rPr lang="en-US" sz="3200" dirty="0">
                <a:solidFill>
                  <a:schemeClr val="accent4"/>
                </a:solidFill>
              </a:rPr>
              <a:t>) ⇌  2NH</a:t>
            </a:r>
            <a:r>
              <a:rPr lang="en-US" sz="3200" baseline="-25000" dirty="0">
                <a:solidFill>
                  <a:schemeClr val="accent4"/>
                </a:solidFill>
              </a:rPr>
              <a:t>3</a:t>
            </a:r>
            <a:r>
              <a:rPr lang="en-US" sz="3200" dirty="0">
                <a:solidFill>
                  <a:schemeClr val="accent4"/>
                </a:solidFill>
              </a:rPr>
              <a:t>(</a:t>
            </a:r>
            <a:r>
              <a:rPr lang="en-US" sz="3200" i="1" dirty="0">
                <a:solidFill>
                  <a:schemeClr val="accent4"/>
                </a:solidFill>
              </a:rPr>
              <a:t>g</a:t>
            </a:r>
            <a:r>
              <a:rPr lang="en-US" sz="3200" dirty="0">
                <a:solidFill>
                  <a:schemeClr val="accent4"/>
                </a:solidFill>
              </a:rPr>
              <a:t>) + 92.4 kJ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6200" y="3286780"/>
            <a:ext cx="3746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 algn="ctr" eaLnBrk="1" hangingPunct="1">
              <a:spcBef>
                <a:spcPts val="1200"/>
              </a:spcBef>
              <a:buFontTx/>
              <a:buNone/>
            </a:pPr>
            <a:r>
              <a:rPr lang="en-US" sz="2800" dirty="0">
                <a:solidFill>
                  <a:schemeClr val="accent4"/>
                </a:solidFill>
              </a:rPr>
              <a:t>at 298 K, </a:t>
            </a:r>
            <a:r>
              <a:rPr lang="en-US" sz="2800" i="1" dirty="0" err="1">
                <a:solidFill>
                  <a:schemeClr val="accent4"/>
                </a:solidFill>
              </a:rPr>
              <a:t>K</a:t>
            </a:r>
            <a:r>
              <a:rPr lang="en-US" sz="2800" i="1" baseline="-25000" dirty="0" err="1">
                <a:solidFill>
                  <a:schemeClr val="accent4"/>
                </a:solidFill>
              </a:rPr>
              <a:t>p</a:t>
            </a:r>
            <a:r>
              <a:rPr lang="en-US" sz="2800" i="1" dirty="0">
                <a:solidFill>
                  <a:schemeClr val="accent4"/>
                </a:solidFill>
              </a:rPr>
              <a:t> </a:t>
            </a:r>
            <a:r>
              <a:rPr lang="en-US" sz="2800" dirty="0">
                <a:solidFill>
                  <a:schemeClr val="accent4"/>
                </a:solidFill>
              </a:rPr>
              <a:t>= 6.1×10</a:t>
            </a:r>
            <a:r>
              <a:rPr lang="en-US" sz="2800" baseline="30000" dirty="0">
                <a:solidFill>
                  <a:schemeClr val="accent4"/>
                </a:solidFill>
              </a:rPr>
              <a:t>5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4069797"/>
            <a:ext cx="7459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400" i="1" dirty="0">
                <a:solidFill>
                  <a:srgbClr val="005BA9"/>
                </a:solidFill>
                <a:latin typeface="Arial"/>
                <a:cs typeface="Arial"/>
              </a:rPr>
              <a:t>By raising temperatures, we have increased the rate.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191000" y="3286780"/>
            <a:ext cx="3866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 algn="ctr" eaLnBrk="1" hangingPunct="1">
              <a:spcBef>
                <a:spcPts val="1200"/>
              </a:spcBef>
              <a:buFontTx/>
              <a:buNone/>
            </a:pPr>
            <a:r>
              <a:rPr lang="en-US" sz="2800" dirty="0">
                <a:solidFill>
                  <a:schemeClr val="accent4"/>
                </a:solidFill>
              </a:rPr>
              <a:t>at 773 K, </a:t>
            </a:r>
            <a:r>
              <a:rPr lang="en-US" sz="2800" i="1" dirty="0" err="1">
                <a:solidFill>
                  <a:schemeClr val="accent4"/>
                </a:solidFill>
              </a:rPr>
              <a:t>K</a:t>
            </a:r>
            <a:r>
              <a:rPr lang="en-US" sz="2800" i="1" baseline="-25000" dirty="0" err="1">
                <a:solidFill>
                  <a:schemeClr val="accent4"/>
                </a:solidFill>
              </a:rPr>
              <a:t>p</a:t>
            </a:r>
            <a:r>
              <a:rPr lang="en-US" sz="2800" i="1" dirty="0">
                <a:solidFill>
                  <a:schemeClr val="accent4"/>
                </a:solidFill>
              </a:rPr>
              <a:t> </a:t>
            </a:r>
            <a:r>
              <a:rPr lang="en-US" sz="2800" dirty="0">
                <a:solidFill>
                  <a:schemeClr val="accent4"/>
                </a:solidFill>
              </a:rPr>
              <a:t>= 7.3×10</a:t>
            </a:r>
            <a:r>
              <a:rPr lang="en-US" sz="2800" baseline="30000" dirty="0">
                <a:solidFill>
                  <a:schemeClr val="accent4"/>
                </a:solidFill>
              </a:rPr>
              <a:t>-5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953000" y="1372393"/>
            <a:ext cx="37168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800" i="1" dirty="0">
                <a:solidFill>
                  <a:schemeClr val="accent4"/>
                </a:solidFill>
                <a:latin typeface="Arial"/>
                <a:cs typeface="Arial"/>
              </a:rPr>
              <a:t>(At the cheapest possible price!!)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4655403"/>
            <a:ext cx="9067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400" i="1" dirty="0">
                <a:solidFill>
                  <a:srgbClr val="005BA9"/>
                </a:solidFill>
                <a:latin typeface="Arial"/>
                <a:cs typeface="Arial"/>
              </a:rPr>
              <a:t>At high temperature product yield is poor. How do we overcome this problem?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533400" y="5486400"/>
            <a:ext cx="4292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  <a:sym typeface="Symbol" pitchFamily="18" charset="2"/>
              </a:rPr>
              <a:t>Le </a:t>
            </a:r>
            <a:r>
              <a:rPr lang="en-US" sz="2800" i="1" dirty="0" err="1">
                <a:solidFill>
                  <a:srgbClr val="FF0000"/>
                </a:solidFill>
                <a:sym typeface="Symbol" pitchFamily="18" charset="2"/>
              </a:rPr>
              <a:t>Châtelier’s</a:t>
            </a:r>
            <a:r>
              <a:rPr lang="en-US" sz="2800" i="1" dirty="0">
                <a:solidFill>
                  <a:srgbClr val="FF0000"/>
                </a:solidFill>
                <a:sym typeface="Symbol" pitchFamily="18" charset="2"/>
              </a:rPr>
              <a:t> Principle</a:t>
            </a:r>
            <a:endParaRPr lang="en-US" sz="2800" i="1" dirty="0">
              <a:solidFill>
                <a:srgbClr val="FF0000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914400" y="5903872"/>
            <a:ext cx="807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sym typeface="Symbol" pitchFamily="18" charset="2"/>
              </a:rPr>
              <a:t>constantly “remove” NH</a:t>
            </a:r>
            <a:r>
              <a:rPr lang="en-US" sz="2400" i="1" baseline="-25000" dirty="0">
                <a:solidFill>
                  <a:srgbClr val="FF0000"/>
                </a:solidFill>
                <a:sym typeface="Symbol" pitchFamily="18" charset="2"/>
              </a:rPr>
              <a:t>3</a:t>
            </a:r>
            <a:r>
              <a:rPr lang="en-US" sz="2400" i="1" dirty="0">
                <a:solidFill>
                  <a:srgbClr val="FF0000"/>
                </a:solidFill>
                <a:sym typeface="Symbol" pitchFamily="18" charset="2"/>
              </a:rPr>
              <a:t> as it is formed, thus driving the reaction forward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27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14" grpId="0"/>
      <p:bldP spid="1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762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000" kern="0" dirty="0">
                <a:solidFill>
                  <a:srgbClr val="084333"/>
                </a:solidFill>
                <a:cs typeface="Arial" panose="020B0604020202020204" pitchFamily="34" charset="0"/>
              </a:rPr>
              <a:t>Interplay of Kinetics/Thermodynamics</a:t>
            </a:r>
            <a:endParaRPr lang="en-US" sz="4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8382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6200" y="762000"/>
            <a:ext cx="8763000" cy="56433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200" y="863599"/>
            <a:ext cx="235513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defRPr/>
            </a:pPr>
            <a:r>
              <a:rPr lang="en-US" sz="2600" i="1" dirty="0">
                <a:solidFill>
                  <a:srgbClr val="005BA9"/>
                </a:solidFill>
                <a:latin typeface="Arial"/>
                <a:cs typeface="Arial"/>
              </a:rPr>
              <a:t>Haber process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352800" y="5676495"/>
            <a:ext cx="2819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ammonia condensed out of the equilibrium as a liquid!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" y="6400800"/>
            <a:ext cx="91897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Image: </a:t>
            </a:r>
            <a:r>
              <a:rPr lang="en-US" sz="1600" dirty="0">
                <a:hlinkClick r:id="rId4"/>
              </a:rPr>
              <a:t>http://newsletter.flatworldknowledge.com/bookhub/reader/4309?e=averill_1.0-ch15_s06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544478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Equilibrium Constant (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r>
              <a:rPr lang="en-US" sz="4400" kern="0" baseline="-25000" dirty="0">
                <a:solidFill>
                  <a:srgbClr val="084333"/>
                </a:solidFill>
                <a:cs typeface="Arial" panose="020B0604020202020204" pitchFamily="34" charset="0"/>
              </a:rPr>
              <a:t>c</a:t>
            </a:r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)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32" name="Rectangle 21"/>
          <p:cNvSpPr>
            <a:spLocks noChangeArrowheads="1"/>
          </p:cNvSpPr>
          <p:nvPr/>
        </p:nvSpPr>
        <p:spPr bwMode="auto">
          <a:xfrm>
            <a:off x="4223529" y="3773523"/>
            <a:ext cx="167163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200" i="1" dirty="0">
                <a:solidFill>
                  <a:srgbClr val="FF0000"/>
                </a:solidFill>
              </a:rPr>
              <a:t>Reactants</a:t>
            </a:r>
          </a:p>
        </p:txBody>
      </p:sp>
      <p:sp>
        <p:nvSpPr>
          <p:cNvPr id="33" name="Rectangle 22"/>
          <p:cNvSpPr>
            <a:spLocks noChangeArrowheads="1"/>
          </p:cNvSpPr>
          <p:nvPr/>
        </p:nvSpPr>
        <p:spPr bwMode="auto">
          <a:xfrm>
            <a:off x="4267200" y="3152810"/>
            <a:ext cx="14874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200" i="1" dirty="0">
                <a:solidFill>
                  <a:srgbClr val="FF0000"/>
                </a:solidFill>
              </a:rPr>
              <a:t>Products</a:t>
            </a:r>
          </a:p>
        </p:txBody>
      </p:sp>
      <p:sp>
        <p:nvSpPr>
          <p:cNvPr id="55" name="Rectangle 44"/>
          <p:cNvSpPr>
            <a:spLocks noChangeArrowheads="1"/>
          </p:cNvSpPr>
          <p:nvPr/>
        </p:nvSpPr>
        <p:spPr bwMode="auto">
          <a:xfrm>
            <a:off x="46831" y="2444256"/>
            <a:ext cx="536076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chemeClr val="accent4"/>
                </a:solidFill>
              </a:rPr>
              <a:t>Equilibrium Expression: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250643" y="1697118"/>
            <a:ext cx="4443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i="1" dirty="0" err="1">
                <a:solidFill>
                  <a:schemeClr val="accent4"/>
                </a:solidFill>
              </a:rPr>
              <a:t>a</a:t>
            </a:r>
            <a:r>
              <a:rPr lang="en-US" sz="3600" b="1" dirty="0" err="1">
                <a:solidFill>
                  <a:schemeClr val="accent4"/>
                </a:solidFill>
              </a:rPr>
              <a:t>A</a:t>
            </a:r>
            <a:r>
              <a:rPr lang="en-US" sz="3600" dirty="0">
                <a:solidFill>
                  <a:schemeClr val="accent4"/>
                </a:solidFill>
              </a:rPr>
              <a:t> + </a:t>
            </a:r>
            <a:r>
              <a:rPr lang="en-US" sz="3600" i="1" dirty="0" err="1">
                <a:solidFill>
                  <a:schemeClr val="accent4"/>
                </a:solidFill>
              </a:rPr>
              <a:t>b</a:t>
            </a:r>
            <a:r>
              <a:rPr lang="en-US" sz="3600" b="1" dirty="0" err="1">
                <a:solidFill>
                  <a:schemeClr val="accent4"/>
                </a:solidFill>
              </a:rPr>
              <a:t>B</a:t>
            </a:r>
            <a:r>
              <a:rPr lang="en-US" sz="3600" b="1" dirty="0">
                <a:solidFill>
                  <a:schemeClr val="accent4"/>
                </a:solidFill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 ⇌  </a:t>
            </a:r>
            <a:r>
              <a:rPr lang="en-US" sz="3600" i="1" dirty="0" err="1">
                <a:solidFill>
                  <a:schemeClr val="accent4"/>
                </a:solidFill>
              </a:rPr>
              <a:t>c</a:t>
            </a:r>
            <a:r>
              <a:rPr lang="en-US" sz="3600" b="1" dirty="0" err="1">
                <a:solidFill>
                  <a:schemeClr val="accent4"/>
                </a:solidFill>
              </a:rPr>
              <a:t>C</a:t>
            </a:r>
            <a:r>
              <a:rPr lang="en-US" sz="3600" dirty="0">
                <a:solidFill>
                  <a:schemeClr val="accent4"/>
                </a:solidFill>
              </a:rPr>
              <a:t> + </a:t>
            </a:r>
            <a:r>
              <a:rPr lang="en-US" sz="3600" i="1" dirty="0" err="1">
                <a:solidFill>
                  <a:schemeClr val="accent4"/>
                </a:solidFill>
              </a:rPr>
              <a:t>d</a:t>
            </a:r>
            <a:r>
              <a:rPr lang="en-US" sz="3600" b="1" dirty="0" err="1">
                <a:solidFill>
                  <a:schemeClr val="accent4"/>
                </a:solidFill>
              </a:rPr>
              <a:t>D</a:t>
            </a:r>
            <a:endParaRPr lang="en-US" sz="3600" b="1" dirty="0">
              <a:solidFill>
                <a:schemeClr val="accent4"/>
              </a:solidFill>
            </a:endParaRPr>
          </a:p>
        </p:txBody>
      </p:sp>
      <p:sp>
        <p:nvSpPr>
          <p:cNvPr id="58" name="Rectangle 44"/>
          <p:cNvSpPr>
            <a:spLocks noChangeArrowheads="1"/>
          </p:cNvSpPr>
          <p:nvPr/>
        </p:nvSpPr>
        <p:spPr bwMode="auto">
          <a:xfrm>
            <a:off x="46831" y="1088694"/>
            <a:ext cx="772556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chemeClr val="accent4"/>
                </a:solidFill>
              </a:rPr>
              <a:t>Generalized Reversible Reaction:</a:t>
            </a:r>
          </a:p>
        </p:txBody>
      </p:sp>
      <p:graphicFrame>
        <p:nvGraphicFramePr>
          <p:cNvPr id="59" name="Object 58"/>
          <p:cNvGraphicFramePr>
            <a:graphicFrameLocks noChangeAspect="1"/>
          </p:cNvGraphicFramePr>
          <p:nvPr/>
        </p:nvGraphicFramePr>
        <p:xfrm>
          <a:off x="1532731" y="2971800"/>
          <a:ext cx="2501900" cy="130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Equation" r:id="rId4" imgW="901440" imgH="469800" progId="Equation.3">
                  <p:embed/>
                </p:oleObj>
              </mc:Choice>
              <mc:Fallback>
                <p:oleObj name="Equation" r:id="rId4" imgW="901440" imgH="469800" progId="Equation.3">
                  <p:embed/>
                  <p:pic>
                    <p:nvPicPr>
                      <p:cNvPr id="59" name="Object 5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2731" y="2971800"/>
                        <a:ext cx="2501900" cy="1300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Rectangle 3"/>
          <p:cNvSpPr txBox="1">
            <a:spLocks noChangeArrowheads="1"/>
          </p:cNvSpPr>
          <p:nvPr/>
        </p:nvSpPr>
        <p:spPr>
          <a:xfrm>
            <a:off x="46831" y="4466168"/>
            <a:ext cx="8991600" cy="205667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b="1" kern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Law of Mass Action: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sz="3000" kern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ratio of concentrations/partial pressures of products to reactants at equilibrium has a characteristic value at a given temperature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407594" y="3276600"/>
            <a:ext cx="38197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Equilibrium constant is ALWAYS </a:t>
            </a:r>
            <a:r>
              <a:rPr lang="en-US" sz="2000" i="1" dirty="0" err="1">
                <a:solidFill>
                  <a:srgbClr val="005BA9"/>
                </a:solidFill>
                <a:latin typeface="Arial"/>
                <a:cs typeface="Arial"/>
              </a:rPr>
              <a:t>unitless</a:t>
            </a: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 regardless of number of moles of products/reactants</a:t>
            </a:r>
          </a:p>
        </p:txBody>
      </p:sp>
    </p:spTree>
    <p:extLst>
      <p:ext uri="{BB962C8B-B14F-4D97-AF65-F5344CB8AC3E}">
        <p14:creationId xmlns:p14="http://schemas.microsoft.com/office/powerpoint/2010/main" val="2068506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55" grpId="0"/>
      <p:bldP spid="56" grpId="0"/>
      <p:bldP spid="58" grpId="0"/>
      <p:bldP spid="60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Example: Equilibrium Expressions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58" name="Rectangle 44"/>
          <p:cNvSpPr>
            <a:spLocks noChangeArrowheads="1"/>
          </p:cNvSpPr>
          <p:nvPr/>
        </p:nvSpPr>
        <p:spPr bwMode="auto">
          <a:xfrm>
            <a:off x="46831" y="1088694"/>
            <a:ext cx="902096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accent4"/>
                </a:solidFill>
              </a:rPr>
              <a:t>Write an expression for the equilibrium constant in terms of partial pressures for the decomposition of one mole of ammonia gas (NH</a:t>
            </a:r>
            <a:r>
              <a:rPr lang="en-US" sz="3000" baseline="-25000" dirty="0">
                <a:solidFill>
                  <a:schemeClr val="accent4"/>
                </a:solidFill>
              </a:rPr>
              <a:t>3</a:t>
            </a:r>
            <a:r>
              <a:rPr lang="en-US" sz="3000" dirty="0">
                <a:solidFill>
                  <a:schemeClr val="accent4"/>
                </a:solidFill>
              </a:rPr>
              <a:t>) forming nitrogen and hydrogen in their standard states.</a:t>
            </a:r>
            <a:endParaRPr lang="en-US" altLang="en-US" sz="3000" dirty="0">
              <a:solidFill>
                <a:schemeClr val="accent4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95400" y="3200400"/>
            <a:ext cx="63049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accent4"/>
                </a:solidFill>
              </a:rPr>
              <a:t>NH</a:t>
            </a:r>
            <a:r>
              <a:rPr lang="en-US" sz="3600" baseline="-25000" dirty="0">
                <a:solidFill>
                  <a:schemeClr val="accent4"/>
                </a:solidFill>
              </a:rPr>
              <a:t>3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⇌ 1/2N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+ 3/2H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286000" y="4019445"/>
          <a:ext cx="3206750" cy="158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Equation" r:id="rId4" imgW="1155600" imgH="571320" progId="Equation.3">
                  <p:embed/>
                </p:oleObj>
              </mc:Choice>
              <mc:Fallback>
                <p:oleObj name="Equation" r:id="rId4" imgW="1155600" imgH="57132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0" y="4019445"/>
                        <a:ext cx="3206750" cy="158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485465" y="5943600"/>
            <a:ext cx="792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ctr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Equilibrium concepts also apply to partial pressures of gases.</a:t>
            </a:r>
          </a:p>
        </p:txBody>
      </p:sp>
    </p:spTree>
    <p:extLst>
      <p:ext uri="{BB962C8B-B14F-4D97-AF65-F5344CB8AC3E}">
        <p14:creationId xmlns:p14="http://schemas.microsoft.com/office/powerpoint/2010/main" val="26372267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PRESENTATIONGUID" val="8cfc7066-1e32-43c3-bcea-c630b0313f85"/>
  <p:tag name="WASPOLLED" val="0CE5A79F2EB544B889ADC1D2D1B5462D"/>
  <p:tag name="TPVERSION" val="7"/>
  <p:tag name="TPFULLVERSION" val="8.6.1.7"/>
  <p:tag name="PPTVERSION" val="16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OPENPOLL" val="False"/>
  <p:tag name="TPSLIDEBULLETSTYLE" val="2"/>
  <p:tag name="TPQUESTIONXML" val="&lt;?xml version=&quot;1.0&quot; encoding=&quot;UTF-8&quot; standalone=&quot;yes&quot;?&gt;&lt;questionlist&gt;&lt;properties&gt;&lt;guid&gt;1D3FC307124443D3B520FDA19ED86501&lt;/guid&gt;&lt;date&gt;2/27/2015 12:56:42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8EFD2FF71C14221987FE8A8B3DC4619&lt;/guid&gt;&lt;repollguid&gt;43E76B5F605B4FE7BC6F616A20B7EBE6&lt;/repollguid&gt;&lt;sourceid&gt;D8F10C89074C4B39AA74E21E7EDA5762&lt;/sourceid&gt;&lt;questiontext&gt;Consider the equilibrium:       CH4(g) + H2O(g) + 206 kJ _ CO(g) + 3 H2(g) Which of the following disturbances will cause the system to shift to the left to reestablish equilibrium?&lt;/questiontext&gt;&lt;showresults&gt;True&lt;/showresults&gt;&lt;responsegrid&gt;0&lt;/responsegrid&gt;&lt;countdowntime&gt;120&lt;/countdowntime&gt;&lt;correctvalue&gt;1&lt;/correctvalue&gt;&lt;incorrectvalue&gt;1&lt;/incorrectvalue&gt;&lt;responselimit&gt;1&lt;/responselimit&gt;&lt;bulletstyle&gt;2&lt;/bulletstyle&gt;&lt;answers&gt;&lt;answer&gt;&lt;guid&gt;235A117B12B04B11A918BEA3A0788020&lt;/guid&gt;&lt;answertext&gt;The partial pressure of CH4 increases.&lt;/answertext&gt;&lt;valuetype&gt;-1&lt;/valuetype&gt;&lt;/answer&gt;&lt;answer&gt;&lt;guid&gt;EBBD3F0D49BA4C3E80BE69A485BCB55C&lt;/guid&gt;&lt;answertext&gt;The partial pressure of CO decreases.&lt;/answertext&gt;&lt;valuetype&gt;-1&lt;/valuetype&gt;&lt;/answer&gt;&lt;answer&gt;&lt;guid&gt;354323F744574DEA814F277804820319&lt;/guid&gt;&lt;answertext&gt;The volume decreases.&lt;/answertext&gt;&lt;valuetype&gt;1&lt;/valuetype&gt;&lt;/answer&gt;&lt;answer&gt;&lt;guid&gt;3939F528E7224D27BB67F5A547D9F559&lt;/guid&gt;&lt;answertext&gt;The temperature increases.&lt;/answertext&gt;&lt;valuetype&gt;-1&lt;/valuetype&gt;&lt;/answer&gt;&lt;answer&gt;&lt;guid&gt;319F33BDA7974C76AD05F1426D1C8B66&lt;/guid&gt;&lt;answertext&gt;None of these will cause the system to shift to the left.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Consider the equilibrium:       CH4(g) + H2O(g) + 206 kJ _ CO(g) + 3 H2(g) Which of the following disturbances will cause the system to shift to the left to reestablish equilibrium?[;crlf;]166[;]222[;]166[;]False[;]30[;][;crlf;]2.9157[;]3[;]1.2678[;]1.6073[;crlf;]23[;]-1[;]The partial pressure of CH4 increases.1[;]The partial pressure of CH4 increases.[;][;crlf;]51[;]-1[;]The partial pressure of CO decreases.2[;]The partial pressure of CO decreases.[;][;crlf;]30[;]1[;]The volume decreases.3[;]The volume decreases.[;][;crlf;]41[;]-1[;]The temperature increases.4[;]The temperature increases.[;][;crlf;]21[;]-1[;]None of these will cause the system to shift to the left.5[;]None of these will cause the system to shift to the left.[;][;crlf;]"/>
  <p:tag name="TYPE" val="0"/>
  <p:tag name="SLIDEGUID" val="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OPENPOLL" val="False"/>
  <p:tag name="TPSLIDEBULLETSTYLE" val="2"/>
  <p:tag name="TPQUESTIONXML" val="&lt;?xml version=&quot;1.0&quot; encoding=&quot;UTF-8&quot; standalone=&quot;yes&quot;?&gt;&lt;questionlist&gt;&lt;properties&gt;&lt;guid&gt;1D3FC307124443D3B520FDA19ED86501&lt;/guid&gt;&lt;date&gt;2/27/2015 12:56:42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8EFD2FF71C14221987FE8A8B3DC4619&lt;/guid&gt;&lt;repollguid&gt;43E76B5F605B4FE7BC6F616A20B7EBE6&lt;/repollguid&gt;&lt;sourceid&gt;D8F10C89074C4B39AA74E21E7EDA5762&lt;/sourceid&gt;&lt;questiontext&gt;Consider the equilibrium:       CH4(g) + H2O(g) + 206 kJ _ CO(g) + 3 H2(g) Which of the following disturbances will cause the system to shift to the left to reestablish equilibrium?&lt;/questiontext&gt;&lt;showresults&gt;True&lt;/showresults&gt;&lt;responsegrid&gt;0&lt;/responsegrid&gt;&lt;countdowntime&gt;120&lt;/countdowntime&gt;&lt;correctvalue&gt;1&lt;/correctvalue&gt;&lt;incorrectvalue&gt;1&lt;/incorrectvalue&gt;&lt;responselimit&gt;1&lt;/responselimit&gt;&lt;bulletstyle&gt;2&lt;/bulletstyle&gt;&lt;answers&gt;&lt;answer&gt;&lt;guid&gt;235A117B12B04B11A918BEA3A0788020&lt;/guid&gt;&lt;answertext&gt;The partial pressure of CH4 increases.&lt;/answertext&gt;&lt;valuetype&gt;-1&lt;/valuetype&gt;&lt;/answer&gt;&lt;answer&gt;&lt;guid&gt;EBBD3F0D49BA4C3E80BE69A485BCB55C&lt;/guid&gt;&lt;answertext&gt;The partial pressure of CO decreases.&lt;/answertext&gt;&lt;valuetype&gt;-1&lt;/valuetype&gt;&lt;/answer&gt;&lt;answer&gt;&lt;guid&gt;354323F744574DEA814F277804820319&lt;/guid&gt;&lt;answertext&gt;The volume decreases.&lt;/answertext&gt;&lt;valuetype&gt;1&lt;/valuetype&gt;&lt;/answer&gt;&lt;answer&gt;&lt;guid&gt;3939F528E7224D27BB67F5A547D9F559&lt;/guid&gt;&lt;answertext&gt;The temperature increases.&lt;/answertext&gt;&lt;valuetype&gt;-1&lt;/valuetype&gt;&lt;/answer&gt;&lt;answer&gt;&lt;guid&gt;319F33BDA7974C76AD05F1426D1C8B66&lt;/guid&gt;&lt;answertext&gt;None of these will cause the system to shift to the left.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Consider the equilibrium:       CH4(g) + H2O(g) + 206 kJ _ CO(g) + 3 H2(g) Which of the following disturbances will cause the system to shift to the left to reestablish equilibrium?[;crlf;]166[;]222[;]166[;]False[;]30[;][;crlf;]2.9157[;]3[;]1.2678[;]1.6073[;crlf;]23[;]-1[;]The partial pressure of CH4 increases.1[;]The partial pressure of CH4 increases.[;][;crlf;]51[;]-1[;]The partial pressure of CO decreases.2[;]The partial pressure of CO decreases.[;][;crlf;]30[;]1[;]The volume decreases.3[;]The volume decreases.[;][;crlf;]41[;]-1[;]The temperature increases.4[;]The temperature increases.[;][;crlf;]21[;]-1[;]None of these will cause the system to shift to the left.5[;]None of these will cause the system to shift to the left.[;][;crlf;]"/>
  <p:tag name="TYPE" val="0"/>
  <p:tag name="SLIDEGUID" val="-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OPENPOLL" val="False"/>
  <p:tag name="TPSLIDEBULLETSTYLE" val="2"/>
  <p:tag name="TPQUESTIONXML" val="&lt;?xml version=&quot;1.0&quot; encoding=&quot;UTF-8&quot; standalone=&quot;yes&quot;?&gt;&lt;questionlist&gt;&lt;properties&gt;&lt;guid&gt;1D3FC307124443D3B520FDA19ED86501&lt;/guid&gt;&lt;date&gt;2/27/2015 12:56:42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8EFD2FF71C14221987FE8A8B3DC4619&lt;/guid&gt;&lt;repollguid&gt;43E76B5F605B4FE7BC6F616A20B7EBE6&lt;/repollguid&gt;&lt;sourceid&gt;D8F10C89074C4B39AA74E21E7EDA5762&lt;/sourceid&gt;&lt;questiontext&gt;Consider the equilibrium:       CH4(g) + H2O(g) + 206 kJ _ CO(g) + 3 H2(g) Which of the following disturbances will cause the system to shift to the left to reestablish equilibrium?&lt;/questiontext&gt;&lt;showresults&gt;True&lt;/showresults&gt;&lt;responsegrid&gt;0&lt;/responsegrid&gt;&lt;countdowntime&gt;120&lt;/countdowntime&gt;&lt;correctvalue&gt;1&lt;/correctvalue&gt;&lt;incorrectvalue&gt;1&lt;/incorrectvalue&gt;&lt;responselimit&gt;1&lt;/responselimit&gt;&lt;bulletstyle&gt;2&lt;/bulletstyle&gt;&lt;answers&gt;&lt;answer&gt;&lt;guid&gt;235A117B12B04B11A918BEA3A0788020&lt;/guid&gt;&lt;answertext&gt;The partial pressure of CH4 increases.&lt;/answertext&gt;&lt;valuetype&gt;-1&lt;/valuetype&gt;&lt;/answer&gt;&lt;answer&gt;&lt;guid&gt;EBBD3F0D49BA4C3E80BE69A485BCB55C&lt;/guid&gt;&lt;answertext&gt;The partial pressure of CO decreases.&lt;/answertext&gt;&lt;valuetype&gt;-1&lt;/valuetype&gt;&lt;/answer&gt;&lt;answer&gt;&lt;guid&gt;354323F744574DEA814F277804820319&lt;/guid&gt;&lt;answertext&gt;The volume decreases.&lt;/answertext&gt;&lt;valuetype&gt;1&lt;/valuetype&gt;&lt;/answer&gt;&lt;answer&gt;&lt;guid&gt;3939F528E7224D27BB67F5A547D9F559&lt;/guid&gt;&lt;answertext&gt;The temperature increases.&lt;/answertext&gt;&lt;valuetype&gt;-1&lt;/valuetype&gt;&lt;/answer&gt;&lt;answer&gt;&lt;guid&gt;319F33BDA7974C76AD05F1426D1C8B66&lt;/guid&gt;&lt;answertext&gt;None of these will cause the system to shift to the left.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Consider the equilibrium:       CH4(g) + H2O(g) + 206 kJ _ CO(g) + 3 H2(g) Which of the following disturbances will cause the system to shift to the left to reestablish equilibrium?[;crlf;]166[;]222[;]166[;]False[;]30[;][;crlf;]2.9157[;]3[;]1.2678[;]1.6073[;crlf;]23[;]-1[;]The partial pressure of CH4 increases.1[;]The partial pressure of CH4 increases.[;][;crlf;]51[;]-1[;]The partial pressure of CO decreases.2[;]The partial pressure of CO decreases.[;][;crlf;]30[;]1[;]The volume decreases.3[;]The volume decreases.[;][;crlf;]41[;]-1[;]The temperature increases.4[;]The temperature increases.[;][;crlf;]21[;]-1[;]None of these will cause the system to shift to the left.5[;]None of these will cause the system to shift to the left.[;][;crlf;]"/>
  <p:tag name="TYPE" val="0"/>
  <p:tag name="SLIDEGUID" val="-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OPENPOLL" val="False"/>
  <p:tag name="TPSLIDEBULLETSTYLE" val="2"/>
  <p:tag name="CHARTTYPE" val="0"/>
  <p:tag name="CHARTDEFINEDCOLORS" val="3,6,10,45,32,50,13,4,9,55,1"/>
  <p:tag name="HASRESULTS" val="True"/>
  <p:tag name="RESULTS" val="A chemical equilibrium 2A _ B has a forward rate constant, kf = 10 M-1 s-1, and a reverse rate constant kr = 5 s-1, and a reverse rate constant, kr = 5 s-1. If the system has a concentration of [A] = 0.10 M at equilibrium, what is the concentration of B at equilibrium?[;crlf;]187[;]224[;]187[;]False[;]69[;][;crlf;]3.123[;]3[;]0.937[;]0.8779[;crlf;]11[;]-1[;]20 M1[;]20 M[;][;crlf;]34[;]-1[;]2 M2[;]2 M[;][;crlf;]68[;]-1[;]0.2 M3[;]0.2 M[;][;crlf;]69[;]1[;]0.02 M4[;]0.02 M[;][;crlf;]5[;]-1[;]200 M5[;]200 M[;][;crlf;]"/>
  <p:tag name="TPQUESTIONXML" val="&lt;?xml version=&quot;1.0&quot; encoding=&quot;UTF-8&quot; standalone=&quot;yes&quot;?&gt;&lt;questionlist&gt;&lt;properties&gt;&lt;guid&gt;49F39B7958C448BA87D8597AB0C35D5F&lt;/guid&gt;&lt;date&gt;2/23/2015 01:17:17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F644D1D5F18C49719DC95FA96CF6A240&lt;/guid&gt;&lt;repollguid&gt;43E76B5F605B4FE7BC6F616A20B7EBE6&lt;/repollguid&gt;&lt;sourceid&gt;D8F10C89074C4B39AA74E21E7EDA5762&lt;/sourceid&gt;&lt;questiontext&gt;A chemical equilibrium 2A _ B has a forward rate constant, kf = 10 M-1 s-1, and a reverse rate constant kr = 5 s-1, and a reverse rate constant, kr = 5 s-1. If the system has a concentration of [A] = 0.10 M at equilibrium, what is the concentration of B at equilibrium?&lt;/questiontext&gt;&lt;showresults&gt;True&lt;/showresults&gt;&lt;responsegrid&gt;0&lt;/responsegrid&gt;&lt;countdowntime&gt;120&lt;/countdowntime&gt;&lt;correctvalue&gt;1&lt;/correctvalue&gt;&lt;incorrectvalue&gt;1&lt;/incorrectvalue&gt;&lt;responselimit&gt;1&lt;/responselimit&gt;&lt;bulletstyle&gt;2&lt;/bulletstyle&gt;&lt;answers&gt;&lt;answer&gt;&lt;guid&gt;235A117B12B04B11A918BEA3A0788020&lt;/guid&gt;&lt;answertext&gt;20 M&lt;/answertext&gt;&lt;valuetype&gt;-1&lt;/valuetype&gt;&lt;/answer&gt;&lt;answer&gt;&lt;guid&gt;EBBD3F0D49BA4C3E80BE69A485BCB55C&lt;/guid&gt;&lt;answertext&gt;2 M&lt;/answertext&gt;&lt;valuetype&gt;-1&lt;/valuetype&gt;&lt;/answer&gt;&lt;answer&gt;&lt;guid&gt;354323F744574DEA814F277804820319&lt;/guid&gt;&lt;answertext&gt;0.2 M&lt;/answertext&gt;&lt;valuetype&gt;-1&lt;/valuetype&gt;&lt;/answer&gt;&lt;answer&gt;&lt;guid&gt;3939F528E7224D27BB67F5A547D9F559&lt;/guid&gt;&lt;answertext&gt;0.02 M&lt;/answertext&gt;&lt;valuetype&gt;1&lt;/valuetype&gt;&lt;/answer&gt;&lt;answer&gt;&lt;guid&gt;319F33BDA7974C76AD05F1426D1C8B66&lt;/guid&gt;&lt;answertext&gt;200 M&lt;/answertext&gt;&lt;valuetype&gt;-1&lt;/valuetype&gt;&lt;/answer&gt;&lt;/answers&gt;&lt;/multichoice&gt;&lt;/questions&gt;&lt;/questionlist&gt;"/>
  <p:tag name="LIVECHARTING" val="False"/>
  <p:tag name="TYPE" val="0"/>
  <p:tag name="SLIDEGUID" val="-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OPENPOLL" val="False"/>
  <p:tag name="TPSLIDEBULLETSTYLE" val="2"/>
  <p:tag name="TPQUESTIONXML" val="&lt;?xml version=&quot;1.0&quot; encoding=&quot;UTF-8&quot; standalone=&quot;yes&quot;?&gt;&lt;questionlist&gt;&lt;properties&gt;&lt;guid&gt;FB2D7881E2D74DC894BE29C7C665CD02&lt;/guid&gt;&lt;date&gt;3/11/2015 12:19:4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043CAA9E549406F825168F068DC906A&lt;/guid&gt;&lt;repollguid&gt;27172E1CCFA54CE29693EAB33E698D0C&lt;/repollguid&gt;&lt;sourceid&gt;78C5FCC85F05407D8F9F7336E4645D27&lt;/sourceid&gt;&lt;questiontext&gt;The reaction of bromine gas with chlorine gas, Br2(g) + Cl2(g) _ 2 BrCl(g), has a Kp value of 7.20. If 0.500 atm of both Br2 and Cl2 are placed in a closed vessel and allowed to come to equilibrium, what is the equilibrium partial pressure of BrCl(g)?&lt;/questiontext&gt;&lt;showresults&gt;True&lt;/showresults&gt;&lt;responsegrid&gt;0&lt;/responsegrid&gt;&lt;countdowntime&gt;120&lt;/countdowntime&gt;&lt;correctvalue&gt;1&lt;/correctvalue&gt;&lt;incorrectvalue&gt;1&lt;/incorrectvalue&gt;&lt;responselimit&gt;1&lt;/responselimit&gt;&lt;bulletstyle&gt;2&lt;/bulletstyle&gt;&lt;answers&gt;&lt;answer&gt;&lt;guid&gt;BB71514F9A404AEC923BF73DD3B04FCB&lt;/guid&gt;&lt;answertext&gt;1.9 atm&lt;/answertext&gt;&lt;valuetype&gt;-1&lt;/valuetype&gt;&lt;/answer&gt;&lt;answer&gt;&lt;guid&gt;F1B6E29E7F614A5D8E8D7776A3319FE8&lt;/guid&gt;&lt;answertext&gt;1.4 atm&lt;/answertext&gt;&lt;valuetype&gt;-1&lt;/valuetype&gt;&lt;/answer&gt;&lt;answer&gt;&lt;guid&gt;EC3B26D6DC794EB7A9A137E3854DFB16&lt;/guid&gt;&lt;answertext&gt;0.84 atm&lt;/answertext&gt;&lt;valuetype&gt;-1&lt;/valuetype&gt;&lt;/answer&gt;&lt;answer&gt;&lt;guid&gt;25781B3B4C68456E96F00E82BDC64D86&lt;/guid&gt;&lt;answertext&gt;0.29 atm&lt;/answertext&gt;&lt;valuetype&gt;-1&lt;/valuetype&gt;&lt;/answer&gt;&lt;answer&gt;&lt;guid&gt;6539F0B36F484C189F328DE6E49F02E7&lt;/guid&gt;&lt;answertext&gt;0.57 atm&lt;/answertext&gt;&lt;valuetype&gt;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The reaction of bromine gas with chlorine gas, Br2(g) + Cl2(g) _ 2 BrCl(g), has a Kp value of 7.20. If 0.500 atm of both Br2 and Cl2 are placed in a closed vessel and allowed to come to equilibrium, what is the equilibrium partial pressure of BrCl(g)?[;crlf;]174[;]223[;]174[;]False[;]6[;][;crlf;]2.3678[;]2[;]0.892[;]0.7957[;crlf;]19[;]-1[;]1.9 atm1[;]1.9 atm[;][;crlf;]96[;]-1[;]1.4 atm2[;]1.4 atm[;][;crlf;]41[;]-1[;]0.84 atm3[;]0.84 atm[;][;crlf;]12[;]-1[;]0.29 atm4[;]0.29 atm[;][;crlf;]6[;]1[;]0.57 atm5[;]0.57 atm[;][;crlf;]"/>
  <p:tag name="TYPE" val="0"/>
  <p:tag name="SLIDEGUID" val="-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OPENPOLL" val="False"/>
  <p:tag name="TPSLIDEBULLETSTYLE" val="2"/>
  <p:tag name="TPQUESTIONXML" val="&lt;?xml version=&quot;1.0&quot; encoding=&quot;UTF-8&quot; standalone=&quot;yes&quot;?&gt;&lt;questionlist&gt;&lt;properties&gt;&lt;guid&gt;FB2D7881E2D74DC894BE29C7C665CD02&lt;/guid&gt;&lt;date&gt;3/11/2015 12:19:4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043CAA9E549406F825168F068DC906A&lt;/guid&gt;&lt;repollguid&gt;27172E1CCFA54CE29693EAB33E698D0C&lt;/repollguid&gt;&lt;sourceid&gt;78C5FCC85F05407D8F9F7336E4645D27&lt;/sourceid&gt;&lt;questiontext&gt;The reaction of bromine gas with chlorine gas, Br2(g) + Cl2(g) _ 2 BrCl(g), has a Kp value of 7.20. If 0.500 atm of both Br2 and Cl2 are placed in a closed vessel and allowed to come to equilibrium, what is the equilibrium partial pressure of BrCl(g)?&lt;/questiontext&gt;&lt;showresults&gt;True&lt;/showresults&gt;&lt;responsegrid&gt;0&lt;/responsegrid&gt;&lt;countdowntime&gt;120&lt;/countdowntime&gt;&lt;correctvalue&gt;1&lt;/correctvalue&gt;&lt;incorrectvalue&gt;1&lt;/incorrectvalue&gt;&lt;responselimit&gt;1&lt;/responselimit&gt;&lt;bulletstyle&gt;2&lt;/bulletstyle&gt;&lt;answers&gt;&lt;answer&gt;&lt;guid&gt;BB71514F9A404AEC923BF73DD3B04FCB&lt;/guid&gt;&lt;answertext&gt;1.9 atm&lt;/answertext&gt;&lt;valuetype&gt;-1&lt;/valuetype&gt;&lt;/answer&gt;&lt;answer&gt;&lt;guid&gt;F1B6E29E7F614A5D8E8D7776A3319FE8&lt;/guid&gt;&lt;answertext&gt;1.4 atm&lt;/answertext&gt;&lt;valuetype&gt;-1&lt;/valuetype&gt;&lt;/answer&gt;&lt;answer&gt;&lt;guid&gt;EC3B26D6DC794EB7A9A137E3854DFB16&lt;/guid&gt;&lt;answertext&gt;0.84 atm&lt;/answertext&gt;&lt;valuetype&gt;-1&lt;/valuetype&gt;&lt;/answer&gt;&lt;answer&gt;&lt;guid&gt;25781B3B4C68456E96F00E82BDC64D86&lt;/guid&gt;&lt;answertext&gt;0.29 atm&lt;/answertext&gt;&lt;valuetype&gt;-1&lt;/valuetype&gt;&lt;/answer&gt;&lt;answer&gt;&lt;guid&gt;6539F0B36F484C189F328DE6E49F02E7&lt;/guid&gt;&lt;answertext&gt;0.57 atm&lt;/answertext&gt;&lt;valuetype&gt;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The reaction of bromine gas with chlorine gas, Br2(g) + Cl2(g) _ 2 BrCl(g), has a Kp value of 7.20. If 0.500 atm of both Br2 and Cl2 are placed in a closed vessel and allowed to come to equilibrium, what is the equilibrium partial pressure of BrCl(g)?[;crlf;]174[;]223[;]174[;]False[;]6[;][;crlf;]2.3678[;]2[;]0.892[;]0.7957[;crlf;]19[;]-1[;]1.9 atm1[;]1.9 atm[;][;crlf;]96[;]-1[;]1.4 atm2[;]1.4 atm[;][;crlf;]41[;]-1[;]0.84 atm3[;]0.84 atm[;][;crlf;]12[;]-1[;]0.29 atm4[;]0.29 atm[;][;crlf;]6[;]1[;]0.57 atm5[;]0.57 atm[;][;crlf;]"/>
  <p:tag name="TYPE" val="0"/>
  <p:tag name="SLIDEGUID" val="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OPENPOLL" val="Fals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6A6DBE1F0E5645658C1EF4044A9D4DBC&lt;/guid&gt;&lt;date&gt;3/9/2015 12:37:35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043CAA9E549406F825168F068DC906A&lt;/guid&gt;&lt;repollguid&gt;27172E1CCFA54CE29693EAB33E698D0C&lt;/repollguid&gt;&lt;sourceid&gt;78C5FCC85F05407D8F9F7336E4645D27&lt;/sourceid&gt;&lt;questiontext&gt;The reaction of bromine gas with chlorine gas, Br2(g) + Cl2(g) _ 2 BrCl(g), has a Kp value of 7.20. If 0.500 atm of both Br2 and Cl2 are placed in a closed vessel and allowed to come to equilibrium, what is the equilibrium partial pressure of BrCl(g)?&lt;/questiontext&gt;&lt;showresults&gt;True&lt;/showresults&gt;&lt;responsegrid&gt;0&lt;/responsegrid&gt;&lt;countdowntime&gt;120&lt;/countdowntime&gt;&lt;correctvalue&gt;1&lt;/correctvalue&gt;&lt;incorrectvalue&gt;1&lt;/incorrectvalue&gt;&lt;responselimit&gt;1&lt;/responselimit&gt;&lt;bulletstyle&gt;2&lt;/bulletstyle&gt;&lt;answers&gt;&lt;answer&gt;&lt;guid&gt;BB71514F9A404AEC923BF73DD3B04FCB&lt;/guid&gt;&lt;answertext&gt;1.9 atm&lt;/answertext&gt;&lt;valuetype&gt;-1&lt;/valuetype&gt;&lt;/answer&gt;&lt;answer&gt;&lt;guid&gt;F1B6E29E7F614A5D8E8D7776A3319FE8&lt;/guid&gt;&lt;answertext&gt;1.4 atm&lt;/answertext&gt;&lt;valuetype&gt;-1&lt;/valuetype&gt;&lt;/answer&gt;&lt;answer&gt;&lt;guid&gt;EC3B26D6DC794EB7A9A137E3854DFB16&lt;/guid&gt;&lt;answertext&gt;0.84 atm&lt;/answertext&gt;&lt;valuetype&gt;-1&lt;/valuetype&gt;&lt;/answer&gt;&lt;answer&gt;&lt;guid&gt;25781B3B4C68456E96F00E82BDC64D86&lt;/guid&gt;&lt;answertext&gt;0.29 atm&lt;/answertext&gt;&lt;valuetype&gt;-1&lt;/valuetype&gt;&lt;/answer&gt;&lt;answer&gt;&lt;guid&gt;6539F0B36F484C189F328DE6E49F02E7&lt;/guid&gt;&lt;answertext&gt;0.57 atm&lt;/answertext&gt;&lt;valuetype&gt;1&lt;/valuetype&gt;&lt;/answer&gt;&lt;/answers&gt;&lt;/multichoice&gt;&lt;/questions&gt;&lt;/questionlist&gt;"/>
  <p:tag name="LIVECHARTING" val="False"/>
  <p:tag name="TYPE" val="0"/>
  <p:tag name="SLIDEGUID" val="-1"/>
</p:tagLst>
</file>

<file path=ppt/theme/theme1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 Rounded MT Bol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Custom Design">
  <a:themeElements>
    <a:clrScheme name="3_Custom Design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00"/>
      </a:hlink>
      <a:folHlink>
        <a:srgbClr val="99CC00"/>
      </a:folHlink>
    </a:clrScheme>
    <a:fontScheme name="3_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WSU">
  <a:themeElements>
    <a:clrScheme name="Custom 2">
      <a:dk1>
        <a:srgbClr val="084333"/>
      </a:dk1>
      <a:lt1>
        <a:srgbClr val="FFFFFF"/>
      </a:lt1>
      <a:dk2>
        <a:srgbClr val="B87F24"/>
      </a:dk2>
      <a:lt2>
        <a:srgbClr val="FFFFFF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stoker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oker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oker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oker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oker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oker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oker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oker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oker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oker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oker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oker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89A8136BF0E6408A7EE80F2B175D41" ma:contentTypeVersion="1" ma:contentTypeDescription="Create a new document." ma:contentTypeScope="" ma:versionID="6dce2c443009a18122e0c36deab1533b">
  <xsd:schema xmlns:xsd="http://www.w3.org/2001/XMLSchema" xmlns:xs="http://www.w3.org/2001/XMLSchema" xmlns:p="http://schemas.microsoft.com/office/2006/metadata/properties" xmlns:ns3="1db68c72-decb-4fbb-9dfd-f5d953d90fb9" targetNamespace="http://schemas.microsoft.com/office/2006/metadata/properties" ma:root="true" ma:fieldsID="ab18438b590f5dc80899aa0f34786d9e" ns3:_="">
    <xsd:import namespace="1db68c72-decb-4fbb-9dfd-f5d953d90fb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b68c72-decb-4fbb-9dfd-f5d953d90f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F1DEFB-0364-4810-93CA-EEE8531003A3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1db68c72-decb-4fbb-9dfd-f5d953d90fb9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B8F50C6-7181-4C20-A377-7E67956DAC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b68c72-decb-4fbb-9dfd-f5d953d90f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48647</TotalTime>
  <Words>4937</Words>
  <Application>Microsoft Macintosh PowerPoint</Application>
  <PresentationFormat>On-screen Show (4:3)</PresentationFormat>
  <Paragraphs>615</Paragraphs>
  <Slides>71</Slides>
  <Notes>51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6" baseType="lpstr">
      <vt:lpstr>Arial</vt:lpstr>
      <vt:lpstr>Arial Black</vt:lpstr>
      <vt:lpstr>Arial Rounded MT Bold</vt:lpstr>
      <vt:lpstr>Calibri</vt:lpstr>
      <vt:lpstr>Cambria Math</vt:lpstr>
      <vt:lpstr>Georgia</vt:lpstr>
      <vt:lpstr>Helvetica</vt:lpstr>
      <vt:lpstr>Symbol</vt:lpstr>
      <vt:lpstr>Times</vt:lpstr>
      <vt:lpstr>Times New Roman</vt:lpstr>
      <vt:lpstr>Wingdings</vt:lpstr>
      <vt:lpstr>1_Default Design</vt:lpstr>
      <vt:lpstr>3_Custom Design</vt:lpstr>
      <vt:lpstr>2_WSU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 the equilibrium:        CH4(g) + H2O(g) + 206 kJ ⇌ CO(g) + 3 H2(g) </vt:lpstr>
      <vt:lpstr>PowerPoint Presentation</vt:lpstr>
      <vt:lpstr>PowerPoint Presentation</vt:lpstr>
      <vt:lpstr>Consider the equilibrium:        CH4(g) + H2O(g) + 206 kJ ⇌ CO(g) + 3 H2(g) </vt:lpstr>
      <vt:lpstr>Consider the equilibrium:        CH4(g) + H2O(g) + 206 kJ ⇌ CO(g) + 3 H2(g)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the reaction 2 H2S(g) ⇌ 2 H2(g) + S2(g), Kp = 1.5×10-5 at 800.0°C. If the initial partial pressure of H2 and S2 in a closed container are 4.00 atm and 2.00 atm, respectively, what is the approximate equilibrium partial pressure of H2S?</vt:lpstr>
      <vt:lpstr>For the reaction 2 H2S(g) ⇌ 2 H2(g) + S2(g), Kp = 1.5×10-5 at 800.0°C. If the initial partial pressure of H2 and S2 in a closed container are 4.00 atm and 2.00 atm, respectively, what is the approximate equilibrium partial pressure of H2S?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the phase transition H2O(l) ⇌ H2O(g) at 298 K,    ΔH° = 44.0 kJ/mol and ΔS° = 119 J/mol·K. What is the value of ∆G at 298 K when the partial pressure of water is 19.2 torr?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OffCenter Concept House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Compositor</dc:creator>
  <cp:lastModifiedBy>Yeoh, Alex</cp:lastModifiedBy>
  <cp:revision>2767</cp:revision>
  <cp:lastPrinted>2019-02-27T16:41:25Z</cp:lastPrinted>
  <dcterms:created xsi:type="dcterms:W3CDTF">2014-01-14T22:50:14Z</dcterms:created>
  <dcterms:modified xsi:type="dcterms:W3CDTF">2020-03-09T17:11:20Z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0x010100F189A8136BF0E6408A7EE80F2B175D41</vt:lpwstr>
  </property>
</Properties>
</file>